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58" r:id="rId3"/>
    <p:sldId id="259" r:id="rId4"/>
    <p:sldId id="256" r:id="rId5"/>
    <p:sldId id="261" r:id="rId6"/>
    <p:sldId id="262" r:id="rId7"/>
    <p:sldId id="267" r:id="rId8"/>
    <p:sldId id="264" r:id="rId9"/>
    <p:sldId id="270"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272"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F3A3A-8874-4AE1-8495-AB3B4895CA50}" type="datetimeFigureOut">
              <a:rPr lang="en-GB" smtClean="0"/>
              <a:t>30/11/2020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20A61-9F83-4AB5-ABE9-55EB9002FBD4}" type="slidenum">
              <a:rPr lang="en-GB" smtClean="0"/>
              <a:t>‹#›</a:t>
            </a:fld>
            <a:endParaRPr lang="en-GB"/>
          </a:p>
        </p:txBody>
      </p:sp>
    </p:spTree>
    <p:extLst>
      <p:ext uri="{BB962C8B-B14F-4D97-AF65-F5344CB8AC3E}">
        <p14:creationId xmlns:p14="http://schemas.microsoft.com/office/powerpoint/2010/main" val="413270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FAQS</a:t>
            </a:r>
            <a:endParaRPr lang="en-GB" dirty="0"/>
          </a:p>
        </p:txBody>
      </p:sp>
      <p:sp>
        <p:nvSpPr>
          <p:cNvPr id="4" name="Slide Number Placeholder 3"/>
          <p:cNvSpPr>
            <a:spLocks noGrp="1"/>
          </p:cNvSpPr>
          <p:nvPr>
            <p:ph type="sldNum" sz="quarter" idx="10"/>
          </p:nvPr>
        </p:nvSpPr>
        <p:spPr/>
        <p:txBody>
          <a:bodyPr/>
          <a:lstStyle/>
          <a:p>
            <a:fld id="{F6A20A61-9F83-4AB5-ABE9-55EB9002FBD4}" type="slidenum">
              <a:rPr lang="en-GB" smtClean="0"/>
              <a:t>5</a:t>
            </a:fld>
            <a:endParaRPr lang="en-GB"/>
          </a:p>
        </p:txBody>
      </p:sp>
    </p:spTree>
    <p:extLst>
      <p:ext uri="{BB962C8B-B14F-4D97-AF65-F5344CB8AC3E}">
        <p14:creationId xmlns:p14="http://schemas.microsoft.com/office/powerpoint/2010/main" val="71659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FAQS</a:t>
            </a:r>
            <a:endParaRPr lang="en-GB" dirty="0"/>
          </a:p>
        </p:txBody>
      </p:sp>
      <p:sp>
        <p:nvSpPr>
          <p:cNvPr id="4" name="Slide Number Placeholder 3"/>
          <p:cNvSpPr>
            <a:spLocks noGrp="1"/>
          </p:cNvSpPr>
          <p:nvPr>
            <p:ph type="sldNum" sz="quarter" idx="10"/>
          </p:nvPr>
        </p:nvSpPr>
        <p:spPr/>
        <p:txBody>
          <a:bodyPr/>
          <a:lstStyle/>
          <a:p>
            <a:fld id="{F6A20A61-9F83-4AB5-ABE9-55EB9002FBD4}" type="slidenum">
              <a:rPr lang="en-GB" smtClean="0"/>
              <a:t>6</a:t>
            </a:fld>
            <a:endParaRPr lang="en-GB"/>
          </a:p>
        </p:txBody>
      </p:sp>
    </p:spTree>
    <p:extLst>
      <p:ext uri="{BB962C8B-B14F-4D97-AF65-F5344CB8AC3E}">
        <p14:creationId xmlns:p14="http://schemas.microsoft.com/office/powerpoint/2010/main" val="73855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FAQs</a:t>
            </a:r>
            <a:endParaRPr lang="en-GB" dirty="0"/>
          </a:p>
        </p:txBody>
      </p:sp>
      <p:sp>
        <p:nvSpPr>
          <p:cNvPr id="4" name="Slide Number Placeholder 3"/>
          <p:cNvSpPr>
            <a:spLocks noGrp="1"/>
          </p:cNvSpPr>
          <p:nvPr>
            <p:ph type="sldNum" sz="quarter" idx="10"/>
          </p:nvPr>
        </p:nvSpPr>
        <p:spPr/>
        <p:txBody>
          <a:bodyPr/>
          <a:lstStyle/>
          <a:p>
            <a:fld id="{F6A20A61-9F83-4AB5-ABE9-55EB9002FBD4}" type="slidenum">
              <a:rPr lang="en-GB" smtClean="0"/>
              <a:t>7</a:t>
            </a:fld>
            <a:endParaRPr lang="en-GB"/>
          </a:p>
        </p:txBody>
      </p:sp>
    </p:spTree>
    <p:extLst>
      <p:ext uri="{BB962C8B-B14F-4D97-AF65-F5344CB8AC3E}">
        <p14:creationId xmlns:p14="http://schemas.microsoft.com/office/powerpoint/2010/main" val="17494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managers toolkit: compassionate conversations</a:t>
            </a:r>
            <a:endParaRPr lang="en-GB" dirty="0"/>
          </a:p>
        </p:txBody>
      </p:sp>
      <p:sp>
        <p:nvSpPr>
          <p:cNvPr id="4" name="Slide Number Placeholder 3"/>
          <p:cNvSpPr>
            <a:spLocks noGrp="1"/>
          </p:cNvSpPr>
          <p:nvPr>
            <p:ph type="sldNum" sz="quarter" idx="10"/>
          </p:nvPr>
        </p:nvSpPr>
        <p:spPr/>
        <p:txBody>
          <a:bodyPr/>
          <a:lstStyle/>
          <a:p>
            <a:fld id="{F6A20A61-9F83-4AB5-ABE9-55EB9002FBD4}" type="slidenum">
              <a:rPr lang="en-GB" smtClean="0"/>
              <a:t>8</a:t>
            </a:fld>
            <a:endParaRPr lang="en-GB"/>
          </a:p>
        </p:txBody>
      </p:sp>
    </p:spTree>
    <p:extLst>
      <p:ext uri="{BB962C8B-B14F-4D97-AF65-F5344CB8AC3E}">
        <p14:creationId xmlns:p14="http://schemas.microsoft.com/office/powerpoint/2010/main" val="205874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managers toolkit: </a:t>
            </a:r>
            <a:r>
              <a:rPr lang="en-GB" dirty="0" err="1" smtClean="0"/>
              <a:t>ompassionate</a:t>
            </a:r>
            <a:r>
              <a:rPr lang="en-GB" dirty="0" smtClean="0"/>
              <a:t> conversations </a:t>
            </a:r>
            <a:endParaRPr lang="en-GB" dirty="0"/>
          </a:p>
        </p:txBody>
      </p:sp>
      <p:sp>
        <p:nvSpPr>
          <p:cNvPr id="4" name="Slide Number Placeholder 3"/>
          <p:cNvSpPr>
            <a:spLocks noGrp="1"/>
          </p:cNvSpPr>
          <p:nvPr>
            <p:ph type="sldNum" sz="quarter" idx="10"/>
          </p:nvPr>
        </p:nvSpPr>
        <p:spPr/>
        <p:txBody>
          <a:bodyPr/>
          <a:lstStyle/>
          <a:p>
            <a:fld id="{F6A20A61-9F83-4AB5-ABE9-55EB9002FBD4}" type="slidenum">
              <a:rPr lang="en-GB" smtClean="0"/>
              <a:t>10</a:t>
            </a:fld>
            <a:endParaRPr lang="en-GB"/>
          </a:p>
        </p:txBody>
      </p:sp>
    </p:spTree>
    <p:extLst>
      <p:ext uri="{BB962C8B-B14F-4D97-AF65-F5344CB8AC3E}">
        <p14:creationId xmlns:p14="http://schemas.microsoft.com/office/powerpoint/2010/main" val="107833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434C04-0A94-4EC9-99CE-DEFC97BE62B5}" type="datetime1">
              <a:rPr lang="en-GB" smtClean="0"/>
              <a:t>30/11/2020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145749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8EF04E-9197-4908-99E9-3206BB45073B}" type="datetime1">
              <a:rPr lang="en-GB" smtClean="0"/>
              <a:t>30/11/2020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335121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EAA71-E5ED-4434-90CB-1D44A13EA731}" type="datetime1">
              <a:rPr lang="en-GB" smtClean="0"/>
              <a:t>30/11/2020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86210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04C671-9994-43CE-8ACA-3B38312E4F8F}" type="datetime1">
              <a:rPr lang="en-GB" smtClean="0"/>
              <a:t>30/11/2020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268853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479EB-43F6-4B95-AB4F-FE5234C5D860}" type="datetime1">
              <a:rPr lang="en-GB" smtClean="0"/>
              <a:t>30/11/2020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41852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667C4C-F5F9-4290-B2E5-B3378816C3D8}" type="datetime1">
              <a:rPr lang="en-GB" smtClean="0"/>
              <a:t>30/11/2020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325160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E411FE-63BD-455D-9A49-D7F704F132C7}" type="datetime1">
              <a:rPr lang="en-GB" smtClean="0"/>
              <a:t>30/11/2020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15397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581278-B4D4-4986-8FF5-EF4FCCD46014}" type="datetime1">
              <a:rPr lang="en-GB" smtClean="0"/>
              <a:t>30/11/2020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219614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6224-2FFF-4EF3-9F8A-3FDBFA588D9F}" type="datetime1">
              <a:rPr lang="en-GB" smtClean="0"/>
              <a:t>30/11/2020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152458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FC5A-23A3-4E90-B7FF-F12D190FFC19}" type="datetime1">
              <a:rPr lang="en-GB" smtClean="0"/>
              <a:t>30/11/2020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251787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0A429-C465-4421-ACF1-B9E1117C6586}" type="datetime1">
              <a:rPr lang="en-GB" smtClean="0"/>
              <a:t>30/11/2020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8F13D2-01AD-4499-9DCA-04D01EB1F2FD}" type="slidenum">
              <a:rPr lang="en-GB" smtClean="0"/>
              <a:t>‹#›</a:t>
            </a:fld>
            <a:endParaRPr lang="en-GB" dirty="0"/>
          </a:p>
        </p:txBody>
      </p:sp>
    </p:spTree>
    <p:extLst>
      <p:ext uri="{BB962C8B-B14F-4D97-AF65-F5344CB8AC3E}">
        <p14:creationId xmlns:p14="http://schemas.microsoft.com/office/powerpoint/2010/main" val="198234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A6F0F-426A-495A-BCFA-C584BFF31819}" type="datetime1">
              <a:rPr lang="en-GB" smtClean="0"/>
              <a:t>30/11/2020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13D2-01AD-4499-9DCA-04D01EB1F2FD}" type="slidenum">
              <a:rPr lang="en-GB" smtClean="0"/>
              <a:t>‹#›</a:t>
            </a:fld>
            <a:endParaRPr lang="en-GB" dirty="0"/>
          </a:p>
        </p:txBody>
      </p:sp>
    </p:spTree>
    <p:extLst>
      <p:ext uri="{BB962C8B-B14F-4D97-AF65-F5344CB8AC3E}">
        <p14:creationId xmlns:p14="http://schemas.microsoft.com/office/powerpoint/2010/main" val="286542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intranet.rbch.nhs.uk/uploads/communications/images/RBCH-BLUE.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hyperlink" Target="mailto:caitlyn.new@rbchnhs.uk"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hsemployers.org/retention-and-staff-experience/diversity-and-inclusion/policy-and-guidance/disability/reasonable-adjustments-in-the-workpla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caroline.gibbs@rbch.nhs.uk" TargetMode="External"/><Relationship Id="rId13" Type="http://schemas.openxmlformats.org/officeDocument/2006/relationships/hyperlink" Target="mailto:freedomtospeakup@rbch.nhs.uk" TargetMode="External"/><Relationship Id="rId3" Type="http://schemas.openxmlformats.org/officeDocument/2006/relationships/hyperlink" Target="mailto:diversityandinclusion@rbch.nhs.uk" TargetMode="External"/><Relationship Id="rId7" Type="http://schemas.openxmlformats.org/officeDocument/2006/relationships/hyperlink" Target="mailto:Occupational.health@rbch.nhs.uk" TargetMode="External"/><Relationship Id="rId12" Type="http://schemas.openxmlformats.org/officeDocument/2006/relationships/hyperlink" Target="mailto:caitlin.new@rbch.nhs.u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mailto:marie.cleary@poole.nhs.uk" TargetMode="External"/><Relationship Id="rId11" Type="http://schemas.openxmlformats.org/officeDocument/2006/relationships/hyperlink" Target="mailto:sarah.davidson@rbch.nhs.uk" TargetMode="External"/><Relationship Id="rId5" Type="http://schemas.openxmlformats.org/officeDocument/2006/relationships/hyperlink" Target="mailto:debbie.detheridge@rbch.nhs.uk" TargetMode="External"/><Relationship Id="rId15" Type="http://schemas.openxmlformats.org/officeDocument/2006/relationships/image" Target="../media/image7.jpeg"/><Relationship Id="rId10" Type="http://schemas.openxmlformats.org/officeDocument/2006/relationships/hyperlink" Target="mailto:sally.rose@poole.nhs.uk" TargetMode="External"/><Relationship Id="rId4" Type="http://schemas.openxmlformats.org/officeDocument/2006/relationships/hyperlink" Target="https://intranet.rbch.nhs.uk/index.php/equality-diversity-and-inclusion/staff-networks/pro-ability-network" TargetMode="External"/><Relationship Id="rId9" Type="http://schemas.openxmlformats.org/officeDocument/2006/relationships/hyperlink" Target="mailto:mandy.craig@poole.nhs.uk" TargetMode="External"/><Relationship Id="rId14" Type="http://schemas.openxmlformats.org/officeDocument/2006/relationships/hyperlink" Target="mailto:freedomtospeakup@poole.nhs.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8F13D2-01AD-4499-9DCA-04D01EB1F2FD}" type="slidenum">
              <a:rPr lang="en-GB" smtClean="0"/>
              <a:t>1</a:t>
            </a:fld>
            <a:endParaRPr lang="en-GB" dirty="0"/>
          </a:p>
        </p:txBody>
      </p:sp>
      <p:pic>
        <p:nvPicPr>
          <p:cNvPr id="4" name="Picture 3"/>
          <p:cNvPicPr/>
          <p:nvPr/>
        </p:nvPicPr>
        <p:blipFill rotWithShape="1">
          <a:blip r:embed="rId2"/>
          <a:srcRect l="22466" t="21974" r="62223" b="66753"/>
          <a:stretch/>
        </p:blipFill>
        <p:spPr bwMode="auto">
          <a:xfrm>
            <a:off x="1555204" y="1988840"/>
            <a:ext cx="5753100" cy="2382520"/>
          </a:xfrm>
          <a:prstGeom prst="rect">
            <a:avLst/>
          </a:prstGeom>
          <a:ln>
            <a:noFill/>
          </a:ln>
          <a:extLst>
            <a:ext uri="{53640926-AAD7-44D8-BBD7-CCE9431645EC}">
              <a14:shadowObscured xmlns:a14="http://schemas.microsoft.com/office/drawing/2010/main"/>
            </a:ext>
          </a:extLst>
        </p:spPr>
      </p:pic>
      <p:pic>
        <p:nvPicPr>
          <p:cNvPr id="2050" name="Picture 3" descr="pool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4341"/>
            <a:ext cx="1443930" cy="7968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4" descr="RBCH blu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26623"/>
            <a:ext cx="2111375" cy="781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1803462" y="5301208"/>
            <a:ext cx="5720866"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How To Use Guide and Toolkit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13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618685" cy="449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18F13D2-01AD-4499-9DCA-04D01EB1F2FD}" type="slidenum">
              <a:rPr lang="en-GB" smtClean="0"/>
              <a:t>10</a:t>
            </a:fld>
            <a:endParaRPr lang="en-GB" dirty="0"/>
          </a:p>
        </p:txBody>
      </p:sp>
    </p:spTree>
    <p:extLst>
      <p:ext uri="{BB962C8B-B14F-4D97-AF65-F5344CB8AC3E}">
        <p14:creationId xmlns:p14="http://schemas.microsoft.com/office/powerpoint/2010/main" val="177099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234" y="2373189"/>
            <a:ext cx="8229600" cy="1143000"/>
          </a:xfrm>
        </p:spPr>
        <p:txBody>
          <a:bodyPr>
            <a:normAutofit fontScale="90000"/>
          </a:bodyPr>
          <a:lstStyle/>
          <a:p>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
            </a:r>
            <a:br>
              <a:rPr lang="en-GB" sz="6000" dirty="0">
                <a:latin typeface="Arial" panose="020B0604020202020204" pitchFamily="34" charset="0"/>
                <a:cs typeface="Arial" panose="020B0604020202020204" pitchFamily="34" charset="0"/>
              </a:rPr>
            </a:br>
            <a:endParaRPr lang="en-GB" dirty="0"/>
          </a:p>
        </p:txBody>
      </p:sp>
      <p:sp>
        <p:nvSpPr>
          <p:cNvPr id="3" name="Slide Number Placeholder 2"/>
          <p:cNvSpPr>
            <a:spLocks noGrp="1"/>
          </p:cNvSpPr>
          <p:nvPr>
            <p:ph type="sldNum" sz="quarter" idx="12"/>
          </p:nvPr>
        </p:nvSpPr>
        <p:spPr/>
        <p:txBody>
          <a:bodyPr/>
          <a:lstStyle/>
          <a:p>
            <a:fld id="{918F13D2-01AD-4499-9DCA-04D01EB1F2FD}" type="slidenum">
              <a:rPr lang="en-GB" smtClean="0"/>
              <a:t>2</a:t>
            </a:fld>
            <a:endParaRPr lang="en-GB" dirty="0"/>
          </a:p>
        </p:txBody>
      </p:sp>
      <p:sp>
        <p:nvSpPr>
          <p:cNvPr id="9" name="Rectangle 8"/>
          <p:cNvSpPr/>
          <p:nvPr/>
        </p:nvSpPr>
        <p:spPr>
          <a:xfrm>
            <a:off x="488784" y="2372687"/>
            <a:ext cx="8208912" cy="4154984"/>
          </a:xfrm>
          <a:prstGeom prst="rect">
            <a:avLst/>
          </a:prstGeom>
        </p:spPr>
        <p:txBody>
          <a:bodyPr wrap="square">
            <a:spAutoFit/>
          </a:bodyPr>
          <a:lstStyle/>
          <a:p>
            <a:r>
              <a:rPr lang="en-GB" sz="1200" b="1" dirty="0">
                <a:solidFill>
                  <a:schemeClr val="tx2"/>
                </a:solidFill>
                <a:latin typeface="Arial" panose="020B0604020202020204" pitchFamily="34" charset="0"/>
                <a:cs typeface="Arial" panose="020B0604020202020204" pitchFamily="34" charset="0"/>
              </a:rPr>
              <a:t>What do we aim to achieve with the introduction of the Health Passport? </a:t>
            </a:r>
            <a:endParaRPr lang="en-GB" sz="1200" b="1" dirty="0" smtClean="0">
              <a:solidFill>
                <a:schemeClr val="tx2"/>
              </a:solidFill>
              <a:latin typeface="Arial" panose="020B0604020202020204" pitchFamily="34" charset="0"/>
              <a:cs typeface="Arial" panose="020B0604020202020204" pitchFamily="34" charset="0"/>
            </a:endParaRPr>
          </a:p>
          <a:p>
            <a:endParaRPr lang="en-GB" sz="1200" dirty="0">
              <a:solidFill>
                <a:schemeClr val="tx2"/>
              </a:solidFill>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That </a:t>
            </a:r>
            <a:r>
              <a:rPr lang="en-GB" sz="1200" dirty="0">
                <a:latin typeface="Arial" panose="020B0604020202020204" pitchFamily="34" charset="0"/>
                <a:cs typeface="Arial" panose="020B0604020202020204" pitchFamily="34" charset="0"/>
              </a:rPr>
              <a:t>employees are adequately supported within the workplace across the Trust from the commencement of their </a:t>
            </a:r>
            <a:r>
              <a:rPr lang="en-GB" sz="1200" dirty="0" smtClean="0">
                <a:latin typeface="Arial" panose="020B0604020202020204" pitchFamily="34" charset="0"/>
                <a:cs typeface="Arial" panose="020B0604020202020204" pitchFamily="34" charset="0"/>
              </a:rPr>
              <a:t>employment</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That </a:t>
            </a:r>
            <a:r>
              <a:rPr lang="en-GB" sz="1200" dirty="0">
                <a:latin typeface="Arial" panose="020B0604020202020204" pitchFamily="34" charset="0"/>
                <a:cs typeface="Arial" panose="020B0604020202020204" pitchFamily="34" charset="0"/>
              </a:rPr>
              <a:t>employees returning from redeployment or shielding are adequately supported to continue to work </a:t>
            </a:r>
            <a:r>
              <a:rPr lang="en-GB" sz="1200" dirty="0" smtClean="0">
                <a:latin typeface="Arial" panose="020B0604020202020204" pitchFamily="34" charset="0"/>
                <a:cs typeface="Arial" panose="020B0604020202020204" pitchFamily="34" charset="0"/>
              </a:rPr>
              <a:t>safely</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That </a:t>
            </a:r>
            <a:r>
              <a:rPr lang="en-GB" sz="1200" dirty="0">
                <a:latin typeface="Arial" panose="020B0604020202020204" pitchFamily="34" charset="0"/>
                <a:cs typeface="Arial" panose="020B0604020202020204" pitchFamily="34" charset="0"/>
              </a:rPr>
              <a:t>the Trust meets its duties under the Equality Act 2010 to provide reasonable adjustments for </a:t>
            </a:r>
            <a:r>
              <a:rPr lang="en-GB" sz="1200" dirty="0" smtClean="0">
                <a:latin typeface="Arial" panose="020B0604020202020204" pitchFamily="34" charset="0"/>
                <a:cs typeface="Arial" panose="020B0604020202020204" pitchFamily="34" charset="0"/>
              </a:rPr>
              <a:t>employees providing the </a:t>
            </a:r>
            <a:r>
              <a:rPr lang="en-GB" sz="1200" dirty="0">
                <a:latin typeface="Arial" panose="020B0604020202020204" pitchFamily="34" charset="0"/>
                <a:cs typeface="Arial" panose="020B0604020202020204" pitchFamily="34" charset="0"/>
              </a:rPr>
              <a:t>impact it has on the service is </a:t>
            </a:r>
            <a:r>
              <a:rPr lang="en-GB" sz="1200" dirty="0" smtClean="0">
                <a:latin typeface="Arial" panose="020B0604020202020204" pitchFamily="34" charset="0"/>
                <a:cs typeface="Arial" panose="020B0604020202020204" pitchFamily="34" charset="0"/>
              </a:rPr>
              <a:t>considered</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That </a:t>
            </a:r>
            <a:r>
              <a:rPr lang="en-GB" sz="1200" dirty="0">
                <a:latin typeface="Arial" panose="020B0604020202020204" pitchFamily="34" charset="0"/>
                <a:cs typeface="Arial" panose="020B0604020202020204" pitchFamily="34" charset="0"/>
              </a:rPr>
              <a:t>the support provided by </a:t>
            </a:r>
            <a:r>
              <a:rPr lang="en-GB" sz="1200" dirty="0" smtClean="0">
                <a:latin typeface="Arial" panose="020B0604020202020204" pitchFamily="34" charset="0"/>
                <a:cs typeface="Arial" panose="020B0604020202020204" pitchFamily="34" charset="0"/>
              </a:rPr>
              <a:t>line managers </a:t>
            </a:r>
            <a:r>
              <a:rPr lang="en-GB" sz="1200" dirty="0">
                <a:latin typeface="Arial" panose="020B0604020202020204" pitchFamily="34" charset="0"/>
                <a:cs typeface="Arial" panose="020B0604020202020204" pitchFamily="34" charset="0"/>
              </a:rPr>
              <a:t>is consistent across the </a:t>
            </a:r>
            <a:r>
              <a:rPr lang="en-GB" sz="1200" dirty="0" smtClean="0">
                <a:latin typeface="Arial" panose="020B0604020202020204" pitchFamily="34" charset="0"/>
                <a:cs typeface="Arial" panose="020B0604020202020204" pitchFamily="34" charset="0"/>
              </a:rPr>
              <a:t>Trust</a:t>
            </a:r>
          </a:p>
          <a:p>
            <a:endParaRPr lang="en-GB" sz="1200" dirty="0" smtClean="0">
              <a:latin typeface="Arial" panose="020B0604020202020204" pitchFamily="34" charset="0"/>
              <a:cs typeface="Arial" panose="020B0604020202020204" pitchFamily="34" charset="0"/>
            </a:endParaRPr>
          </a:p>
          <a:p>
            <a:r>
              <a:rPr lang="en-GB" sz="1200" b="1" dirty="0">
                <a:solidFill>
                  <a:schemeClr val="tx2"/>
                </a:solidFill>
                <a:latin typeface="Arial" panose="020B0604020202020204" pitchFamily="34" charset="0"/>
                <a:cs typeface="Arial" panose="020B0604020202020204" pitchFamily="34" charset="0"/>
              </a:rPr>
              <a:t>What is a reasonable adjustment</a:t>
            </a:r>
            <a:r>
              <a:rPr lang="en-GB" sz="1200" b="1" dirty="0" smtClean="0">
                <a:solidFill>
                  <a:schemeClr val="tx2"/>
                </a:solidFill>
                <a:latin typeface="Arial" panose="020B0604020202020204" pitchFamily="34" charset="0"/>
                <a:cs typeface="Arial" panose="020B0604020202020204" pitchFamily="34" charset="0"/>
              </a:rPr>
              <a:t>?</a:t>
            </a:r>
          </a:p>
          <a:p>
            <a:endParaRPr lang="en-GB" sz="1200" b="1" dirty="0">
              <a:solidFill>
                <a:schemeClr val="tx2"/>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Employers must make reasonable adjustments to make sure workers with disabilities, or physical or mental health conditions, aren’t substantially disadvantaged when doing their jobs.</a:t>
            </a:r>
          </a:p>
          <a:p>
            <a:r>
              <a:rPr lang="en-GB" sz="1200" dirty="0">
                <a:latin typeface="Arial" panose="020B0604020202020204" pitchFamily="34" charset="0"/>
                <a:cs typeface="Arial" panose="020B0604020202020204" pitchFamily="34" charset="0"/>
              </a:rPr>
              <a:t>This applies to all workers, including trainees, apprentices, contract workers and business partners.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the employer can consider changing:</a:t>
            </a: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changing working arrangements, for example the employee’s shift pattern</a:t>
            </a: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removing something from the workplace, for example bright lights above the employee’s workstation</a:t>
            </a: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providing something in the workplace, for example an accessible car parking space</a:t>
            </a: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providing extra or specialised equipment</a:t>
            </a: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getting someone in to help, for example a sign language interpreter</a:t>
            </a:r>
            <a:endParaRPr lang="en-GB" sz="1200" dirty="0"/>
          </a:p>
          <a:p>
            <a:pPr marL="171450" indent="-171450">
              <a:buFont typeface="Arial" panose="020B0604020202020204" pitchFamily="34" charset="0"/>
              <a:buChar char="•"/>
            </a:pPr>
            <a:endParaRPr lang="en-GB" sz="1200" dirty="0"/>
          </a:p>
        </p:txBody>
      </p:sp>
      <p:pic>
        <p:nvPicPr>
          <p:cNvPr id="12" name="Picture 11"/>
          <p:cNvPicPr/>
          <p:nvPr/>
        </p:nvPicPr>
        <p:blipFill rotWithShape="1">
          <a:blip r:embed="rId2"/>
          <a:srcRect l="22466" t="21974" r="62223" b="66753"/>
          <a:stretch/>
        </p:blipFill>
        <p:spPr bwMode="auto">
          <a:xfrm>
            <a:off x="2435990" y="313083"/>
            <a:ext cx="4275806" cy="1728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509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767" y="1340768"/>
            <a:ext cx="4320479" cy="4370427"/>
          </a:xfrm>
          <a:prstGeom prst="rect">
            <a:avLst/>
          </a:prstGeom>
          <a:noFill/>
        </p:spPr>
        <p:txBody>
          <a:bodyPr wrap="square" rtlCol="0">
            <a:spAutoFit/>
          </a:bodyPr>
          <a:lstStyle/>
          <a:p>
            <a:r>
              <a:rPr lang="en-GB" sz="1400" b="1" dirty="0" smtClean="0">
                <a:solidFill>
                  <a:schemeClr val="tx2"/>
                </a:solidFill>
                <a:latin typeface="Arial" panose="020B0604020202020204" pitchFamily="34" charset="0"/>
                <a:cs typeface="Arial" panose="020B0604020202020204" pitchFamily="34" charset="0"/>
              </a:rPr>
              <a:t>What is Access to Work?</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Access </a:t>
            </a:r>
            <a:r>
              <a:rPr lang="en-GB" sz="1200" dirty="0">
                <a:latin typeface="Arial" panose="020B0604020202020204" pitchFamily="34" charset="0"/>
                <a:cs typeface="Arial" panose="020B0604020202020204" pitchFamily="34" charset="0"/>
              </a:rPr>
              <a:t>to Work is a publicly funded employment support programme that aims to help more disabled people start or stay in work. It can provide practical and financial support if you have a disability or long term physical or mental health condition</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Access to Work can also visit your workplace and make assessments on what your employer can do to support you in your role and make recommendations on equipment that you may need.  </a:t>
            </a:r>
          </a:p>
          <a:p>
            <a:endParaRPr lang="en-GB" sz="1200"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If you would like more information on Access to Work please contact:</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Caitlin New in Risk Management:  </a:t>
            </a:r>
            <a:r>
              <a:rPr lang="en-GB" sz="1200" dirty="0" smtClean="0">
                <a:latin typeface="Arial" panose="020B0604020202020204" pitchFamily="34" charset="0"/>
                <a:cs typeface="Arial" panose="020B0604020202020204" pitchFamily="34" charset="0"/>
                <a:hlinkClick r:id="rId2"/>
              </a:rPr>
              <a:t>caitlyn.new@rbchnhs.uk</a:t>
            </a:r>
            <a:r>
              <a:rPr lang="en-GB" sz="1200" dirty="0" smtClean="0">
                <a:latin typeface="Arial" panose="020B0604020202020204" pitchFamily="34" charset="0"/>
                <a:cs typeface="Arial" panose="020B0604020202020204" pitchFamily="34" charset="0"/>
              </a:rPr>
              <a:t>  (contact telephone number or is email better?)</a:t>
            </a:r>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More details are here on what support the Access to Work assessment could provide and the eligibility criteria: </a:t>
            </a:r>
            <a:endParaRPr lang="en-GB" sz="1200" dirty="0" smtClean="0">
              <a:latin typeface="Arial" panose="020B0604020202020204" pitchFamily="34" charset="0"/>
              <a:cs typeface="Arial" panose="020B0604020202020204" pitchFamily="34" charset="0"/>
              <a:hlinkClick r:id="rId3"/>
            </a:endParaRPr>
          </a:p>
          <a:p>
            <a:r>
              <a:rPr lang="en-GB" sz="1200" dirty="0" smtClean="0">
                <a:latin typeface="Arial" panose="020B0604020202020204" pitchFamily="34" charset="0"/>
                <a:cs typeface="Arial" panose="020B0604020202020204" pitchFamily="34" charset="0"/>
                <a:hlinkClick r:id="rId3"/>
              </a:rPr>
              <a:t>https</a:t>
            </a:r>
            <a:r>
              <a:rPr lang="en-GB" sz="1200" dirty="0">
                <a:latin typeface="Arial" panose="020B0604020202020204" pitchFamily="34" charset="0"/>
                <a:cs typeface="Arial" panose="020B0604020202020204" pitchFamily="34" charset="0"/>
                <a:hlinkClick r:id="rId3"/>
              </a:rPr>
              <a:t>://</a:t>
            </a:r>
            <a:r>
              <a:rPr lang="en-GB" sz="1200" dirty="0" smtClean="0">
                <a:latin typeface="Arial" panose="020B0604020202020204" pitchFamily="34" charset="0"/>
                <a:cs typeface="Arial" panose="020B0604020202020204" pitchFamily="34" charset="0"/>
                <a:hlinkClick r:id="rId3"/>
              </a:rPr>
              <a:t>www.gov.uk/access-to-work</a:t>
            </a:r>
            <a:endParaRPr lang="en-GB" sz="1200" dirty="0">
              <a:latin typeface="Arial" panose="020B0604020202020204" pitchFamily="34" charset="0"/>
              <a:cs typeface="Arial" panose="020B0604020202020204" pitchFamily="34" charset="0"/>
            </a:endParaRPr>
          </a:p>
          <a:p>
            <a:endParaRPr lang="en-GB" sz="1200" dirty="0"/>
          </a:p>
        </p:txBody>
      </p:sp>
      <p:sp>
        <p:nvSpPr>
          <p:cNvPr id="3" name="Slide Number Placeholder 2"/>
          <p:cNvSpPr>
            <a:spLocks noGrp="1"/>
          </p:cNvSpPr>
          <p:nvPr>
            <p:ph type="sldNum" sz="quarter" idx="12"/>
          </p:nvPr>
        </p:nvSpPr>
        <p:spPr/>
        <p:txBody>
          <a:bodyPr/>
          <a:lstStyle/>
          <a:p>
            <a:fld id="{918F13D2-01AD-4499-9DCA-04D01EB1F2FD}" type="slidenum">
              <a:rPr lang="en-GB" smtClean="0"/>
              <a:t>3</a:t>
            </a:fld>
            <a:endParaRPr lang="en-GB"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437" t="4860" r="49298"/>
          <a:stretch/>
        </p:blipFill>
        <p:spPr bwMode="auto">
          <a:xfrm>
            <a:off x="31573177" y="11570678"/>
            <a:ext cx="8818686" cy="1418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5"/>
          <a:srcRect l="17625" t="8160" r="67995" b="55669"/>
          <a:stretch/>
        </p:blipFill>
        <p:spPr bwMode="auto">
          <a:xfrm>
            <a:off x="5482843" y="1316170"/>
            <a:ext cx="3041230" cy="4136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17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5"/>
            <a:ext cx="8335015" cy="439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18F13D2-01AD-4499-9DCA-04D01EB1F2FD}" type="slidenum">
              <a:rPr lang="en-GB" smtClean="0"/>
              <a:t>4</a:t>
            </a:fld>
            <a:endParaRPr lang="en-GB" dirty="0"/>
          </a:p>
        </p:txBody>
      </p:sp>
    </p:spTree>
    <p:extLst>
      <p:ext uri="{BB962C8B-B14F-4D97-AF65-F5344CB8AC3E}">
        <p14:creationId xmlns:p14="http://schemas.microsoft.com/office/powerpoint/2010/main" val="355642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32263"/>
            <a:ext cx="7632848" cy="769441"/>
          </a:xfrm>
          <a:prstGeom prst="rect">
            <a:avLst/>
          </a:prstGeom>
          <a:noFill/>
        </p:spPr>
        <p:txBody>
          <a:bodyPr wrap="square" rtlCol="0">
            <a:spAutoFit/>
          </a:bodyPr>
          <a:lstStyle/>
          <a:p>
            <a:endParaRPr lang="en-GB" sz="2000" b="1" dirty="0" smtClean="0">
              <a:latin typeface="Arial" panose="020B0604020202020204" pitchFamily="34" charset="0"/>
              <a:cs typeface="Arial" panose="020B0604020202020204" pitchFamily="34" charset="0"/>
            </a:endParaRPr>
          </a:p>
          <a:p>
            <a:endParaRPr lang="en-GB" sz="1200" b="1" dirty="0" smtClean="0">
              <a:solidFill>
                <a:schemeClr val="tx2"/>
              </a:solidFill>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45997" y="260648"/>
            <a:ext cx="8229600" cy="1143000"/>
          </a:xfrm>
        </p:spPr>
        <p:txBody>
          <a:bodyPr>
            <a:normAutofit fontScale="90000"/>
          </a:bodyPr>
          <a:lstStyle/>
          <a:p>
            <a:r>
              <a:rPr lang="en-GB" b="1" dirty="0">
                <a:solidFill>
                  <a:schemeClr val="tx2"/>
                </a:solidFill>
                <a:latin typeface="Arial" panose="020B0604020202020204" pitchFamily="34" charset="0"/>
                <a:cs typeface="Arial" panose="020B0604020202020204" pitchFamily="34" charset="0"/>
              </a:rPr>
              <a:t>Frequently Asked Questions</a:t>
            </a:r>
            <a:br>
              <a:rPr lang="en-GB" b="1" dirty="0">
                <a:solidFill>
                  <a:schemeClr val="tx2"/>
                </a:solidFill>
                <a:latin typeface="Arial" panose="020B0604020202020204" pitchFamily="34" charset="0"/>
                <a:cs typeface="Arial" panose="020B0604020202020204" pitchFamily="34" charset="0"/>
              </a:rPr>
            </a:br>
            <a:endParaRPr lang="en-GB" dirty="0"/>
          </a:p>
        </p:txBody>
      </p:sp>
      <p:sp>
        <p:nvSpPr>
          <p:cNvPr id="5" name="Content Placeholder 4"/>
          <p:cNvSpPr>
            <a:spLocks noGrp="1"/>
          </p:cNvSpPr>
          <p:nvPr>
            <p:ph idx="1"/>
          </p:nvPr>
        </p:nvSpPr>
        <p:spPr>
          <a:xfrm>
            <a:off x="467544" y="1340768"/>
            <a:ext cx="8229600" cy="4525963"/>
          </a:xfrm>
        </p:spPr>
        <p:txBody>
          <a:bodyPr>
            <a:noAutofit/>
          </a:bodyPr>
          <a:lstStyle/>
          <a:p>
            <a:pPr marL="0" indent="0">
              <a:buNone/>
            </a:pPr>
            <a:r>
              <a:rPr lang="en-GB" sz="1200" b="1" dirty="0" smtClean="0">
                <a:solidFill>
                  <a:schemeClr val="tx2"/>
                </a:solidFill>
                <a:latin typeface="Arial" panose="020B0604020202020204" pitchFamily="34" charset="0"/>
                <a:cs typeface="Arial" panose="020B0604020202020204" pitchFamily="34" charset="0"/>
              </a:rPr>
              <a:t>What </a:t>
            </a:r>
            <a:r>
              <a:rPr lang="en-GB" sz="1200" b="1" dirty="0">
                <a:solidFill>
                  <a:schemeClr val="tx2"/>
                </a:solidFill>
                <a:latin typeface="Arial" panose="020B0604020202020204" pitchFamily="34" charset="0"/>
                <a:cs typeface="Arial" panose="020B0604020202020204" pitchFamily="34" charset="0"/>
              </a:rPr>
              <a:t>is a Health Passport?</a:t>
            </a:r>
          </a:p>
          <a:p>
            <a:pPr marL="0" indent="0">
              <a:buNone/>
            </a:pPr>
            <a:r>
              <a:rPr lang="en-GB" sz="1200" dirty="0">
                <a:latin typeface="Arial" panose="020B0604020202020204" pitchFamily="34" charset="0"/>
                <a:cs typeface="Arial" panose="020B0604020202020204" pitchFamily="34" charset="0"/>
              </a:rPr>
              <a:t>A Health Passport is a confidential document that is completed by an employee who has a physical or mental health condition and who may require temporary or permanent workplace adjustments.</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Under the Equality Act 2010 “a person is disabled if they have a physical or mental impairment which has a substantially adverse and long-term effect on their ability to carry out normal day-to-day activities” (Equality Act, 2010).</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This document is designed to allow individuals to easily record information about their condition(s) and any </a:t>
            </a:r>
            <a:r>
              <a:rPr lang="en-GB" sz="1200" b="1" dirty="0">
                <a:latin typeface="Arial" panose="020B0604020202020204" pitchFamily="34" charset="0"/>
                <a:cs typeface="Arial" panose="020B0604020202020204" pitchFamily="34" charset="0"/>
                <a:hlinkClick r:id="rId3"/>
              </a:rPr>
              <a:t>reasonable adjustments</a:t>
            </a:r>
            <a:r>
              <a:rPr lang="en-GB" sz="1200" dirty="0">
                <a:latin typeface="Arial" panose="020B0604020202020204" pitchFamily="34" charset="0"/>
                <a:cs typeface="Arial" panose="020B0604020202020204" pitchFamily="34" charset="0"/>
              </a:rPr>
              <a:t> they may have in place and/or any challenges they might face in the workplace. This is a portable document that is “live”,  meaning it can be reviewed and adjusted if the employees needs or role changes within the organisation.</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b="1" dirty="0">
                <a:solidFill>
                  <a:schemeClr val="tx2"/>
                </a:solidFill>
                <a:latin typeface="Arial" panose="020B0604020202020204" pitchFamily="34" charset="0"/>
                <a:cs typeface="Arial" panose="020B0604020202020204" pitchFamily="34" charset="0"/>
              </a:rPr>
              <a:t>What is meant by ‘Reasonable Adjustments’?</a:t>
            </a:r>
          </a:p>
          <a:p>
            <a:pPr marL="0" indent="0">
              <a:buNone/>
            </a:pPr>
            <a:r>
              <a:rPr lang="en-GB" sz="1200" b="1" dirty="0">
                <a:latin typeface="Arial" panose="020B0604020202020204" pitchFamily="34" charset="0"/>
                <a:cs typeface="Arial" panose="020B0604020202020204" pitchFamily="34" charset="0"/>
              </a:rPr>
              <a:t>Definition:</a:t>
            </a:r>
            <a:r>
              <a:rPr lang="en-GB" sz="1200" dirty="0">
                <a:latin typeface="Arial" panose="020B0604020202020204" pitchFamily="34" charset="0"/>
                <a:cs typeface="Arial" panose="020B0604020202020204" pitchFamily="34" charset="0"/>
              </a:rPr>
              <a:t> A feasible alteration that an employer should make to an employee’s role or working environment that would enable anyone with an impairment(s) to continue to carry out their duties without being disadvantaged. The duty to make reasonable adjustments is part of the Equality Act 2010.</a:t>
            </a:r>
          </a:p>
          <a:p>
            <a:pPr marL="0" indent="0">
              <a:buNone/>
            </a:pPr>
            <a:endParaRPr lang="en-GB" sz="1200" b="1" dirty="0">
              <a:latin typeface="Arial" panose="020B0604020202020204" pitchFamily="34" charset="0"/>
              <a:cs typeface="Arial" panose="020B0604020202020204" pitchFamily="34" charset="0"/>
            </a:endParaRPr>
          </a:p>
          <a:p>
            <a:pPr marL="0" indent="0">
              <a:buNone/>
            </a:pPr>
            <a:r>
              <a:rPr lang="en-GB" sz="1200" b="1" dirty="0">
                <a:solidFill>
                  <a:schemeClr val="tx2"/>
                </a:solidFill>
                <a:latin typeface="Arial" panose="020B0604020202020204" pitchFamily="34" charset="0"/>
                <a:cs typeface="Arial" panose="020B0604020202020204" pitchFamily="34" charset="0"/>
              </a:rPr>
              <a:t>Do I have to complete a Health Passport?</a:t>
            </a:r>
          </a:p>
          <a:p>
            <a:pPr marL="0" indent="0">
              <a:buNone/>
            </a:pPr>
            <a:r>
              <a:rPr lang="en-GB" sz="1200" dirty="0">
                <a:latin typeface="Arial" panose="020B0604020202020204" pitchFamily="34" charset="0"/>
                <a:cs typeface="Arial" panose="020B0604020202020204" pitchFamily="34" charset="0"/>
              </a:rPr>
              <a:t>The Health Passport is voluntary – it is designed as a supportive document you complete and use as a framework to talk through your health condition with your line manager</a:t>
            </a:r>
          </a:p>
          <a:p>
            <a:pPr marL="0" indent="0">
              <a:buNone/>
            </a:pPr>
            <a:endParaRPr lang="en-GB" sz="1200" b="1" dirty="0">
              <a:solidFill>
                <a:schemeClr val="tx2"/>
              </a:solidFill>
              <a:latin typeface="Arial" panose="020B0604020202020204" pitchFamily="34" charset="0"/>
              <a:cs typeface="Arial" panose="020B0604020202020204" pitchFamily="34" charset="0"/>
            </a:endParaRPr>
          </a:p>
          <a:p>
            <a:pPr marL="0" indent="0">
              <a:buNone/>
            </a:pPr>
            <a:r>
              <a:rPr lang="en-GB" sz="1200" b="1" dirty="0">
                <a:solidFill>
                  <a:schemeClr val="tx2"/>
                </a:solidFill>
                <a:latin typeface="Arial" panose="020B0604020202020204" pitchFamily="34" charset="0"/>
                <a:cs typeface="Arial" panose="020B0604020202020204" pitchFamily="34" charset="0"/>
              </a:rPr>
              <a:t>Who can help me complete the Health Passport?</a:t>
            </a:r>
          </a:p>
          <a:p>
            <a:pPr marL="0" indent="0">
              <a:buNone/>
            </a:pPr>
            <a:r>
              <a:rPr lang="en-GB" sz="1200" dirty="0">
                <a:latin typeface="Arial" panose="020B0604020202020204" pitchFamily="34" charset="0"/>
                <a:cs typeface="Arial" panose="020B0604020202020204" pitchFamily="34" charset="0"/>
              </a:rPr>
              <a:t>Your line manager can access the online toolkit and go through the passport with you.</a:t>
            </a:r>
          </a:p>
          <a:p>
            <a:pPr marL="0" indent="0">
              <a:buNone/>
            </a:pPr>
            <a:r>
              <a:rPr lang="en-GB" sz="1200" dirty="0">
                <a:latin typeface="Arial" panose="020B0604020202020204" pitchFamily="34" charset="0"/>
                <a:cs typeface="Arial" panose="020B0604020202020204" pitchFamily="34" charset="0"/>
              </a:rPr>
              <a:t>The pro-ability network can put you in touch with someone who has already completed a passport and can help you. </a:t>
            </a:r>
          </a:p>
          <a:p>
            <a:pPr marL="0" indent="0">
              <a:buNone/>
            </a:pPr>
            <a:endParaRPr lang="en-GB" sz="1200" dirty="0"/>
          </a:p>
        </p:txBody>
      </p:sp>
      <p:sp>
        <p:nvSpPr>
          <p:cNvPr id="4" name="Slide Number Placeholder 3"/>
          <p:cNvSpPr>
            <a:spLocks noGrp="1"/>
          </p:cNvSpPr>
          <p:nvPr>
            <p:ph type="sldNum" sz="quarter" idx="12"/>
          </p:nvPr>
        </p:nvSpPr>
        <p:spPr/>
        <p:txBody>
          <a:bodyPr/>
          <a:lstStyle/>
          <a:p>
            <a:fld id="{918F13D2-01AD-4499-9DCA-04D01EB1F2FD}" type="slidenum">
              <a:rPr lang="en-GB" smtClean="0"/>
              <a:t>5</a:t>
            </a:fld>
            <a:endParaRPr lang="en-GB" dirty="0"/>
          </a:p>
        </p:txBody>
      </p:sp>
    </p:spTree>
    <p:extLst>
      <p:ext uri="{BB962C8B-B14F-4D97-AF65-F5344CB8AC3E}">
        <p14:creationId xmlns:p14="http://schemas.microsoft.com/office/powerpoint/2010/main" val="296968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7560840" cy="6186309"/>
          </a:xfrm>
          <a:prstGeom prst="rect">
            <a:avLst/>
          </a:prstGeom>
          <a:noFill/>
        </p:spPr>
        <p:txBody>
          <a:bodyPr wrap="square" rtlCol="0">
            <a:spAutoFit/>
          </a:bodyPr>
          <a:lstStyle/>
          <a:p>
            <a:r>
              <a:rPr lang="en-GB" sz="1200" b="1" dirty="0">
                <a:solidFill>
                  <a:schemeClr val="tx2"/>
                </a:solidFill>
                <a:latin typeface="Arial" panose="020B0604020202020204" pitchFamily="34" charset="0"/>
                <a:cs typeface="Arial" panose="020B0604020202020204" pitchFamily="34" charset="0"/>
              </a:rPr>
              <a:t>Is this confidential?</a:t>
            </a:r>
          </a:p>
          <a:p>
            <a:r>
              <a:rPr lang="en-GB" sz="1200" dirty="0">
                <a:latin typeface="Arial" panose="020B0604020202020204" pitchFamily="34" charset="0"/>
                <a:cs typeface="Arial" panose="020B0604020202020204" pitchFamily="34" charset="0"/>
              </a:rPr>
              <a:t>All discussions about your health and wellbeing are confidential, the health passport is a document you keep control of.</a:t>
            </a:r>
            <a:endParaRPr lang="en-GB" sz="1200" dirty="0"/>
          </a:p>
          <a:p>
            <a:endParaRPr lang="en-GB" sz="1200" b="1" dirty="0" smtClean="0">
              <a:solidFill>
                <a:schemeClr val="tx2"/>
              </a:solidFill>
              <a:latin typeface="Arial" panose="020B0604020202020204" pitchFamily="34" charset="0"/>
              <a:cs typeface="Arial" panose="020B0604020202020204" pitchFamily="34" charset="0"/>
            </a:endParaRPr>
          </a:p>
          <a:p>
            <a:r>
              <a:rPr lang="en-GB" sz="1200" b="1" dirty="0" smtClean="0">
                <a:solidFill>
                  <a:schemeClr val="tx2"/>
                </a:solidFill>
                <a:latin typeface="Arial" panose="020B0604020202020204" pitchFamily="34" charset="0"/>
                <a:cs typeface="Arial" panose="020B0604020202020204" pitchFamily="34" charset="0"/>
              </a:rPr>
              <a:t>Will </a:t>
            </a:r>
            <a:r>
              <a:rPr lang="en-GB" sz="1200" b="1" dirty="0">
                <a:solidFill>
                  <a:schemeClr val="tx2"/>
                </a:solidFill>
                <a:latin typeface="Arial" panose="020B0604020202020204" pitchFamily="34" charset="0"/>
                <a:cs typeface="Arial" panose="020B0604020202020204" pitchFamily="34" charset="0"/>
              </a:rPr>
              <a:t>this be part of my appraisal?</a:t>
            </a:r>
          </a:p>
          <a:p>
            <a:r>
              <a:rPr lang="en-GB" sz="1200" dirty="0">
                <a:latin typeface="Arial" panose="020B0604020202020204" pitchFamily="34" charset="0"/>
                <a:cs typeface="Arial" panose="020B0604020202020204" pitchFamily="34" charset="0"/>
              </a:rPr>
              <a:t>Your yearly appraisal is an excellent opportunity to discuss your wellbeing and your </a:t>
            </a:r>
            <a:r>
              <a:rPr lang="en-GB" sz="1200" dirty="0" smtClean="0">
                <a:latin typeface="Arial" panose="020B0604020202020204" pitchFamily="34" charset="0"/>
                <a:cs typeface="Arial" panose="020B0604020202020204" pitchFamily="34" charset="0"/>
              </a:rPr>
              <a:t>manager </a:t>
            </a:r>
            <a:r>
              <a:rPr lang="en-GB" sz="1200" dirty="0">
                <a:latin typeface="Arial" panose="020B0604020202020204" pitchFamily="34" charset="0"/>
                <a:cs typeface="Arial" panose="020B0604020202020204" pitchFamily="34" charset="0"/>
              </a:rPr>
              <a:t>will want to support you in the workplace.  Understanding your health and wellbeing will enable them to do this better.  You don’t have to wait for your appraisal if you want to discuss your wellbeing. </a:t>
            </a:r>
          </a:p>
          <a:p>
            <a:endParaRPr lang="en-GB" sz="1200" dirty="0">
              <a:latin typeface="Arial" panose="020B0604020202020204" pitchFamily="34" charset="0"/>
              <a:cs typeface="Arial" panose="020B0604020202020204" pitchFamily="34" charset="0"/>
            </a:endParaRPr>
          </a:p>
          <a:p>
            <a:r>
              <a:rPr lang="en-GB" sz="1200" b="1" dirty="0">
                <a:solidFill>
                  <a:schemeClr val="tx2"/>
                </a:solidFill>
                <a:latin typeface="Arial" panose="020B0604020202020204" pitchFamily="34" charset="0"/>
                <a:cs typeface="Arial" panose="020B0604020202020204" pitchFamily="34" charset="0"/>
              </a:rPr>
              <a:t>Do I have to declare I have a disability on my ESR staff record?</a:t>
            </a:r>
          </a:p>
          <a:p>
            <a:r>
              <a:rPr lang="en-GB" sz="1200" dirty="0">
                <a:latin typeface="Arial" panose="020B0604020202020204" pitchFamily="34" charset="0"/>
                <a:cs typeface="Arial" panose="020B0604020202020204" pitchFamily="34" charset="0"/>
              </a:rPr>
              <a:t>It is advisable to update your electronic staff records with your most up to date details.  These are confidential records and only visible to you and your </a:t>
            </a:r>
            <a:r>
              <a:rPr lang="en-GB" sz="1200" dirty="0" smtClean="0">
                <a:latin typeface="Arial" panose="020B0604020202020204" pitchFamily="34" charset="0"/>
                <a:cs typeface="Arial" panose="020B0604020202020204" pitchFamily="34" charset="0"/>
              </a:rPr>
              <a:t>line manager.  </a:t>
            </a:r>
            <a:r>
              <a:rPr lang="en-GB" sz="1200" dirty="0">
                <a:latin typeface="Arial" panose="020B0604020202020204" pitchFamily="34" charset="0"/>
                <a:cs typeface="Arial" panose="020B0604020202020204" pitchFamily="34" charset="0"/>
              </a:rPr>
              <a:t>By telling us you have a disability we can ensure we are able to provide the right support to you as a valued employee.  If we don’t count you, you don’t count! </a:t>
            </a:r>
          </a:p>
          <a:p>
            <a:endParaRPr lang="en-GB" sz="1200" b="1" dirty="0" smtClean="0">
              <a:latin typeface="Arial" panose="020B0604020202020204" pitchFamily="34" charset="0"/>
              <a:cs typeface="Arial" panose="020B0604020202020204" pitchFamily="34" charset="0"/>
            </a:endParaRPr>
          </a:p>
          <a:p>
            <a:r>
              <a:rPr lang="en-GB" sz="1200" b="1" dirty="0" smtClean="0">
                <a:solidFill>
                  <a:schemeClr val="tx2"/>
                </a:solidFill>
                <a:latin typeface="Arial" panose="020B0604020202020204" pitchFamily="34" charset="0"/>
                <a:cs typeface="Arial" panose="020B0604020202020204" pitchFamily="34" charset="0"/>
              </a:rPr>
              <a:t>Who will be able to see my Health Passport?</a:t>
            </a:r>
          </a:p>
          <a:p>
            <a:r>
              <a:rPr lang="en-GB" sz="1200" dirty="0" smtClean="0">
                <a:latin typeface="Arial" panose="020B0604020202020204" pitchFamily="34" charset="0"/>
                <a:cs typeface="Arial" panose="020B0604020202020204" pitchFamily="34" charset="0"/>
              </a:rPr>
              <a:t>It is your choice who sees this document, you can show this to your line manager, your colleagues, in addition to Occupational Health.  </a:t>
            </a:r>
          </a:p>
          <a:p>
            <a:endParaRPr lang="en-GB" sz="1200" dirty="0">
              <a:latin typeface="Arial" panose="020B0604020202020204" pitchFamily="34" charset="0"/>
              <a:cs typeface="Arial" panose="020B0604020202020204" pitchFamily="34" charset="0"/>
            </a:endParaRPr>
          </a:p>
          <a:p>
            <a:r>
              <a:rPr lang="en-GB" sz="1200" b="1" dirty="0" smtClean="0">
                <a:solidFill>
                  <a:schemeClr val="tx2"/>
                </a:solidFill>
                <a:latin typeface="Arial" panose="020B0604020202020204" pitchFamily="34" charset="0"/>
                <a:cs typeface="Arial" panose="020B0604020202020204" pitchFamily="34" charset="0"/>
              </a:rPr>
              <a:t>If I change jobs do I have to show this to my new manager?</a:t>
            </a:r>
          </a:p>
          <a:p>
            <a:r>
              <a:rPr lang="en-GB" sz="1200" dirty="0" smtClean="0">
                <a:latin typeface="Arial" panose="020B0604020202020204" pitchFamily="34" charset="0"/>
                <a:cs typeface="Arial" panose="020B0604020202020204" pitchFamily="34" charset="0"/>
              </a:rPr>
              <a:t>The Passport can help your new manager understand any support or reasonable adjustments you may need in your new role.   </a:t>
            </a:r>
          </a:p>
          <a:p>
            <a:endParaRPr lang="en-GB" sz="1200" dirty="0" smtClean="0">
              <a:latin typeface="Arial" panose="020B0604020202020204" pitchFamily="34" charset="0"/>
              <a:cs typeface="Arial" panose="020B0604020202020204" pitchFamily="34" charset="0"/>
            </a:endParaRPr>
          </a:p>
          <a:p>
            <a:r>
              <a:rPr lang="en-GB" sz="1200" b="1" dirty="0">
                <a:solidFill>
                  <a:schemeClr val="tx2"/>
                </a:solidFill>
                <a:latin typeface="Arial" panose="020B0604020202020204" pitchFamily="34" charset="0"/>
                <a:cs typeface="Arial" panose="020B0604020202020204" pitchFamily="34" charset="0"/>
              </a:rPr>
              <a:t>Do I need to share the details of my health condition with my colleagues?</a:t>
            </a:r>
          </a:p>
          <a:p>
            <a:r>
              <a:rPr lang="en-GB" sz="1200" dirty="0">
                <a:latin typeface="Arial" panose="020B0604020202020204" pitchFamily="34" charset="0"/>
                <a:cs typeface="Arial" panose="020B0604020202020204" pitchFamily="34" charset="0"/>
              </a:rPr>
              <a:t>You may need support from your team to ensure you can stay safe and well at work.  E.g. awareness of allergies, reaction to medication, light, sound, changes in temperature, who to contact in an emergency. </a:t>
            </a:r>
          </a:p>
          <a:p>
            <a:endParaRPr lang="en-GB" sz="1200" dirty="0">
              <a:latin typeface="Arial" panose="020B0604020202020204" pitchFamily="34" charset="0"/>
              <a:cs typeface="Arial" panose="020B0604020202020204" pitchFamily="34" charset="0"/>
            </a:endParaRPr>
          </a:p>
          <a:p>
            <a:r>
              <a:rPr lang="en-GB" sz="1200" b="1" dirty="0">
                <a:solidFill>
                  <a:schemeClr val="tx2"/>
                </a:solidFill>
                <a:latin typeface="Arial" panose="020B0604020202020204" pitchFamily="34" charset="0"/>
                <a:cs typeface="Arial" panose="020B0604020202020204" pitchFamily="34" charset="0"/>
              </a:rPr>
              <a:t>How do I update my passport?</a:t>
            </a:r>
          </a:p>
          <a:p>
            <a:r>
              <a:rPr lang="en-GB" sz="1200" dirty="0">
                <a:latin typeface="Arial" panose="020B0604020202020204" pitchFamily="34" charset="0"/>
                <a:cs typeface="Arial" panose="020B0604020202020204" pitchFamily="34" charset="0"/>
              </a:rPr>
              <a:t>You can update your passport at any time you wish.   </a:t>
            </a:r>
          </a:p>
          <a:p>
            <a:endParaRPr lang="en-GB" sz="1200" dirty="0">
              <a:latin typeface="Arial" panose="020B0604020202020204" pitchFamily="34" charset="0"/>
              <a:cs typeface="Arial" panose="020B0604020202020204" pitchFamily="34" charset="0"/>
            </a:endParaRPr>
          </a:p>
          <a:p>
            <a:r>
              <a:rPr lang="en-GB" sz="1200" b="1" dirty="0">
                <a:solidFill>
                  <a:schemeClr val="tx2"/>
                </a:solidFill>
                <a:latin typeface="Arial" panose="020B0604020202020204" pitchFamily="34" charset="0"/>
                <a:cs typeface="Arial" panose="020B0604020202020204" pitchFamily="34" charset="0"/>
              </a:rPr>
              <a:t>Where is my passport stored?</a:t>
            </a:r>
          </a:p>
          <a:p>
            <a:r>
              <a:rPr lang="en-GB" sz="1200" dirty="0">
                <a:latin typeface="Arial" panose="020B0604020202020204" pitchFamily="34" charset="0"/>
                <a:cs typeface="Arial" panose="020B0604020202020204" pitchFamily="34" charset="0"/>
              </a:rPr>
              <a:t>It is your document and you can keep this as a paper copy or store electronically.  We would recommend if you are storing this on a shared computer at work you protect with a password. </a:t>
            </a:r>
          </a:p>
          <a:p>
            <a:endParaRPr lang="en-GB"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8F13D2-01AD-4499-9DCA-04D01EB1F2FD}" type="slidenum">
              <a:rPr lang="en-GB" smtClean="0"/>
              <a:t>6</a:t>
            </a:fld>
            <a:endParaRPr lang="en-GB" dirty="0"/>
          </a:p>
        </p:txBody>
      </p:sp>
    </p:spTree>
    <p:extLst>
      <p:ext uri="{BB962C8B-B14F-4D97-AF65-F5344CB8AC3E}">
        <p14:creationId xmlns:p14="http://schemas.microsoft.com/office/powerpoint/2010/main" val="207470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5" y="543302"/>
            <a:ext cx="8280919" cy="523220"/>
          </a:xfrm>
          <a:prstGeom prst="rect">
            <a:avLst/>
          </a:prstGeom>
          <a:noFill/>
        </p:spPr>
        <p:txBody>
          <a:bodyPr wrap="square" rtlCol="0">
            <a:spAutoFit/>
          </a:bodyPr>
          <a:lstStyle/>
          <a:p>
            <a:endParaRPr lang="en-GB" sz="1400" dirty="0"/>
          </a:p>
          <a:p>
            <a:endParaRPr lang="en-GB" sz="1400" dirty="0"/>
          </a:p>
        </p:txBody>
      </p:sp>
      <p:sp>
        <p:nvSpPr>
          <p:cNvPr id="3" name="Title 2"/>
          <p:cNvSpPr>
            <a:spLocks noGrp="1"/>
          </p:cNvSpPr>
          <p:nvPr>
            <p:ph type="title"/>
          </p:nvPr>
        </p:nvSpPr>
        <p:spPr>
          <a:xfrm>
            <a:off x="446854" y="404664"/>
            <a:ext cx="8229600" cy="1143000"/>
          </a:xfrm>
        </p:spPr>
        <p:txBody>
          <a:bodyPr>
            <a:noAutofit/>
          </a:bodyPr>
          <a:lstStyle/>
          <a:p>
            <a:r>
              <a:rPr lang="en-GB" sz="3600" b="1" dirty="0">
                <a:solidFill>
                  <a:schemeClr val="tx2"/>
                </a:solidFill>
                <a:latin typeface="Arial" panose="020B0604020202020204" pitchFamily="34" charset="0"/>
                <a:cs typeface="Arial" panose="020B0604020202020204" pitchFamily="34" charset="0"/>
              </a:rPr>
              <a:t>Who can help me with the </a:t>
            </a:r>
            <a:r>
              <a:rPr lang="en-GB" sz="3600" b="1" dirty="0" smtClean="0">
                <a:solidFill>
                  <a:schemeClr val="tx2"/>
                </a:solidFill>
                <a:latin typeface="Arial" panose="020B0604020202020204" pitchFamily="34" charset="0"/>
                <a:cs typeface="Arial" panose="020B0604020202020204" pitchFamily="34" charset="0"/>
              </a:rPr>
              <a:t/>
            </a:r>
            <a:br>
              <a:rPr lang="en-GB" sz="3600" b="1" dirty="0" smtClean="0">
                <a:solidFill>
                  <a:schemeClr val="tx2"/>
                </a:solidFill>
                <a:latin typeface="Arial" panose="020B0604020202020204" pitchFamily="34" charset="0"/>
                <a:cs typeface="Arial" panose="020B0604020202020204" pitchFamily="34" charset="0"/>
              </a:rPr>
            </a:br>
            <a:r>
              <a:rPr lang="en-GB" sz="3600" b="1" dirty="0" smtClean="0">
                <a:solidFill>
                  <a:schemeClr val="tx2"/>
                </a:solidFill>
                <a:latin typeface="Arial" panose="020B0604020202020204" pitchFamily="34" charset="0"/>
                <a:cs typeface="Arial" panose="020B0604020202020204" pitchFamily="34" charset="0"/>
              </a:rPr>
              <a:t>Health </a:t>
            </a:r>
            <a:r>
              <a:rPr lang="en-GB" sz="3600" b="1" dirty="0">
                <a:solidFill>
                  <a:schemeClr val="tx2"/>
                </a:solidFill>
                <a:latin typeface="Arial" panose="020B0604020202020204" pitchFamily="34" charset="0"/>
                <a:cs typeface="Arial" panose="020B0604020202020204" pitchFamily="34" charset="0"/>
              </a:rPr>
              <a:t>Passport?</a:t>
            </a:r>
            <a:br>
              <a:rPr lang="en-GB" sz="3600" b="1" dirty="0">
                <a:solidFill>
                  <a:schemeClr val="tx2"/>
                </a:solidFill>
                <a:latin typeface="Arial" panose="020B0604020202020204" pitchFamily="34" charset="0"/>
                <a:cs typeface="Arial" panose="020B0604020202020204" pitchFamily="34" charset="0"/>
              </a:rPr>
            </a:br>
            <a:endParaRPr lang="en-GB" sz="3600" dirty="0">
              <a:solidFill>
                <a:schemeClr val="tx2"/>
              </a:solidFill>
            </a:endParaRPr>
          </a:p>
        </p:txBody>
      </p:sp>
      <p:sp>
        <p:nvSpPr>
          <p:cNvPr id="6" name="Content Placeholder 5"/>
          <p:cNvSpPr>
            <a:spLocks noGrp="1"/>
          </p:cNvSpPr>
          <p:nvPr>
            <p:ph sz="half" idx="2"/>
          </p:nvPr>
        </p:nvSpPr>
        <p:spPr>
          <a:xfrm>
            <a:off x="426768" y="2060848"/>
            <a:ext cx="3970784" cy="3921298"/>
          </a:xfrm>
        </p:spPr>
        <p:txBody>
          <a:bodyPr>
            <a:normAutofit fontScale="25000" lnSpcReduction="20000"/>
          </a:bodyPr>
          <a:lstStyle/>
          <a:p>
            <a:pPr marL="0" indent="0">
              <a:buNone/>
            </a:pPr>
            <a:r>
              <a:rPr lang="en-GB" sz="4800" b="1" dirty="0">
                <a:latin typeface="Arial" panose="020B0604020202020204" pitchFamily="34" charset="0"/>
                <a:cs typeface="Arial" panose="020B0604020202020204" pitchFamily="34" charset="0"/>
              </a:rPr>
              <a:t>The </a:t>
            </a:r>
            <a:r>
              <a:rPr lang="en-GB" sz="4800" b="1" dirty="0" smtClean="0">
                <a:solidFill>
                  <a:srgbClr val="7030A0"/>
                </a:solidFill>
                <a:latin typeface="Arial" panose="020B0604020202020204" pitchFamily="34" charset="0"/>
                <a:cs typeface="Arial" panose="020B0604020202020204" pitchFamily="34" charset="0"/>
              </a:rPr>
              <a:t>Pro Ability Staff Network </a:t>
            </a:r>
            <a:r>
              <a:rPr lang="en-GB" sz="4800" b="1" dirty="0">
                <a:latin typeface="Arial" panose="020B0604020202020204" pitchFamily="34" charset="0"/>
                <a:cs typeface="Arial" panose="020B0604020202020204" pitchFamily="34" charset="0"/>
              </a:rPr>
              <a:t>is here to help you if you work at Bournemouth,  Christchurch or Poole Hospitals.  </a:t>
            </a:r>
          </a:p>
          <a:p>
            <a:pPr marL="0" indent="0">
              <a:buNone/>
            </a:pPr>
            <a:r>
              <a:rPr lang="en-GB" sz="4800" dirty="0">
                <a:latin typeface="Arial" panose="020B0604020202020204" pitchFamily="34" charset="0"/>
                <a:cs typeface="Arial" panose="020B0604020202020204" pitchFamily="34" charset="0"/>
              </a:rPr>
              <a:t>We can arrange to connect you with a member who has experience of completing a health passport and can help you start yours.  </a:t>
            </a: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Email: </a:t>
            </a:r>
            <a:r>
              <a:rPr lang="en-GB" sz="4800" dirty="0">
                <a:latin typeface="Arial" panose="020B0604020202020204" pitchFamily="34" charset="0"/>
                <a:cs typeface="Arial" panose="020B0604020202020204" pitchFamily="34" charset="0"/>
                <a:hlinkClick r:id="rId3"/>
              </a:rPr>
              <a:t>diversityandinclusion@rbch.nhs.uk</a:t>
            </a:r>
            <a:endParaRPr lang="en-GB" sz="4800" dirty="0">
              <a:latin typeface="Arial" panose="020B0604020202020204" pitchFamily="34" charset="0"/>
              <a:cs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Or visit our pages on the </a:t>
            </a:r>
            <a:r>
              <a:rPr lang="en-GB" sz="4800" dirty="0">
                <a:latin typeface="Arial" panose="020B0604020202020204" pitchFamily="34" charset="0"/>
                <a:cs typeface="Arial" panose="020B0604020202020204" pitchFamily="34" charset="0"/>
                <a:hlinkClick r:id="rId4"/>
              </a:rPr>
              <a:t>intranet</a:t>
            </a:r>
            <a:r>
              <a:rPr lang="en-GB" sz="4800" dirty="0">
                <a:latin typeface="Arial" panose="020B0604020202020204" pitchFamily="34" charset="0"/>
                <a:cs typeface="Arial" panose="020B0604020202020204" pitchFamily="34" charset="0"/>
              </a:rPr>
              <a:t>.  (you can see these on the external website too and use browse aloud) </a:t>
            </a: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b="1" dirty="0">
                <a:solidFill>
                  <a:schemeClr val="tx2"/>
                </a:solidFill>
                <a:latin typeface="Arial" panose="020B0604020202020204" pitchFamily="34" charset="0"/>
                <a:cs typeface="Arial" panose="020B0604020202020204" pitchFamily="34" charset="0"/>
              </a:rPr>
              <a:t>Additional support:</a:t>
            </a:r>
          </a:p>
          <a:p>
            <a:r>
              <a:rPr lang="en-GB" sz="4800" dirty="0">
                <a:latin typeface="Arial" panose="020B0604020202020204" pitchFamily="34" charset="0"/>
                <a:cs typeface="Arial" panose="020B0604020202020204" pitchFamily="34" charset="0"/>
              </a:rPr>
              <a:t>Debbie Detheridge Diversity and Inclusion Lead   </a:t>
            </a:r>
            <a:r>
              <a:rPr lang="en-GB" sz="4800" dirty="0">
                <a:latin typeface="Arial" panose="020B0604020202020204" pitchFamily="34" charset="0"/>
                <a:cs typeface="Arial" panose="020B0604020202020204" pitchFamily="34" charset="0"/>
                <a:hlinkClick r:id="rId5"/>
              </a:rPr>
              <a:t>debbie.detheridge@rbch.nhs.uk</a:t>
            </a:r>
            <a:r>
              <a:rPr lang="en-GB" sz="4800" dirty="0">
                <a:latin typeface="Arial" panose="020B0604020202020204" pitchFamily="34" charset="0"/>
                <a:cs typeface="Arial" panose="020B0604020202020204" pitchFamily="34" charset="0"/>
              </a:rPr>
              <a:t>  01202 704401</a:t>
            </a:r>
          </a:p>
          <a:p>
            <a:r>
              <a:rPr lang="en-GB" sz="4800" dirty="0">
                <a:latin typeface="Arial" panose="020B0604020202020204" pitchFamily="34" charset="0"/>
                <a:cs typeface="Arial" panose="020B0604020202020204" pitchFamily="34" charset="0"/>
              </a:rPr>
              <a:t>Marie Cleary, staff experience and wellbeing lead  </a:t>
            </a:r>
            <a:r>
              <a:rPr lang="en-GB" sz="4800" dirty="0">
                <a:latin typeface="Arial" panose="020B0604020202020204" pitchFamily="34" charset="0"/>
                <a:cs typeface="Arial" panose="020B0604020202020204" pitchFamily="34" charset="0"/>
                <a:hlinkClick r:id="rId6"/>
              </a:rPr>
              <a:t>marie.cleary@poole.nhs.uk</a:t>
            </a:r>
            <a:r>
              <a:rPr lang="en-GB" sz="4800" dirty="0">
                <a:latin typeface="Arial" panose="020B0604020202020204" pitchFamily="34" charset="0"/>
                <a:cs typeface="Arial" panose="020B0604020202020204" pitchFamily="34" charset="0"/>
              </a:rPr>
              <a:t> 01202 442820</a:t>
            </a:r>
          </a:p>
          <a:p>
            <a:r>
              <a:rPr lang="en-GB" sz="4800" dirty="0">
                <a:latin typeface="Arial" panose="020B0604020202020204" pitchFamily="34" charset="0"/>
                <a:cs typeface="Arial" panose="020B0604020202020204" pitchFamily="34" charset="0"/>
              </a:rPr>
              <a:t>Occupational Health Department </a:t>
            </a:r>
          </a:p>
          <a:p>
            <a:r>
              <a:rPr lang="en-GB" sz="4800" dirty="0">
                <a:latin typeface="Arial" panose="020B0604020202020204" pitchFamily="34" charset="0"/>
                <a:cs typeface="Arial" panose="020B0604020202020204" pitchFamily="34" charset="0"/>
                <a:hlinkClick r:id="rId7"/>
              </a:rPr>
              <a:t>Occupational.health@rbch.nhs.uk</a:t>
            </a:r>
            <a:r>
              <a:rPr lang="en-GB" sz="4800" dirty="0">
                <a:latin typeface="Arial" panose="020B0604020202020204" pitchFamily="34" charset="0"/>
                <a:cs typeface="Arial" panose="020B0604020202020204" pitchFamily="34" charset="0"/>
              </a:rPr>
              <a:t>   Telephone: 01202 704513</a:t>
            </a:r>
          </a:p>
          <a:p>
            <a:pPr marL="0" indent="0">
              <a:buNone/>
            </a:pPr>
            <a:endParaRPr lang="en-GB" sz="48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
          </p:nvPr>
        </p:nvSpPr>
        <p:spPr>
          <a:xfrm>
            <a:off x="4634679" y="2060848"/>
            <a:ext cx="4041775" cy="3951288"/>
          </a:xfrm>
        </p:spPr>
        <p:txBody>
          <a:bodyPr>
            <a:normAutofit fontScale="47500" lnSpcReduction="20000"/>
          </a:bodyPr>
          <a:lstStyle/>
          <a:p>
            <a:pPr marL="0" indent="0">
              <a:buNone/>
            </a:pPr>
            <a:r>
              <a:rPr lang="en-GB" b="1" dirty="0">
                <a:solidFill>
                  <a:schemeClr val="tx2"/>
                </a:solidFill>
                <a:latin typeface="Arial" panose="020B0604020202020204" pitchFamily="34" charset="0"/>
                <a:cs typeface="Arial" panose="020B0604020202020204" pitchFamily="34" charset="0"/>
              </a:rPr>
              <a:t>Human Resources:</a:t>
            </a:r>
          </a:p>
          <a:p>
            <a:pPr marL="0" indent="0">
              <a:buNone/>
            </a:pPr>
            <a:r>
              <a:rPr lang="en-GB" dirty="0">
                <a:latin typeface="Arial" panose="020B0604020202020204" pitchFamily="34" charset="0"/>
                <a:cs typeface="Arial" panose="020B0604020202020204" pitchFamily="34" charset="0"/>
              </a:rPr>
              <a:t>Caroline Gibbs </a:t>
            </a:r>
            <a:r>
              <a:rPr lang="en-GB" dirty="0">
                <a:latin typeface="Arial" panose="020B0604020202020204" pitchFamily="34" charset="0"/>
                <a:cs typeface="Arial" panose="020B0604020202020204" pitchFamily="34" charset="0"/>
                <a:hlinkClick r:id="rId8"/>
              </a:rPr>
              <a:t>caroline.gibbs@rbch.nhs.uk</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Mandy Craig  </a:t>
            </a:r>
            <a:r>
              <a:rPr lang="en-GB" dirty="0">
                <a:latin typeface="Arial" panose="020B0604020202020204" pitchFamily="34" charset="0"/>
                <a:cs typeface="Arial" panose="020B0604020202020204" pitchFamily="34" charset="0"/>
                <a:hlinkClick r:id="rId9"/>
              </a:rPr>
              <a:t>mandy.craig@poole.nhs.uk</a:t>
            </a:r>
            <a:r>
              <a:rPr lang="en-GB" dirty="0">
                <a:latin typeface="Arial" panose="020B0604020202020204" pitchFamily="34" charset="0"/>
                <a:cs typeface="Arial" panose="020B0604020202020204" pitchFamily="34" charset="0"/>
              </a:rPr>
              <a:t>, ex 8433 and Sally Rose </a:t>
            </a:r>
            <a:r>
              <a:rPr lang="en-GB" dirty="0">
                <a:latin typeface="Arial" panose="020B0604020202020204" pitchFamily="34" charset="0"/>
                <a:cs typeface="Arial" panose="020B0604020202020204" pitchFamily="34" charset="0"/>
                <a:hlinkClick r:id="rId10"/>
              </a:rPr>
              <a:t>sally.rose@poole.nhs.uk</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ext</a:t>
            </a:r>
            <a:r>
              <a:rPr lang="en-GB" dirty="0">
                <a:latin typeface="Arial" panose="020B0604020202020204" pitchFamily="34" charset="0"/>
                <a:cs typeface="Arial" panose="020B0604020202020204" pitchFamily="34" charset="0"/>
              </a:rPr>
              <a:t> 2165.</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solidFill>
                  <a:schemeClr val="tx2"/>
                </a:solidFill>
                <a:latin typeface="Arial" panose="020B0604020202020204" pitchFamily="34" charset="0"/>
                <a:cs typeface="Arial" panose="020B0604020202020204" pitchFamily="34" charset="0"/>
              </a:rPr>
              <a:t>Medical Staffing:</a:t>
            </a:r>
          </a:p>
          <a:p>
            <a:pPr marL="0" indent="0">
              <a:buNone/>
            </a:pPr>
            <a:r>
              <a:rPr lang="en-GB" dirty="0">
                <a:latin typeface="Arial" panose="020B0604020202020204" pitchFamily="34" charset="0"/>
                <a:cs typeface="Arial" panose="020B0604020202020204" pitchFamily="34" charset="0"/>
              </a:rPr>
              <a:t>Sarah Davies  </a:t>
            </a:r>
            <a:r>
              <a:rPr lang="en-GB" dirty="0">
                <a:latin typeface="Arial" panose="020B0604020202020204" pitchFamily="34" charset="0"/>
                <a:cs typeface="Arial" panose="020B0604020202020204" pitchFamily="34" charset="0"/>
                <a:hlinkClick r:id="rId11"/>
              </a:rPr>
              <a:t>sarah.davidson@rbch.nhs.uk</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Sally Rose  </a:t>
            </a:r>
            <a:r>
              <a:rPr lang="en-GB" dirty="0">
                <a:latin typeface="Arial" panose="020B0604020202020204" pitchFamily="34" charset="0"/>
                <a:cs typeface="Arial" panose="020B0604020202020204" pitchFamily="34" charset="0"/>
                <a:hlinkClick r:id="rId10"/>
              </a:rPr>
              <a:t>sally.rose@poole.nhs.uk</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solidFill>
                  <a:schemeClr val="tx2"/>
                </a:solidFill>
                <a:latin typeface="Arial" panose="020B0604020202020204" pitchFamily="34" charset="0"/>
                <a:cs typeface="Arial" panose="020B0604020202020204" pitchFamily="34" charset="0"/>
              </a:rPr>
              <a:t>Risk management:</a:t>
            </a:r>
          </a:p>
          <a:p>
            <a:pPr marL="0" indent="0">
              <a:buNone/>
            </a:pPr>
            <a:r>
              <a:rPr lang="en-GB" dirty="0">
                <a:latin typeface="Arial" panose="020B0604020202020204" pitchFamily="34" charset="0"/>
                <a:cs typeface="Arial" panose="020B0604020202020204" pitchFamily="34" charset="0"/>
              </a:rPr>
              <a:t>Caitlin New  </a:t>
            </a:r>
            <a:r>
              <a:rPr lang="en-GB" dirty="0">
                <a:latin typeface="Arial" panose="020B0604020202020204" pitchFamily="34" charset="0"/>
                <a:cs typeface="Arial" panose="020B0604020202020204" pitchFamily="34" charset="0"/>
                <a:hlinkClick r:id="rId12"/>
              </a:rPr>
              <a:t>caitlin.new@rbch.nhs.uk</a:t>
            </a:r>
            <a:r>
              <a:rPr lang="en-GB" dirty="0">
                <a:latin typeface="Arial" panose="020B0604020202020204" pitchFamily="34" charset="0"/>
                <a:cs typeface="Arial" panose="020B0604020202020204" pitchFamily="34" charset="0"/>
              </a:rPr>
              <a:t>   Telephone: 01202 704039</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solidFill>
                  <a:schemeClr val="tx2"/>
                </a:solidFill>
                <a:latin typeface="Arial" panose="020B0604020202020204" pitchFamily="34" charset="0"/>
                <a:cs typeface="Arial" panose="020B0604020202020204" pitchFamily="34" charset="0"/>
              </a:rPr>
              <a:t>Staff side reps</a:t>
            </a:r>
          </a:p>
          <a:p>
            <a:pPr marL="0" indent="0">
              <a:buNone/>
            </a:pPr>
            <a:r>
              <a:rPr lang="en-GB" dirty="0">
                <a:latin typeface="Arial" panose="020B0604020202020204" pitchFamily="34" charset="0"/>
                <a:cs typeface="Arial" panose="020B0604020202020204" pitchFamily="34" charset="0"/>
              </a:rPr>
              <a:t>Contact your union or professional body representative </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solidFill>
                  <a:schemeClr val="tx2"/>
                </a:solidFill>
                <a:latin typeface="Arial" panose="020B0604020202020204" pitchFamily="34" charset="0"/>
                <a:cs typeface="Arial" panose="020B0604020202020204" pitchFamily="34" charset="0"/>
              </a:rPr>
              <a:t>Freedom to speak up Guardians</a:t>
            </a:r>
          </a:p>
          <a:p>
            <a:pPr marL="0" indent="0">
              <a:buNone/>
            </a:pPr>
            <a:r>
              <a:rPr lang="en-GB" dirty="0">
                <a:latin typeface="Arial" panose="020B0604020202020204" pitchFamily="34" charset="0"/>
                <a:cs typeface="Arial" panose="020B0604020202020204" pitchFamily="34" charset="0"/>
                <a:hlinkClick r:id="rId13"/>
              </a:rPr>
              <a:t>freedomtospeakup@rbch.nhs.uk</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hlinkClick r:id="rId14"/>
              </a:rPr>
              <a:t>freedomtospeakup@poole.nhs.uk</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Telephone: 01202 704220</a:t>
            </a:r>
          </a:p>
          <a:p>
            <a:pPr marL="0" indent="0">
              <a:buNone/>
            </a:pPr>
            <a:endParaRPr lang="en-GB" dirty="0"/>
          </a:p>
        </p:txBody>
      </p:sp>
      <p:sp>
        <p:nvSpPr>
          <p:cNvPr id="5" name="Slide Number Placeholder 4"/>
          <p:cNvSpPr>
            <a:spLocks noGrp="1"/>
          </p:cNvSpPr>
          <p:nvPr>
            <p:ph type="sldNum" sz="quarter" idx="12"/>
          </p:nvPr>
        </p:nvSpPr>
        <p:spPr/>
        <p:txBody>
          <a:bodyPr/>
          <a:lstStyle/>
          <a:p>
            <a:fld id="{918F13D2-01AD-4499-9DCA-04D01EB1F2FD}" type="slidenum">
              <a:rPr lang="en-GB" smtClean="0"/>
              <a:t>7</a:t>
            </a:fld>
            <a:endParaRPr lang="en-GB" dirty="0"/>
          </a:p>
        </p:txBody>
      </p:sp>
      <p:pic>
        <p:nvPicPr>
          <p:cNvPr id="10" name="Picture 9"/>
          <p:cNvPicPr/>
          <p:nvPr/>
        </p:nvPicPr>
        <p:blipFill rotWithShape="1">
          <a:blip r:embed="rId15" cstate="print">
            <a:extLst>
              <a:ext uri="{28A0092B-C50C-407E-A947-70E740481C1C}">
                <a14:useLocalDpi xmlns:a14="http://schemas.microsoft.com/office/drawing/2010/main" val="0"/>
              </a:ext>
            </a:extLst>
          </a:blip>
          <a:srcRect t="52907"/>
          <a:stretch/>
        </p:blipFill>
        <p:spPr bwMode="auto">
          <a:xfrm>
            <a:off x="2699792" y="5877272"/>
            <a:ext cx="4248472" cy="648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44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3100" b="1" dirty="0">
                <a:solidFill>
                  <a:srgbClr val="002060"/>
                </a:solidFill>
                <a:latin typeface="Arial" panose="020B0604020202020204" pitchFamily="34" charset="0"/>
                <a:cs typeface="Arial" panose="020B0604020202020204" pitchFamily="34" charset="0"/>
              </a:rPr>
              <a:t>How to have compassionate conversations when carrying out risk assessments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endParaRPr lang="en-GB" dirty="0"/>
          </a:p>
        </p:txBody>
      </p:sp>
      <p:sp>
        <p:nvSpPr>
          <p:cNvPr id="4" name="Content Placeholder 3"/>
          <p:cNvSpPr>
            <a:spLocks noGrp="1"/>
          </p:cNvSpPr>
          <p:nvPr>
            <p:ph idx="1"/>
          </p:nvPr>
        </p:nvSpPr>
        <p:spPr>
          <a:xfrm>
            <a:off x="457200" y="1916832"/>
            <a:ext cx="5554960" cy="4209331"/>
          </a:xfrm>
        </p:spPr>
        <p:txBody>
          <a:bodyPr>
            <a:normAutofit fontScale="92500" lnSpcReduction="20000"/>
          </a:bodyPr>
          <a:lstStyle/>
          <a:p>
            <a:pPr marL="0" indent="0">
              <a:buNone/>
            </a:pPr>
            <a:r>
              <a:rPr lang="en-GB" sz="1400" dirty="0">
                <a:latin typeface="Arial" panose="020B0604020202020204" pitchFamily="34" charset="0"/>
                <a:cs typeface="Arial" panose="020B0604020202020204" pitchFamily="34" charset="0"/>
              </a:rPr>
              <a:t>This information is designed to support line managers in having compassionate and considerate conversations with staff undertaking the Covid-19 Risk Assessment.  We know staff with disabilities or underlying health conditions have found this pandemic particularly hard due to being redeployed, working from home or shielded.  This may be the first time they have had to declare their condition to their employer or acknowledge the limitations this may place on them to support themselves, colleagues and patients</a:t>
            </a:r>
            <a:r>
              <a:rPr lang="en-GB" sz="1400" dirty="0" smtClean="0">
                <a:latin typeface="Arial" panose="020B0604020202020204" pitchFamily="34" charset="0"/>
                <a:cs typeface="Arial" panose="020B0604020202020204" pitchFamily="34" charset="0"/>
              </a:rPr>
              <a:t>.</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b="1" dirty="0">
                <a:solidFill>
                  <a:schemeClr val="tx2"/>
                </a:solidFill>
                <a:latin typeface="Arial" panose="020B0604020202020204" pitchFamily="34" charset="0"/>
                <a:cs typeface="Arial" panose="020B0604020202020204" pitchFamily="34" charset="0"/>
              </a:rPr>
              <a:t>Health and Wellbeing - Maslow Hierarchy of Needs during </a:t>
            </a:r>
            <a:r>
              <a:rPr lang="en-GB" sz="1400" b="1" dirty="0" smtClean="0">
                <a:solidFill>
                  <a:schemeClr val="tx2"/>
                </a:solidFill>
                <a:latin typeface="Arial" panose="020B0604020202020204" pitchFamily="34" charset="0"/>
                <a:cs typeface="Arial" panose="020B0604020202020204" pitchFamily="34" charset="0"/>
              </a:rPr>
              <a:t>COVID-19</a:t>
            </a:r>
          </a:p>
          <a:p>
            <a:pPr marL="0" indent="0">
              <a:buNone/>
            </a:pPr>
            <a:endParaRPr lang="en-GB" sz="1400" dirty="0">
              <a:solidFill>
                <a:schemeClr val="tx2"/>
              </a:solidFill>
              <a:latin typeface="Arial" panose="020B0604020202020204" pitchFamily="34" charset="0"/>
              <a:cs typeface="Arial" panose="020B0604020202020204" pitchFamily="34" charset="0"/>
            </a:endParaRPr>
          </a:p>
          <a:p>
            <a:pPr>
              <a:buAutoNum type="arabicPeriod"/>
            </a:pPr>
            <a:r>
              <a:rPr lang="en-GB" sz="1400" b="1" dirty="0" smtClean="0">
                <a:solidFill>
                  <a:schemeClr val="tx2"/>
                </a:solidFill>
                <a:latin typeface="Arial" panose="020B0604020202020204" pitchFamily="34" charset="0"/>
                <a:cs typeface="Arial" panose="020B0604020202020204" pitchFamily="34" charset="0"/>
              </a:rPr>
              <a:t>Physiological </a:t>
            </a:r>
            <a:r>
              <a:rPr lang="en-GB" sz="1400" b="1"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The current state of our world right now has caused many people to be motivated by more basic needs than they were before this pandemic. Encourage all your staff to look after themselves – body and mind, have conversations that allow individuals to explore their best fit in terms of their health and wellbeing</a:t>
            </a:r>
            <a:r>
              <a:rPr lang="en-GB" sz="1400" dirty="0" smtClean="0">
                <a:latin typeface="Arial" panose="020B0604020202020204" pitchFamily="34" charset="0"/>
                <a:cs typeface="Arial" panose="020B0604020202020204" pitchFamily="34" charset="0"/>
              </a:rPr>
              <a:t>.</a:t>
            </a:r>
          </a:p>
          <a:p>
            <a:pPr marL="0" indent="0">
              <a:buNone/>
            </a:pPr>
            <a:endParaRPr lang="en-GB" sz="1400" dirty="0">
              <a:latin typeface="Arial" panose="020B0604020202020204" pitchFamily="34" charset="0"/>
              <a:cs typeface="Arial" panose="020B0604020202020204" pitchFamily="34" charset="0"/>
            </a:endParaRPr>
          </a:p>
          <a:p>
            <a:pPr marL="0" indent="0" fontAlgn="base">
              <a:buNone/>
            </a:pPr>
            <a:r>
              <a:rPr lang="en-GB" sz="1400" dirty="0">
                <a:solidFill>
                  <a:schemeClr val="tx2"/>
                </a:solidFill>
                <a:latin typeface="Arial" panose="020B0604020202020204" pitchFamily="34" charset="0"/>
                <a:cs typeface="Arial" panose="020B0604020202020204" pitchFamily="34" charset="0"/>
              </a:rPr>
              <a:t>2. </a:t>
            </a:r>
            <a:r>
              <a:rPr lang="en-GB" sz="1400" b="1" dirty="0">
                <a:solidFill>
                  <a:schemeClr val="tx2"/>
                </a:solidFill>
                <a:latin typeface="Arial" panose="020B0604020202020204" pitchFamily="34" charset="0"/>
                <a:cs typeface="Arial" panose="020B0604020202020204" pitchFamily="34" charset="0"/>
              </a:rPr>
              <a:t>Safety Needs -</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Given the impact upon staff with disabilities and long term health conditions, support before, during and after the pandemic will be crucial to their long term health and wellbeing.  Do educate yourself about the facts and stick to those facts when feeding back the risk assessment. It is important not to validate or encourage fears born out of hearsay and speculation.</a:t>
            </a:r>
          </a:p>
          <a:p>
            <a:pPr marL="0" indent="0" fontAlgn="base">
              <a:buNone/>
            </a:pPr>
            <a:endParaRPr lang="en-GB" sz="15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8F13D2-01AD-4499-9DCA-04D01EB1F2FD}" type="slidenum">
              <a:rPr lang="en-GB" smtClean="0">
                <a:latin typeface="Arial" panose="020B0604020202020204" pitchFamily="34" charset="0"/>
                <a:cs typeface="Arial" panose="020B0604020202020204" pitchFamily="34" charset="0"/>
              </a:rPr>
              <a:t>8</a:t>
            </a:fld>
            <a:endParaRPr lang="en-GB" dirty="0">
              <a:latin typeface="Arial" panose="020B0604020202020204" pitchFamily="34" charset="0"/>
              <a:cs typeface="Arial" panose="020B0604020202020204" pitchFamily="34" charset="0"/>
            </a:endParaRPr>
          </a:p>
        </p:txBody>
      </p:sp>
      <p:pic>
        <p:nvPicPr>
          <p:cNvPr id="18" name="Picture 17" descr="https://passle-net.s3.amazonaws.com/Passle/579b0ceab00e7e0ae8fdf9b8/MediaLibrary/Images/579b0d093d94740a58c5c52d/2020-03-28-14-20-54-802-5e7f5d46342a4f03d04484c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413" y="2149156"/>
            <a:ext cx="2816860" cy="2265680"/>
          </a:xfrm>
          <a:prstGeom prst="rect">
            <a:avLst/>
          </a:prstGeom>
          <a:noFill/>
          <a:ln>
            <a:noFill/>
          </a:ln>
        </p:spPr>
      </p:pic>
    </p:spTree>
    <p:extLst>
      <p:ext uri="{BB962C8B-B14F-4D97-AF65-F5344CB8AC3E}">
        <p14:creationId xmlns:p14="http://schemas.microsoft.com/office/powerpoint/2010/main" val="268401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latin typeface="Arial" panose="020B0604020202020204" pitchFamily="34" charset="0"/>
                <a:cs typeface="Arial" panose="020B0604020202020204" pitchFamily="34" charset="0"/>
              </a:rPr>
              <a:t>Compassionate conversations</a:t>
            </a:r>
            <a:endParaRPr lang="en-GB"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64904"/>
            <a:ext cx="8229600" cy="3561259"/>
          </a:xfrm>
        </p:spPr>
        <p:txBody>
          <a:bodyPr>
            <a:normAutofit/>
          </a:bodyPr>
          <a:lstStyle/>
          <a:p>
            <a:pPr marL="0" indent="0" fontAlgn="base">
              <a:buNone/>
            </a:pPr>
            <a:r>
              <a:rPr lang="en-GB" sz="1200" b="1" dirty="0">
                <a:solidFill>
                  <a:schemeClr val="tx2"/>
                </a:solidFill>
                <a:latin typeface="Arial" panose="020B0604020202020204" pitchFamily="34" charset="0"/>
                <a:cs typeface="Arial" panose="020B0604020202020204" pitchFamily="34" charset="0"/>
              </a:rPr>
              <a:t>3. Social Needs – </a:t>
            </a:r>
            <a:r>
              <a:rPr lang="en-GB" sz="1200" dirty="0">
                <a:latin typeface="Arial" panose="020B0604020202020204" pitchFamily="34" charset="0"/>
                <a:cs typeface="Arial" panose="020B0604020202020204" pitchFamily="34" charset="0"/>
              </a:rPr>
              <a:t>Ensure colleagues and other team members are fully informed and sensitive to the needs of differently abled staff during the pandemic.  Now, more than ever, is the time to instil the importance of team support and cohesiveness.  Do provide opportunities for staff to come together to share experiences and concerns. Avoid the temptation that just because a member of staff hasn’t come forward to discuss concerns with you, to assume they don’t have any</a:t>
            </a:r>
            <a:r>
              <a:rPr lang="en-GB" sz="1200" dirty="0" smtClean="0">
                <a:latin typeface="Arial" panose="020B0604020202020204" pitchFamily="34" charset="0"/>
                <a:cs typeface="Arial" panose="020B0604020202020204" pitchFamily="34" charset="0"/>
              </a:rPr>
              <a:t>.</a:t>
            </a:r>
          </a:p>
          <a:p>
            <a:pPr marL="0" indent="0" fontAlgn="base">
              <a:buNone/>
            </a:pPr>
            <a:endParaRPr lang="en-GB" sz="1200" dirty="0">
              <a:latin typeface="Arial" panose="020B0604020202020204" pitchFamily="34" charset="0"/>
              <a:cs typeface="Arial" panose="020B0604020202020204" pitchFamily="34" charset="0"/>
            </a:endParaRPr>
          </a:p>
          <a:p>
            <a:pPr marL="0" indent="0" fontAlgn="base">
              <a:buNone/>
            </a:pPr>
            <a:r>
              <a:rPr lang="en-GB" sz="1200" b="1" dirty="0">
                <a:solidFill>
                  <a:schemeClr val="tx2"/>
                </a:solidFill>
                <a:latin typeface="Arial" panose="020B0604020202020204" pitchFamily="34" charset="0"/>
                <a:cs typeface="Arial" panose="020B0604020202020204" pitchFamily="34" charset="0"/>
              </a:rPr>
              <a:t>4. Esteem Needs -</a:t>
            </a:r>
            <a:r>
              <a:rPr lang="en-GB" sz="1200" dirty="0">
                <a:solidFill>
                  <a:schemeClr val="tx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During this time, these types of needs might not be able to be met because staff may be focused on meeting more basic needs. It is important that you encourage, praise and thank staff for their efforts during this time.  Do encourage team members to support one another in relation to ability and contribution on a shift or interactions with patients.</a:t>
            </a:r>
          </a:p>
          <a:p>
            <a:pPr marL="0" indent="0" fontAlgn="base">
              <a:buNone/>
            </a:pPr>
            <a:r>
              <a:rPr lang="en-GB" sz="1200" dirty="0">
                <a:latin typeface="Arial" panose="020B0604020202020204" pitchFamily="34" charset="0"/>
                <a:cs typeface="Arial" panose="020B0604020202020204" pitchFamily="34" charset="0"/>
              </a:rPr>
              <a:t> </a:t>
            </a:r>
          </a:p>
          <a:p>
            <a:pPr marL="0" indent="0" fontAlgn="base">
              <a:buNone/>
            </a:pPr>
            <a:r>
              <a:rPr lang="en-GB" sz="1200" b="1" dirty="0">
                <a:solidFill>
                  <a:schemeClr val="tx2"/>
                </a:solidFill>
                <a:latin typeface="Arial" panose="020B0604020202020204" pitchFamily="34" charset="0"/>
                <a:cs typeface="Arial" panose="020B0604020202020204" pitchFamily="34" charset="0"/>
              </a:rPr>
              <a:t>5. Self-actualization - </a:t>
            </a:r>
            <a:r>
              <a:rPr lang="en-GB" sz="1200" dirty="0">
                <a:solidFill>
                  <a:schemeClr val="tx2"/>
                </a:solidFill>
                <a:latin typeface="Arial" panose="020B0604020202020204" pitchFamily="34" charset="0"/>
                <a:cs typeface="Arial" panose="020B0604020202020204" pitchFamily="34" charset="0"/>
              </a:rPr>
              <a:t>This </a:t>
            </a:r>
            <a:r>
              <a:rPr lang="en-GB" sz="1200" dirty="0">
                <a:latin typeface="Arial" panose="020B0604020202020204" pitchFamily="34" charset="0"/>
                <a:cs typeface="Arial" panose="020B0604020202020204" pitchFamily="34" charset="0"/>
              </a:rPr>
              <a:t>need occurs when all other needs are met sufficiently. In the light of the current crisis that most of the nation is facing right now, the majority of people are not able to focus on these higher-order needs.  Do be creative about how you can give back to and help others who are struggling.</a:t>
            </a:r>
          </a:p>
          <a:p>
            <a:pPr marL="0" indent="0">
              <a:buNone/>
            </a:pPr>
            <a:endParaRPr lang="en-GB" dirty="0"/>
          </a:p>
        </p:txBody>
      </p:sp>
      <p:sp>
        <p:nvSpPr>
          <p:cNvPr id="4" name="Slide Number Placeholder 3"/>
          <p:cNvSpPr>
            <a:spLocks noGrp="1"/>
          </p:cNvSpPr>
          <p:nvPr>
            <p:ph type="sldNum" sz="quarter" idx="12"/>
          </p:nvPr>
        </p:nvSpPr>
        <p:spPr/>
        <p:txBody>
          <a:bodyPr/>
          <a:lstStyle/>
          <a:p>
            <a:fld id="{918F13D2-01AD-4499-9DCA-04D01EB1F2FD}" type="slidenum">
              <a:rPr lang="en-GB" smtClean="0"/>
              <a:t>9</a:t>
            </a:fld>
            <a:endParaRPr lang="en-GB" dirty="0"/>
          </a:p>
        </p:txBody>
      </p:sp>
    </p:spTree>
    <p:extLst>
      <p:ext uri="{BB962C8B-B14F-4D97-AF65-F5344CB8AC3E}">
        <p14:creationId xmlns:p14="http://schemas.microsoft.com/office/powerpoint/2010/main" val="2574324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1379</Words>
  <Application>Microsoft Office PowerPoint</Application>
  <PresentationFormat>On-screen Show (4:3)</PresentationFormat>
  <Paragraphs>139</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  </vt:lpstr>
      <vt:lpstr>PowerPoint Presentation</vt:lpstr>
      <vt:lpstr>PowerPoint Presentation</vt:lpstr>
      <vt:lpstr>Frequently Asked Questions </vt:lpstr>
      <vt:lpstr>PowerPoint Presentation</vt:lpstr>
      <vt:lpstr>Who can help me with the  Health Passport? </vt:lpstr>
      <vt:lpstr>How to have compassionate conversations when carrying out risk assessments </vt:lpstr>
      <vt:lpstr>Compassionate conversations</vt:lpstr>
      <vt:lpstr>PowerPoint Presentation</vt:lpstr>
    </vt:vector>
  </TitlesOfParts>
  <Company>RBCH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Jay Raghavan</cp:lastModifiedBy>
  <cp:revision>33</cp:revision>
  <dcterms:created xsi:type="dcterms:W3CDTF">2020-05-28T17:20:19Z</dcterms:created>
  <dcterms:modified xsi:type="dcterms:W3CDTF">2020-11-30T12:04:21Z</dcterms:modified>
</cp:coreProperties>
</file>