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1" r:id="rId5"/>
    <p:sldId id="262" r:id="rId6"/>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5E9976-5475-4993-AA92-02BC0B8A87DA}" v="87" dt="2023-06-15T11:36:57.3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87" autoAdjust="0"/>
    <p:restoredTop sz="90929"/>
  </p:normalViewPr>
  <p:slideViewPr>
    <p:cSldViewPr>
      <p:cViewPr varScale="1">
        <p:scale>
          <a:sx n="82" d="100"/>
          <a:sy n="82" d="100"/>
        </p:scale>
        <p:origin x="1335" y="5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ding, Christina" userId="f988bcf6-5ff5-482c-bcc1-ddeae74b14ec" providerId="ADAL" clId="{8FA01D8D-D4E4-4187-871F-4B52BB7F9F2D}"/>
    <pc:docChg chg="custSel modSld">
      <pc:chgData name="Harding, Christina" userId="f988bcf6-5ff5-482c-bcc1-ddeae74b14ec" providerId="ADAL" clId="{8FA01D8D-D4E4-4187-871F-4B52BB7F9F2D}" dt="2023-06-15T11:36:57.300" v="86" actId="313"/>
      <pc:docMkLst>
        <pc:docMk/>
      </pc:docMkLst>
      <pc:sldChg chg="modSp">
        <pc:chgData name="Harding, Christina" userId="f988bcf6-5ff5-482c-bcc1-ddeae74b14ec" providerId="ADAL" clId="{8FA01D8D-D4E4-4187-871F-4B52BB7F9F2D}" dt="2023-06-15T11:32:32.705" v="40" actId="20577"/>
        <pc:sldMkLst>
          <pc:docMk/>
          <pc:sldMk cId="0" sldId="261"/>
        </pc:sldMkLst>
        <pc:spChg chg="mod">
          <ac:chgData name="Harding, Christina" userId="f988bcf6-5ff5-482c-bcc1-ddeae74b14ec" providerId="ADAL" clId="{8FA01D8D-D4E4-4187-871F-4B52BB7F9F2D}" dt="2023-06-15T11:32:13.791" v="4" actId="20577"/>
          <ac:spMkLst>
            <pc:docMk/>
            <pc:sldMk cId="0" sldId="261"/>
            <ac:spMk id="11266" creationId="{FEFDD66B-A35E-470A-9475-32AC08E18A14}"/>
          </ac:spMkLst>
        </pc:spChg>
        <pc:spChg chg="mod">
          <ac:chgData name="Harding, Christina" userId="f988bcf6-5ff5-482c-bcc1-ddeae74b14ec" providerId="ADAL" clId="{8FA01D8D-D4E4-4187-871F-4B52BB7F9F2D}" dt="2023-06-15T11:32:32.705" v="40" actId="20577"/>
          <ac:spMkLst>
            <pc:docMk/>
            <pc:sldMk cId="0" sldId="261"/>
            <ac:spMk id="11267" creationId="{D0157807-01F2-47B6-BA05-A9EF2CB383BC}"/>
          </ac:spMkLst>
        </pc:spChg>
      </pc:sldChg>
      <pc:sldChg chg="modSp">
        <pc:chgData name="Harding, Christina" userId="f988bcf6-5ff5-482c-bcc1-ddeae74b14ec" providerId="ADAL" clId="{8FA01D8D-D4E4-4187-871F-4B52BB7F9F2D}" dt="2023-06-15T11:36:57.300" v="86" actId="313"/>
        <pc:sldMkLst>
          <pc:docMk/>
          <pc:sldMk cId="995353212" sldId="262"/>
        </pc:sldMkLst>
        <pc:spChg chg="mod">
          <ac:chgData name="Harding, Christina" userId="f988bcf6-5ff5-482c-bcc1-ddeae74b14ec" providerId="ADAL" clId="{8FA01D8D-D4E4-4187-871F-4B52BB7F9F2D}" dt="2023-06-15T11:36:57.300" v="86" actId="313"/>
          <ac:spMkLst>
            <pc:docMk/>
            <pc:sldMk cId="995353212" sldId="262"/>
            <ac:spMk id="2" creationId="{2B70A2A1-C488-45B5-BF25-167C63398B16}"/>
          </ac:spMkLst>
        </pc:spChg>
        <pc:spChg chg="mod">
          <ac:chgData name="Harding, Christina" userId="f988bcf6-5ff5-482c-bcc1-ddeae74b14ec" providerId="ADAL" clId="{8FA01D8D-D4E4-4187-871F-4B52BB7F9F2D}" dt="2023-06-15T11:36:40.662" v="80" actId="6549"/>
          <ac:spMkLst>
            <pc:docMk/>
            <pc:sldMk cId="995353212" sldId="262"/>
            <ac:spMk id="4" creationId="{A6828967-60E1-40D8-80EA-B4A8D2589E67}"/>
          </ac:spMkLst>
        </pc:spChg>
        <pc:spChg chg="mod">
          <ac:chgData name="Harding, Christina" userId="f988bcf6-5ff5-482c-bcc1-ddeae74b14ec" providerId="ADAL" clId="{8FA01D8D-D4E4-4187-871F-4B52BB7F9F2D}" dt="2023-06-15T11:35:05.930" v="65" actId="207"/>
          <ac:spMkLst>
            <pc:docMk/>
            <pc:sldMk cId="995353212" sldId="262"/>
            <ac:spMk id="5" creationId="{378908E3-97D8-4C2E-96F3-E33E98F1B94B}"/>
          </ac:spMkLst>
        </pc:spChg>
        <pc:spChg chg="mod">
          <ac:chgData name="Harding, Christina" userId="f988bcf6-5ff5-482c-bcc1-ddeae74b14ec" providerId="ADAL" clId="{8FA01D8D-D4E4-4187-871F-4B52BB7F9F2D}" dt="2023-06-15T11:34:10.358" v="53" actId="6549"/>
          <ac:spMkLst>
            <pc:docMk/>
            <pc:sldMk cId="995353212" sldId="262"/>
            <ac:spMk id="6" creationId="{6E6FDBAF-C310-4D30-A1BE-C95F07122EC5}"/>
          </ac:spMkLst>
        </pc:spChg>
        <pc:spChg chg="mod">
          <ac:chgData name="Harding, Christina" userId="f988bcf6-5ff5-482c-bcc1-ddeae74b14ec" providerId="ADAL" clId="{8FA01D8D-D4E4-4187-871F-4B52BB7F9F2D}" dt="2023-06-15T11:34:48.835" v="61" actId="207"/>
          <ac:spMkLst>
            <pc:docMk/>
            <pc:sldMk cId="995353212" sldId="262"/>
            <ac:spMk id="7" creationId="{56107D26-A1E2-4C04-9C10-1445E271383A}"/>
          </ac:spMkLst>
        </pc:spChg>
        <pc:spChg chg="mod">
          <ac:chgData name="Harding, Christina" userId="f988bcf6-5ff5-482c-bcc1-ddeae74b14ec" providerId="ADAL" clId="{8FA01D8D-D4E4-4187-871F-4B52BB7F9F2D}" dt="2023-06-15T11:36:45.856" v="81" actId="1076"/>
          <ac:spMkLst>
            <pc:docMk/>
            <pc:sldMk cId="995353212" sldId="262"/>
            <ac:spMk id="8" creationId="{E3EF0B90-9D30-45E3-812C-C2C0F6FE8F72}"/>
          </ac:spMkLst>
        </pc:spChg>
        <pc:spChg chg="mod">
          <ac:chgData name="Harding, Christina" userId="f988bcf6-5ff5-482c-bcc1-ddeae74b14ec" providerId="ADAL" clId="{8FA01D8D-D4E4-4187-871F-4B52BB7F9F2D}" dt="2023-06-15T11:34:31.890" v="57" actId="207"/>
          <ac:spMkLst>
            <pc:docMk/>
            <pc:sldMk cId="995353212" sldId="262"/>
            <ac:spMk id="9" creationId="{5540075F-6632-4754-B913-FAF04010AC2C}"/>
          </ac:spMkLst>
        </pc:spChg>
        <pc:spChg chg="mod">
          <ac:chgData name="Harding, Christina" userId="f988bcf6-5ff5-482c-bcc1-ddeae74b14ec" providerId="ADAL" clId="{8FA01D8D-D4E4-4187-871F-4B52BB7F9F2D}" dt="2023-06-15T11:33:58.248" v="50" actId="14100"/>
          <ac:spMkLst>
            <pc:docMk/>
            <pc:sldMk cId="995353212" sldId="262"/>
            <ac:spMk id="10" creationId="{91317958-C646-42EF-9708-10108388FE69}"/>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a:extLst>
              <a:ext uri="{FF2B5EF4-FFF2-40B4-BE49-F238E27FC236}">
                <a16:creationId xmlns:a16="http://schemas.microsoft.com/office/drawing/2014/main" id="{9C5D0B26-0E68-4887-ABDC-48F56F9CC6E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92838" y="260350"/>
            <a:ext cx="272256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
            <a:extLst>
              <a:ext uri="{FF2B5EF4-FFF2-40B4-BE49-F238E27FC236}">
                <a16:creationId xmlns:a16="http://schemas.microsoft.com/office/drawing/2014/main" id="{315C1035-949F-4D68-AABB-75A15E0D085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9388" y="5091113"/>
            <a:ext cx="2447925"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6"/>
            <a:ext cx="7772400" cy="1470025"/>
          </a:xfrm>
        </p:spPr>
        <p:txBody>
          <a:bodyPr/>
          <a:lstStyle>
            <a:lvl1pPr>
              <a:defRPr sz="3600" b="1" baseline="0"/>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400"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dirty="0"/>
          </a:p>
        </p:txBody>
      </p:sp>
    </p:spTree>
    <p:extLst>
      <p:ext uri="{BB962C8B-B14F-4D97-AF65-F5344CB8AC3E}">
        <p14:creationId xmlns:p14="http://schemas.microsoft.com/office/powerpoint/2010/main" val="3034731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E76D607-6D5C-4DBD-9346-0971AB68920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baseline="0"/>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vl1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229886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C699185-1B71-4C38-ABFC-AEF25B4C3E1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722313" y="4406901"/>
            <a:ext cx="7772400" cy="1362075"/>
          </a:xfrm>
        </p:spPr>
        <p:txBody>
          <a:bodyPr anchor="t"/>
          <a:lstStyle>
            <a:lvl1pPr algn="l">
              <a:defRPr sz="3600" b="1" cap="all" baseline="0"/>
            </a:lvl1pPr>
          </a:lstStyle>
          <a:p>
            <a:r>
              <a:rPr lang="en-US"/>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4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36651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DF81641C-C5BC-43E1-AE58-CEFB53E22A3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3600"/>
            </a:lvl1pPr>
          </a:lstStyle>
          <a:p>
            <a:r>
              <a:rPr lang="en-US"/>
              <a:t>Click to edit Master title style</a:t>
            </a:r>
            <a:endParaRPr lang="en-GB"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168701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4">
            <a:extLst>
              <a:ext uri="{FF2B5EF4-FFF2-40B4-BE49-F238E27FC236}">
                <a16:creationId xmlns:a16="http://schemas.microsoft.com/office/drawing/2014/main" id="{7DCF2A9D-3554-4CC3-BA85-E4199003C2B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274639"/>
            <a:ext cx="8229600" cy="1143000"/>
          </a:xfrm>
        </p:spPr>
        <p:txBody>
          <a:bodyPr/>
          <a:lstStyle>
            <a:lvl1pPr>
              <a:defRPr baseline="0"/>
            </a:lvl1pPr>
          </a:lstStyle>
          <a:p>
            <a:r>
              <a:rPr lang="en-US"/>
              <a:t>Click to edit Master title style</a:t>
            </a:r>
            <a:endParaRPr lang="en-GB" dirty="0"/>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00185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4">
            <a:extLst>
              <a:ext uri="{FF2B5EF4-FFF2-40B4-BE49-F238E27FC236}">
                <a16:creationId xmlns:a16="http://schemas.microsoft.com/office/drawing/2014/main" id="{AF7E8BCF-2D03-4572-A622-93202A1BDDE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4000"/>
            </a:lvl1pPr>
          </a:lstStyle>
          <a:p>
            <a:r>
              <a:rPr lang="en-US"/>
              <a:t>Click to edit Master title style</a:t>
            </a:r>
            <a:endParaRPr lang="en-GB" dirty="0"/>
          </a:p>
        </p:txBody>
      </p:sp>
    </p:spTree>
    <p:extLst>
      <p:ext uri="{BB962C8B-B14F-4D97-AF65-F5344CB8AC3E}">
        <p14:creationId xmlns:p14="http://schemas.microsoft.com/office/powerpoint/2010/main" val="141935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BE07C28E-D44E-416A-BA91-1145D13C027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1984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19ED87AF-8E3F-4E50-AEEB-850A6F69150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2" y="273049"/>
            <a:ext cx="3008313" cy="1162051"/>
          </a:xfrm>
        </p:spPr>
        <p:txBody>
          <a:bodyPr anchor="b"/>
          <a:lstStyle>
            <a:lvl1pPr algn="l">
              <a:defRPr sz="3600" b="1"/>
            </a:lvl1pPr>
          </a:lstStyle>
          <a:p>
            <a:r>
              <a:rPr lang="en-US"/>
              <a:t>Click to edit Master title style</a:t>
            </a:r>
            <a:endParaRPr lang="en-GB" dirty="0"/>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26734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295EF50D-8808-4594-8ADB-AAB5C0081D8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41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5098227-18CF-43B0-BE08-D3EE74FB356B}"/>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Title – at least 36pt</a:t>
            </a:r>
          </a:p>
        </p:txBody>
      </p:sp>
      <p:sp>
        <p:nvSpPr>
          <p:cNvPr id="1027" name="Rectangle 3">
            <a:extLst>
              <a:ext uri="{FF2B5EF4-FFF2-40B4-BE49-F238E27FC236}">
                <a16:creationId xmlns:a16="http://schemas.microsoft.com/office/drawing/2014/main" id="{CC16074E-2773-4750-ABBD-3FCF32ECDE02}"/>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Text – at least 24pt</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Lst>
  <p:txStyles>
    <p:titleStyle>
      <a:lvl1pPr algn="ctr" rtl="0" eaLnBrk="0" fontAlgn="base" hangingPunct="0">
        <a:spcBef>
          <a:spcPct val="0"/>
        </a:spcBef>
        <a:spcAft>
          <a:spcPct val="0"/>
        </a:spcAft>
        <a:defRPr sz="3600" b="1">
          <a:solidFill>
            <a:schemeClr val="tx2"/>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b="1">
          <a:solidFill>
            <a:schemeClr val="tx2"/>
          </a:solidFill>
          <a:latin typeface="Arial" charset="0"/>
          <a:cs typeface="Arial" charset="0"/>
        </a:defRPr>
      </a:lvl2pPr>
      <a:lvl3pPr algn="ctr" rtl="0" eaLnBrk="0" fontAlgn="base" hangingPunct="0">
        <a:spcBef>
          <a:spcPct val="0"/>
        </a:spcBef>
        <a:spcAft>
          <a:spcPct val="0"/>
        </a:spcAft>
        <a:defRPr sz="3600" b="1">
          <a:solidFill>
            <a:schemeClr val="tx2"/>
          </a:solidFill>
          <a:latin typeface="Arial" charset="0"/>
          <a:cs typeface="Arial" charset="0"/>
        </a:defRPr>
      </a:lvl3pPr>
      <a:lvl4pPr algn="ctr" rtl="0" eaLnBrk="0" fontAlgn="base" hangingPunct="0">
        <a:spcBef>
          <a:spcPct val="0"/>
        </a:spcBef>
        <a:spcAft>
          <a:spcPct val="0"/>
        </a:spcAft>
        <a:defRPr sz="3600" b="1">
          <a:solidFill>
            <a:schemeClr val="tx2"/>
          </a:solidFill>
          <a:latin typeface="Arial" charset="0"/>
          <a:cs typeface="Arial" charset="0"/>
        </a:defRPr>
      </a:lvl4pPr>
      <a:lvl5pPr algn="ctr" rtl="0" eaLnBrk="0" fontAlgn="base" hangingPunct="0">
        <a:spcBef>
          <a:spcPct val="0"/>
        </a:spcBef>
        <a:spcAft>
          <a:spcPct val="0"/>
        </a:spcAft>
        <a:defRPr sz="3600" b="1">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8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FEFDD66B-A35E-470A-9475-32AC08E18A14}"/>
              </a:ext>
            </a:extLst>
          </p:cNvPr>
          <p:cNvSpPr>
            <a:spLocks noGrp="1"/>
          </p:cNvSpPr>
          <p:nvPr>
            <p:ph type="ctrTitle"/>
          </p:nvPr>
        </p:nvSpPr>
        <p:spPr>
          <a:xfrm>
            <a:off x="685800" y="1219200"/>
            <a:ext cx="7772400" cy="1468437"/>
          </a:xfrm>
        </p:spPr>
        <p:txBody>
          <a:bodyPr/>
          <a:lstStyle/>
          <a:p>
            <a:r>
              <a:rPr lang="en-GB" dirty="0"/>
              <a:t>Learning from complaints:</a:t>
            </a:r>
            <a:br>
              <a:rPr lang="en-GB" dirty="0"/>
            </a:br>
            <a:r>
              <a:rPr lang="en-GB" dirty="0"/>
              <a:t>themes April 2023</a:t>
            </a:r>
            <a:endParaRPr lang="en-US" altLang="en-US" dirty="0"/>
          </a:p>
        </p:txBody>
      </p:sp>
      <p:sp>
        <p:nvSpPr>
          <p:cNvPr id="11267" name="Subtitle 2">
            <a:extLst>
              <a:ext uri="{FF2B5EF4-FFF2-40B4-BE49-F238E27FC236}">
                <a16:creationId xmlns:a16="http://schemas.microsoft.com/office/drawing/2014/main" id="{D0157807-01F2-47B6-BA05-A9EF2CB383BC}"/>
              </a:ext>
            </a:extLst>
          </p:cNvPr>
          <p:cNvSpPr>
            <a:spLocks noGrp="1"/>
          </p:cNvSpPr>
          <p:nvPr>
            <p:ph type="subTitle" idx="1"/>
          </p:nvPr>
        </p:nvSpPr>
        <p:spPr>
          <a:xfrm>
            <a:off x="1547664" y="2996952"/>
            <a:ext cx="6224736" cy="2641848"/>
          </a:xfrm>
        </p:spPr>
        <p:txBody>
          <a:bodyPr/>
          <a:lstStyle/>
          <a:p>
            <a:pPr marL="342900" indent="-342900" algn="l">
              <a:buFont typeface="Arial" panose="020B0604020202020204" pitchFamily="34" charset="0"/>
              <a:buChar char="•"/>
            </a:pPr>
            <a:r>
              <a:rPr lang="en-GB" dirty="0"/>
              <a:t>Respect, caring and patient rights</a:t>
            </a:r>
          </a:p>
          <a:p>
            <a:pPr marL="342900" indent="-342900" algn="l">
              <a:buFont typeface="Arial" panose="020B0604020202020204" pitchFamily="34" charset="0"/>
              <a:buChar char="•"/>
            </a:pPr>
            <a:r>
              <a:rPr lang="en-GB" dirty="0"/>
              <a:t>Organisation process – Waiting times, accessing care</a:t>
            </a:r>
          </a:p>
          <a:p>
            <a:pPr marL="342900" indent="-342900" algn="l">
              <a:buFont typeface="Arial" panose="020B0604020202020204" pitchFamily="34" charset="0"/>
              <a:buChar char="•"/>
            </a:pPr>
            <a:r>
              <a:rPr lang="en-GB" dirty="0"/>
              <a:t>Quality – clinical standards</a:t>
            </a:r>
          </a:p>
          <a:p>
            <a:pPr marL="342900" indent="-342900" algn="l">
              <a:buFont typeface="Arial" panose="020B0604020202020204" pitchFamily="34" charset="0"/>
              <a:buChar char="•"/>
            </a:pPr>
            <a:r>
              <a:rPr lang="en-GB" dirty="0"/>
              <a:t>Communication – Absent or incorrect</a:t>
            </a:r>
          </a:p>
          <a:p>
            <a:endParaRPr lang="en-US" altLang="en-US" dirty="0"/>
          </a:p>
          <a:p>
            <a:pPr marL="342900" indent="-342900">
              <a:buFont typeface="Arial" panose="020B0604020202020204" pitchFamily="34" charset="0"/>
              <a:buChar char="•"/>
            </a:pPr>
            <a:endParaRPr lang="en-US" altLang="en-US" dirty="0"/>
          </a:p>
          <a:p>
            <a:pPr marL="342900" indent="-342900">
              <a:buFont typeface="Arial" panose="020B0604020202020204" pitchFamily="34" charset="0"/>
              <a:buChar char="•"/>
            </a:pPr>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6">
            <a:extLst>
              <a:ext uri="{FF2B5EF4-FFF2-40B4-BE49-F238E27FC236}">
                <a16:creationId xmlns:a16="http://schemas.microsoft.com/office/drawing/2014/main" id="{2B70A2A1-C488-45B5-BF25-167C63398B16}"/>
              </a:ext>
            </a:extLst>
          </p:cNvPr>
          <p:cNvSpPr/>
          <p:nvPr/>
        </p:nvSpPr>
        <p:spPr>
          <a:xfrm>
            <a:off x="6300193" y="3379346"/>
            <a:ext cx="2635612" cy="2821574"/>
          </a:xfrm>
          <a:prstGeom prst="wedgeEllipseCallout">
            <a:avLst>
              <a:gd name="adj1" fmla="val 46690"/>
              <a:gd name="adj2" fmla="val 44413"/>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200" dirty="0">
                <a:solidFill>
                  <a:schemeClr val="tx1"/>
                </a:solidFill>
                <a:latin typeface="Arial" panose="020B0604020202020204" pitchFamily="34" charset="0"/>
                <a:cs typeface="Arial" panose="020B0604020202020204" pitchFamily="34" charset="0"/>
              </a:rPr>
              <a:t>We did “Matron telephoned complainant to apologise personally. Staff to ensure that the Sister is informed of any delays and that honest time frames are given to patients waiting, to enable them to leave the department for refreshments or rebook </a:t>
            </a:r>
            <a:r>
              <a:rPr lang="en-GB" sz="1200">
                <a:solidFill>
                  <a:schemeClr val="tx1"/>
                </a:solidFill>
                <a:latin typeface="Arial" panose="020B0604020202020204" pitchFamily="34" charset="0"/>
                <a:cs typeface="Arial" panose="020B0604020202020204" pitchFamily="34" charset="0"/>
              </a:rPr>
              <a:t>their appointment”</a:t>
            </a:r>
            <a:endParaRPr lang="en-GB" sz="1200" dirty="0">
              <a:solidFill>
                <a:schemeClr val="tx1"/>
              </a:solidFill>
              <a:latin typeface="Arial" panose="020B0604020202020204" pitchFamily="34" charset="0"/>
              <a:cs typeface="Arial" panose="020B0604020202020204" pitchFamily="34" charset="0"/>
            </a:endParaRPr>
          </a:p>
        </p:txBody>
      </p:sp>
      <p:sp>
        <p:nvSpPr>
          <p:cNvPr id="3" name="Text Box 7">
            <a:extLst>
              <a:ext uri="{FF2B5EF4-FFF2-40B4-BE49-F238E27FC236}">
                <a16:creationId xmlns:a16="http://schemas.microsoft.com/office/drawing/2014/main" id="{DBF16231-8BF9-4B29-A182-9BF58204F2FD}"/>
              </a:ext>
            </a:extLst>
          </p:cNvPr>
          <p:cNvSpPr txBox="1">
            <a:spLocks noChangeArrowheads="1"/>
          </p:cNvSpPr>
          <p:nvPr/>
        </p:nvSpPr>
        <p:spPr bwMode="auto">
          <a:xfrm>
            <a:off x="684212" y="2856715"/>
            <a:ext cx="77755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50000"/>
              </a:spcBef>
              <a:buFontTx/>
              <a:buNone/>
            </a:pPr>
            <a:r>
              <a:rPr lang="en-US" altLang="en-US" sz="2400" dirty="0"/>
              <a:t>We encourage all staff to attend Customer care training</a:t>
            </a:r>
          </a:p>
        </p:txBody>
      </p:sp>
      <p:sp>
        <p:nvSpPr>
          <p:cNvPr id="4" name="Oval Callout 6">
            <a:extLst>
              <a:ext uri="{FF2B5EF4-FFF2-40B4-BE49-F238E27FC236}">
                <a16:creationId xmlns:a16="http://schemas.microsoft.com/office/drawing/2014/main" id="{A6828967-60E1-40D8-80EA-B4A8D2589E67}"/>
              </a:ext>
            </a:extLst>
          </p:cNvPr>
          <p:cNvSpPr/>
          <p:nvPr/>
        </p:nvSpPr>
        <p:spPr>
          <a:xfrm>
            <a:off x="1975827" y="3538980"/>
            <a:ext cx="2380150" cy="2687761"/>
          </a:xfrm>
          <a:prstGeom prst="wedgeEllipseCallout">
            <a:avLst>
              <a:gd name="adj1" fmla="val 46692"/>
              <a:gd name="adj2" fmla="val 49208"/>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“Staff have been reminded in the ward safety briefing that moving patients out of hours should be avoided whenever possible and that the move could have been postponed until the following morning”</a:t>
            </a:r>
          </a:p>
          <a:p>
            <a:pPr algn="ctr"/>
            <a:endParaRPr lang="en-GB" sz="1200" dirty="0">
              <a:solidFill>
                <a:schemeClr val="tx1"/>
              </a:solidFill>
              <a:latin typeface="Arial" panose="020B0604020202020204" pitchFamily="34" charset="0"/>
              <a:cs typeface="Arial" panose="020B0604020202020204" pitchFamily="34" charset="0"/>
            </a:endParaRPr>
          </a:p>
        </p:txBody>
      </p:sp>
      <p:sp>
        <p:nvSpPr>
          <p:cNvPr id="5" name="Oval Callout 5">
            <a:extLst>
              <a:ext uri="{FF2B5EF4-FFF2-40B4-BE49-F238E27FC236}">
                <a16:creationId xmlns:a16="http://schemas.microsoft.com/office/drawing/2014/main" id="{378908E3-97D8-4C2E-96F3-E33E98F1B94B}"/>
              </a:ext>
            </a:extLst>
          </p:cNvPr>
          <p:cNvSpPr/>
          <p:nvPr/>
        </p:nvSpPr>
        <p:spPr>
          <a:xfrm>
            <a:off x="208196" y="3538981"/>
            <a:ext cx="2174634" cy="2507066"/>
          </a:xfrm>
          <a:prstGeom prst="wedgeEllipseCallout">
            <a:avLst>
              <a:gd name="adj1" fmla="val -45322"/>
              <a:gd name="adj2" fmla="val 4756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nchorCtr="1"/>
          <a:lstStyle/>
          <a:p>
            <a:pPr algn="ctr"/>
            <a:r>
              <a:rPr lang="en-GB" sz="1200" dirty="0">
                <a:solidFill>
                  <a:schemeClr val="tx1"/>
                </a:solidFill>
                <a:latin typeface="Arial" panose="020B0604020202020204" pitchFamily="34" charset="0"/>
                <a:cs typeface="Arial" panose="020B0604020202020204" pitchFamily="34" charset="0"/>
              </a:rPr>
              <a:t>You said “Concerns raised regarding patient being woken in the early hours to be transferred between hospitals, due to late transport”</a:t>
            </a:r>
          </a:p>
        </p:txBody>
      </p:sp>
      <p:sp>
        <p:nvSpPr>
          <p:cNvPr id="6" name="Oval Callout 6">
            <a:extLst>
              <a:ext uri="{FF2B5EF4-FFF2-40B4-BE49-F238E27FC236}">
                <a16:creationId xmlns:a16="http://schemas.microsoft.com/office/drawing/2014/main" id="{6E6FDBAF-C310-4D30-A1BE-C95F07122EC5}"/>
              </a:ext>
            </a:extLst>
          </p:cNvPr>
          <p:cNvSpPr/>
          <p:nvPr/>
        </p:nvSpPr>
        <p:spPr>
          <a:xfrm>
            <a:off x="1619673" y="195871"/>
            <a:ext cx="2656604" cy="2599878"/>
          </a:xfrm>
          <a:prstGeom prst="wedgeEllipseCallout">
            <a:avLst>
              <a:gd name="adj1" fmla="val 49981"/>
              <a:gd name="adj2" fmla="val 44920"/>
            </a:avLst>
          </a:prstGeom>
          <a:gradFill flip="none" rotWithShape="1">
            <a:gsLst>
              <a:gs pos="0">
                <a:schemeClr val="accent6">
                  <a:lumMod val="40000"/>
                  <a:lumOff val="60000"/>
                  <a:tint val="66000"/>
                  <a:satMod val="160000"/>
                  <a:shade val="30000"/>
                  <a:satMod val="115000"/>
                </a:schemeClr>
              </a:gs>
              <a:gs pos="50000">
                <a:schemeClr val="accent6">
                  <a:lumMod val="40000"/>
                  <a:lumOff val="60000"/>
                  <a:tint val="66000"/>
                  <a:satMod val="160000"/>
                  <a:shade val="67500"/>
                  <a:satMod val="115000"/>
                </a:schemeClr>
              </a:gs>
              <a:gs pos="100000">
                <a:schemeClr val="accent6">
                  <a:lumMod val="40000"/>
                  <a:lumOff val="60000"/>
                  <a:tint val="66000"/>
                  <a:satMod val="1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nchorCtr="1"/>
          <a:lstStyle/>
          <a:p>
            <a:pPr algn="ctr"/>
            <a:r>
              <a:rPr lang="en-GB" sz="1200" dirty="0">
                <a:solidFill>
                  <a:schemeClr val="tx1"/>
                </a:solidFill>
                <a:latin typeface="Arial" panose="020B0604020202020204" pitchFamily="34" charset="0"/>
                <a:cs typeface="Arial" panose="020B0604020202020204" pitchFamily="34" charset="0"/>
              </a:rPr>
              <a:t>We did “Apologies given and deep cleaning given to rooms. Due to concerns, use of the dishwasher on the ward was ceased until it had a full service. Full service arranged for all dishwashers on the Unit.”</a:t>
            </a:r>
          </a:p>
          <a:p>
            <a:pPr algn="ctr"/>
            <a:endParaRPr lang="en-GB" sz="1200" dirty="0">
              <a:solidFill>
                <a:schemeClr val="tx1"/>
              </a:solidFill>
              <a:latin typeface="Arial" panose="020B0604020202020204" pitchFamily="34" charset="0"/>
              <a:cs typeface="Arial" panose="020B0604020202020204" pitchFamily="34" charset="0"/>
            </a:endParaRPr>
          </a:p>
        </p:txBody>
      </p:sp>
      <p:sp>
        <p:nvSpPr>
          <p:cNvPr id="7" name="Oval Callout 6">
            <a:extLst>
              <a:ext uri="{FF2B5EF4-FFF2-40B4-BE49-F238E27FC236}">
                <a16:creationId xmlns:a16="http://schemas.microsoft.com/office/drawing/2014/main" id="{56107D26-A1E2-4C04-9C10-1445E271383A}"/>
              </a:ext>
            </a:extLst>
          </p:cNvPr>
          <p:cNvSpPr/>
          <p:nvPr/>
        </p:nvSpPr>
        <p:spPr>
          <a:xfrm>
            <a:off x="6372201" y="175894"/>
            <a:ext cx="2416114" cy="2460221"/>
          </a:xfrm>
          <a:prstGeom prst="wedgeEllipseCallout">
            <a:avLst>
              <a:gd name="adj1" fmla="val 42580"/>
              <a:gd name="adj2" fmla="val 50584"/>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200" dirty="0">
                <a:solidFill>
                  <a:schemeClr val="tx1"/>
                </a:solidFill>
                <a:latin typeface="Arial" panose="020B0604020202020204" pitchFamily="34" charset="0"/>
                <a:cs typeface="Arial" panose="020B0604020202020204" pitchFamily="34" charset="0"/>
              </a:rPr>
              <a:t>We did “Ward Lead has requested help from the Volunteers service to provide additional support to help patients at mealtimes.” </a:t>
            </a:r>
          </a:p>
        </p:txBody>
      </p:sp>
      <p:sp>
        <p:nvSpPr>
          <p:cNvPr id="8" name="Oval Callout 5">
            <a:extLst>
              <a:ext uri="{FF2B5EF4-FFF2-40B4-BE49-F238E27FC236}">
                <a16:creationId xmlns:a16="http://schemas.microsoft.com/office/drawing/2014/main" id="{E3EF0B90-9D30-45E3-812C-C2C0F6FE8F72}"/>
              </a:ext>
            </a:extLst>
          </p:cNvPr>
          <p:cNvSpPr/>
          <p:nvPr/>
        </p:nvSpPr>
        <p:spPr>
          <a:xfrm>
            <a:off x="4627236" y="3457718"/>
            <a:ext cx="2160240" cy="2427251"/>
          </a:xfrm>
          <a:prstGeom prst="wedgeEllipseCallout">
            <a:avLst>
              <a:gd name="adj1" fmla="val -37810"/>
              <a:gd name="adj2" fmla="val 54499"/>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200" dirty="0">
                <a:solidFill>
                  <a:schemeClr val="tx1"/>
                </a:solidFill>
                <a:latin typeface="Arial" panose="020B0604020202020204" pitchFamily="34" charset="0"/>
                <a:cs typeface="Arial" panose="020B0604020202020204" pitchFamily="34" charset="0"/>
              </a:rPr>
              <a:t>You said “Concerns raised regarding long waiting times in outpatients and the lack of communication regarding delays.” </a:t>
            </a:r>
          </a:p>
        </p:txBody>
      </p:sp>
      <p:sp>
        <p:nvSpPr>
          <p:cNvPr id="9" name="Oval Callout 5">
            <a:extLst>
              <a:ext uri="{FF2B5EF4-FFF2-40B4-BE49-F238E27FC236}">
                <a16:creationId xmlns:a16="http://schemas.microsoft.com/office/drawing/2014/main" id="{5540075F-6632-4754-B913-FAF04010AC2C}"/>
              </a:ext>
            </a:extLst>
          </p:cNvPr>
          <p:cNvSpPr/>
          <p:nvPr/>
        </p:nvSpPr>
        <p:spPr>
          <a:xfrm>
            <a:off x="4627236" y="330154"/>
            <a:ext cx="2080539" cy="2151700"/>
          </a:xfrm>
          <a:prstGeom prst="wedgeEllipseCallout">
            <a:avLst>
              <a:gd name="adj1" fmla="val -51548"/>
              <a:gd name="adj2" fmla="val 4599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200" dirty="0">
                <a:solidFill>
                  <a:schemeClr val="tx1"/>
                </a:solidFill>
                <a:latin typeface="Arial" panose="020B0604020202020204" pitchFamily="34" charset="0"/>
                <a:cs typeface="Arial" panose="020B0604020202020204" pitchFamily="34" charset="0"/>
              </a:rPr>
              <a:t>You said “Concerns regarding lack of assistance provided to patient with eating meals when they were an inpatient.”</a:t>
            </a:r>
          </a:p>
          <a:p>
            <a:pPr algn="ctr"/>
            <a:endParaRPr lang="en-GB" sz="1100" dirty="0">
              <a:solidFill>
                <a:schemeClr val="tx1"/>
              </a:solidFill>
              <a:latin typeface="Arial" panose="020B0604020202020204" pitchFamily="34" charset="0"/>
              <a:cs typeface="Arial" panose="020B0604020202020204" pitchFamily="34" charset="0"/>
            </a:endParaRPr>
          </a:p>
        </p:txBody>
      </p:sp>
      <p:sp>
        <p:nvSpPr>
          <p:cNvPr id="10" name="Oval Callout 5">
            <a:extLst>
              <a:ext uri="{FF2B5EF4-FFF2-40B4-BE49-F238E27FC236}">
                <a16:creationId xmlns:a16="http://schemas.microsoft.com/office/drawing/2014/main" id="{91317958-C646-42EF-9708-10108388FE69}"/>
              </a:ext>
            </a:extLst>
          </p:cNvPr>
          <p:cNvSpPr/>
          <p:nvPr/>
        </p:nvSpPr>
        <p:spPr>
          <a:xfrm>
            <a:off x="107504" y="188640"/>
            <a:ext cx="1868323" cy="2232248"/>
          </a:xfrm>
          <a:prstGeom prst="wedgeEllipseCallout">
            <a:avLst>
              <a:gd name="adj1" fmla="val -44024"/>
              <a:gd name="adj2" fmla="val 55360"/>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200" dirty="0">
                <a:solidFill>
                  <a:schemeClr val="tx1"/>
                </a:solidFill>
                <a:latin typeface="Arial" panose="020B0604020202020204" pitchFamily="34" charset="0"/>
                <a:cs typeface="Arial" panose="020B0604020202020204" pitchFamily="34" charset="0"/>
              </a:rPr>
              <a:t>You said “Concerns raised regarding cleanliness on the ward</a:t>
            </a:r>
            <a:r>
              <a:rPr lang="en-GB" sz="1100" dirty="0">
                <a:solidFill>
                  <a:schemeClr val="tx1"/>
                </a:solidFill>
                <a:latin typeface="Arial" panose="020B0604020202020204" pitchFamily="34" charset="0"/>
                <a:cs typeface="Arial" panose="020B0604020202020204" pitchFamily="34" charset="0"/>
              </a:rPr>
              <a:t>”</a:t>
            </a:r>
          </a:p>
          <a:p>
            <a:pPr algn="ctr"/>
            <a:endParaRPr lang="en-GB"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535321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5e5abce5-4901-46fe-84c9-1005f11011b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BF9CCBF8BD42F478F8399383A0197BB" ma:contentTypeVersion="16" ma:contentTypeDescription="Create a new document." ma:contentTypeScope="" ma:versionID="f46b7d6a05882066704103a925c860ab">
  <xsd:schema xmlns:xsd="http://www.w3.org/2001/XMLSchema" xmlns:xs="http://www.w3.org/2001/XMLSchema" xmlns:p="http://schemas.microsoft.com/office/2006/metadata/properties" xmlns:ns3="41fd3d53-c209-4a70-acad-2c1d434d0c27" xmlns:ns4="5e5abce5-4901-46fe-84c9-1005f11011b0" targetNamespace="http://schemas.microsoft.com/office/2006/metadata/properties" ma:root="true" ma:fieldsID="50d0c322bf6674f47b3690163beab044" ns3:_="" ns4:_="">
    <xsd:import namespace="41fd3d53-c209-4a70-acad-2c1d434d0c27"/>
    <xsd:import namespace="5e5abce5-4901-46fe-84c9-1005f11011b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element ref="ns4:MediaServiceSearchProperties" minOccurs="0"/>
                <xsd:element ref="ns4:_activity"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fd3d53-c209-4a70-acad-2c1d434d0c2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5abce5-4901-46fe-84c9-1005f11011b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_activity" ma:index="22" nillable="true" ma:displayName="_activity" ma:hidden="true" ma:internalName="_activity">
      <xsd:simpleType>
        <xsd:restriction base="dms:Note"/>
      </xsd:simpleType>
    </xsd:element>
    <xsd:element name="MediaLengthInSeconds" ma:index="23"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C67626A-5997-487A-A0A9-84A450BAA796}">
  <ds:schemaRefs>
    <ds:schemaRef ds:uri="http://schemas.microsoft.com/office/2006/metadata/properties"/>
    <ds:schemaRef ds:uri="http://purl.org/dc/elements/1.1/"/>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5e5abce5-4901-46fe-84c9-1005f11011b0"/>
    <ds:schemaRef ds:uri="41fd3d53-c209-4a70-acad-2c1d434d0c27"/>
    <ds:schemaRef ds:uri="http://www.w3.org/XML/1998/namespace"/>
    <ds:schemaRef ds:uri="http://purl.org/dc/dcmitype/"/>
  </ds:schemaRefs>
</ds:datastoreItem>
</file>

<file path=customXml/itemProps2.xml><?xml version="1.0" encoding="utf-8"?>
<ds:datastoreItem xmlns:ds="http://schemas.openxmlformats.org/officeDocument/2006/customXml" ds:itemID="{295350D4-7C63-41D1-9CA9-D0AFF441C830}">
  <ds:schemaRefs>
    <ds:schemaRef ds:uri="http://schemas.microsoft.com/sharepoint/v3/contenttype/forms"/>
  </ds:schemaRefs>
</ds:datastoreItem>
</file>

<file path=customXml/itemProps3.xml><?xml version="1.0" encoding="utf-8"?>
<ds:datastoreItem xmlns:ds="http://schemas.openxmlformats.org/officeDocument/2006/customXml" ds:itemID="{61583663-DDF2-4030-A1B8-170BB28E5F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fd3d53-c209-4a70-acad-2c1d434d0c27"/>
    <ds:schemaRef ds:uri="5e5abce5-4901-46fe-84c9-1005f11011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359</TotalTime>
  <Words>256</Words>
  <Application>Microsoft Office PowerPoint</Application>
  <PresentationFormat>On-screen Show (4:3)</PresentationFormat>
  <Paragraphs>15</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Default Design</vt:lpstr>
      <vt:lpstr>Learning from complaints: themes April 2023</vt:lpstr>
      <vt:lpstr>PowerPoint Presentation</vt:lpstr>
    </vt:vector>
  </TitlesOfParts>
  <Company>RBCH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trachall</dc:creator>
  <cp:lastModifiedBy>Harding, Christina</cp:lastModifiedBy>
  <cp:revision>36</cp:revision>
  <dcterms:created xsi:type="dcterms:W3CDTF">2006-03-24T10:18:28Z</dcterms:created>
  <dcterms:modified xsi:type="dcterms:W3CDTF">2023-06-15T11:37:02Z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0x0101001BF9CCBF8BD42F478F8399383A0197BB</vt:lpwstr>
  </property>
</Properties>
</file>