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548D6E-7BEE-4E5D-AEC7-477E6A13F99E}" v="64" dt="2023-10-27T14:54:29.8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D14E7E11-8457-45CC-8F40-431C67B6054D}"/>
    <pc:docChg chg="custSel modSld">
      <pc:chgData name="Harding, Christina" userId="f988bcf6-5ff5-482c-bcc1-ddeae74b14ec" providerId="ADAL" clId="{D14E7E11-8457-45CC-8F40-431C67B6054D}" dt="2023-10-27T14:54:29.812" v="63" actId="6549"/>
      <pc:docMkLst>
        <pc:docMk/>
      </pc:docMkLst>
      <pc:sldChg chg="modSp">
        <pc:chgData name="Harding, Christina" userId="f988bcf6-5ff5-482c-bcc1-ddeae74b14ec" providerId="ADAL" clId="{D14E7E11-8457-45CC-8F40-431C67B6054D}" dt="2023-10-27T14:50:24.491" v="5" actId="20577"/>
        <pc:sldMkLst>
          <pc:docMk/>
          <pc:sldMk cId="0" sldId="261"/>
        </pc:sldMkLst>
        <pc:spChg chg="mod">
          <ac:chgData name="Harding, Christina" userId="f988bcf6-5ff5-482c-bcc1-ddeae74b14ec" providerId="ADAL" clId="{D14E7E11-8457-45CC-8F40-431C67B6054D}" dt="2023-10-27T14:50:24.491" v="5" actId="20577"/>
          <ac:spMkLst>
            <pc:docMk/>
            <pc:sldMk cId="0" sldId="261"/>
            <ac:spMk id="11266" creationId="{FEFDD66B-A35E-470A-9475-32AC08E18A14}"/>
          </ac:spMkLst>
        </pc:spChg>
      </pc:sldChg>
      <pc:sldChg chg="modSp">
        <pc:chgData name="Harding, Christina" userId="f988bcf6-5ff5-482c-bcc1-ddeae74b14ec" providerId="ADAL" clId="{D14E7E11-8457-45CC-8F40-431C67B6054D}" dt="2023-10-27T14:54:29.812" v="63" actId="6549"/>
        <pc:sldMkLst>
          <pc:docMk/>
          <pc:sldMk cId="995353212" sldId="262"/>
        </pc:sldMkLst>
        <pc:spChg chg="mod">
          <ac:chgData name="Harding, Christina" userId="f988bcf6-5ff5-482c-bcc1-ddeae74b14ec" providerId="ADAL" clId="{D14E7E11-8457-45CC-8F40-431C67B6054D}" dt="2023-10-27T14:54:29.812" v="63" actId="6549"/>
          <ac:spMkLst>
            <pc:docMk/>
            <pc:sldMk cId="995353212" sldId="262"/>
            <ac:spMk id="2" creationId="{2B70A2A1-C488-45B5-BF25-167C63398B16}"/>
          </ac:spMkLst>
        </pc:spChg>
        <pc:spChg chg="mod">
          <ac:chgData name="Harding, Christina" userId="f988bcf6-5ff5-482c-bcc1-ddeae74b14ec" providerId="ADAL" clId="{D14E7E11-8457-45CC-8F40-431C67B6054D}" dt="2023-10-27T14:53:45.699" v="52" actId="313"/>
          <ac:spMkLst>
            <pc:docMk/>
            <pc:sldMk cId="995353212" sldId="262"/>
            <ac:spMk id="4" creationId="{A6828967-60E1-40D8-80EA-B4A8D2589E67}"/>
          </ac:spMkLst>
        </pc:spChg>
        <pc:spChg chg="mod">
          <ac:chgData name="Harding, Christina" userId="f988bcf6-5ff5-482c-bcc1-ddeae74b14ec" providerId="ADAL" clId="{D14E7E11-8457-45CC-8F40-431C67B6054D}" dt="2023-10-27T14:53:32.508" v="46" actId="1076"/>
          <ac:spMkLst>
            <pc:docMk/>
            <pc:sldMk cId="995353212" sldId="262"/>
            <ac:spMk id="5" creationId="{378908E3-97D8-4C2E-96F3-E33E98F1B94B}"/>
          </ac:spMkLst>
        </pc:spChg>
        <pc:spChg chg="mod">
          <ac:chgData name="Harding, Christina" userId="f988bcf6-5ff5-482c-bcc1-ddeae74b14ec" providerId="ADAL" clId="{D14E7E11-8457-45CC-8F40-431C67B6054D}" dt="2023-10-27T14:51:25.475" v="18" actId="14100"/>
          <ac:spMkLst>
            <pc:docMk/>
            <pc:sldMk cId="995353212" sldId="262"/>
            <ac:spMk id="6" creationId="{6E6FDBAF-C310-4D30-A1BE-C95F07122EC5}"/>
          </ac:spMkLst>
        </pc:spChg>
        <pc:spChg chg="mod">
          <ac:chgData name="Harding, Christina" userId="f988bcf6-5ff5-482c-bcc1-ddeae74b14ec" providerId="ADAL" clId="{D14E7E11-8457-45CC-8F40-431C67B6054D}" dt="2023-10-27T14:52:34.492" v="31" actId="1076"/>
          <ac:spMkLst>
            <pc:docMk/>
            <pc:sldMk cId="995353212" sldId="262"/>
            <ac:spMk id="7" creationId="{56107D26-A1E2-4C04-9C10-1445E271383A}"/>
          </ac:spMkLst>
        </pc:spChg>
        <pc:spChg chg="mod">
          <ac:chgData name="Harding, Christina" userId="f988bcf6-5ff5-482c-bcc1-ddeae74b14ec" providerId="ADAL" clId="{D14E7E11-8457-45CC-8F40-431C67B6054D}" dt="2023-10-27T14:54:07.231" v="57" actId="6549"/>
          <ac:spMkLst>
            <pc:docMk/>
            <pc:sldMk cId="995353212" sldId="262"/>
            <ac:spMk id="8" creationId="{E3EF0B90-9D30-45E3-812C-C2C0F6FE8F72}"/>
          </ac:spMkLst>
        </pc:spChg>
        <pc:spChg chg="mod">
          <ac:chgData name="Harding, Christina" userId="f988bcf6-5ff5-482c-bcc1-ddeae74b14ec" providerId="ADAL" clId="{D14E7E11-8457-45CC-8F40-431C67B6054D}" dt="2023-10-27T14:52:24.540" v="28" actId="14100"/>
          <ac:spMkLst>
            <pc:docMk/>
            <pc:sldMk cId="995353212" sldId="262"/>
            <ac:spMk id="9" creationId="{5540075F-6632-4754-B913-FAF04010AC2C}"/>
          </ac:spMkLst>
        </pc:spChg>
        <pc:spChg chg="mod">
          <ac:chgData name="Harding, Christina" userId="f988bcf6-5ff5-482c-bcc1-ddeae74b14ec" providerId="ADAL" clId="{D14E7E11-8457-45CC-8F40-431C67B6054D}" dt="2023-10-27T14:50:59.523" v="12" actId="313"/>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August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Organisation process – Waiting times, accessing care</a:t>
            </a:r>
          </a:p>
          <a:p>
            <a:pPr marL="342900" indent="-342900" algn="l">
              <a:buFont typeface="Arial" panose="020B0604020202020204" pitchFamily="34" charset="0"/>
              <a:buChar char="•"/>
            </a:pPr>
            <a:r>
              <a:rPr lang="en-GB" dirty="0"/>
              <a:t>Communication – Absent or incorrect</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339630" y="3320508"/>
            <a:ext cx="2733474" cy="2821574"/>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“Multi-professional education sessions are being arranged for the whole ward team to enable junior team members to develop their skills and understanding, and emphasising the need to regularly liaise with relatives, modifying care according to an individual </a:t>
            </a:r>
            <a:r>
              <a:rPr lang="en-GB" sz="1100">
                <a:solidFill>
                  <a:schemeClr val="tx1"/>
                </a:solidFill>
                <a:latin typeface="Arial" panose="020B0604020202020204" pitchFamily="34" charset="0"/>
                <a:cs typeface="Arial" panose="020B0604020202020204" pitchFamily="34" charset="0"/>
              </a:rPr>
              <a:t>patient’s needs.”</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364211" y="3352194"/>
            <a:ext cx="2880320" cy="3011656"/>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“Staff on the ward have received advanced end of life training from the practice educator and there are now six end of life care champions on the ward who can in turn share learning with their colleagues to improve care in this area. One nurse has also recently completed a QUELCA course which is a nationally recognised qualification in end of life care.”</a:t>
            </a:r>
            <a:endParaRPr lang="en-GB" sz="12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1711741" cy="2232248"/>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“Concerns raised by family of a patient regarding a lack of support from staff when their relative was nearing the end of their life”</a:t>
            </a:r>
          </a:p>
        </p:txBody>
      </p:sp>
      <p:sp>
        <p:nvSpPr>
          <p:cNvPr id="6" name="Oval Callout 6">
            <a:extLst>
              <a:ext uri="{FF2B5EF4-FFF2-40B4-BE49-F238E27FC236}">
                <a16:creationId xmlns:a16="http://schemas.microsoft.com/office/drawing/2014/main" id="{6E6FDBAF-C310-4D30-A1BE-C95F07122EC5}"/>
              </a:ext>
            </a:extLst>
          </p:cNvPr>
          <p:cNvSpPr/>
          <p:nvPr/>
        </p:nvSpPr>
        <p:spPr>
          <a:xfrm>
            <a:off x="1919937" y="137846"/>
            <a:ext cx="2652062" cy="250095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200" dirty="0">
                <a:solidFill>
                  <a:schemeClr val="tx1"/>
                </a:solidFill>
                <a:latin typeface="Arial" panose="020B0604020202020204" pitchFamily="34" charset="0"/>
                <a:cs typeface="Arial" panose="020B0604020202020204" pitchFamily="34" charset="0"/>
              </a:rPr>
              <a:t>We </a:t>
            </a:r>
            <a:r>
              <a:rPr lang="en-GB" sz="1100" dirty="0">
                <a:solidFill>
                  <a:schemeClr val="tx1"/>
                </a:solidFill>
                <a:latin typeface="Arial" panose="020B0604020202020204" pitchFamily="34" charset="0"/>
                <a:cs typeface="Arial" panose="020B0604020202020204" pitchFamily="34" charset="0"/>
              </a:rPr>
              <a:t>did “A new patient information screen is being installed in one of the waiting areas and radiotherapy are also increasing the number of staff on duty at reception so that they are able to spend more time supporting and providing explanations to patients.</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228184" y="175895"/>
            <a:ext cx="2652062" cy="2667674"/>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200" dirty="0">
                <a:solidFill>
                  <a:schemeClr val="tx1"/>
                </a:solidFill>
                <a:latin typeface="Arial" panose="020B0604020202020204" pitchFamily="34" charset="0"/>
                <a:cs typeface="Arial" panose="020B0604020202020204" pitchFamily="34" charset="0"/>
              </a:rPr>
              <a:t>We </a:t>
            </a:r>
            <a:r>
              <a:rPr lang="en-GB" sz="1100" dirty="0">
                <a:solidFill>
                  <a:schemeClr val="tx1"/>
                </a:solidFill>
                <a:latin typeface="Arial" panose="020B0604020202020204" pitchFamily="34" charset="0"/>
                <a:cs typeface="Arial" panose="020B0604020202020204" pitchFamily="34" charset="0"/>
              </a:rPr>
              <a:t>did “The importance of prompt referrals has been shared with the whole ward team by the clinical lead. A staff nurse on the ward has also started a project with the hospital diabetic foot team with an aim to improve education and assessment of wounds on her ward, and trust wide..” </a:t>
            </a:r>
          </a:p>
        </p:txBody>
      </p:sp>
      <p:sp>
        <p:nvSpPr>
          <p:cNvPr id="8" name="Oval Callout 5">
            <a:extLst>
              <a:ext uri="{FF2B5EF4-FFF2-40B4-BE49-F238E27FC236}">
                <a16:creationId xmlns:a16="http://schemas.microsoft.com/office/drawing/2014/main" id="{E3EF0B90-9D30-45E3-812C-C2C0F6FE8F72}"/>
              </a:ext>
            </a:extLst>
          </p:cNvPr>
          <p:cNvSpPr/>
          <p:nvPr/>
        </p:nvSpPr>
        <p:spPr>
          <a:xfrm>
            <a:off x="4571999" y="3538981"/>
            <a:ext cx="2160240" cy="2427251"/>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raised by family that a patient’s communication difficulties was not being taken into consideration by staff on the ward” </a:t>
            </a:r>
          </a:p>
        </p:txBody>
      </p:sp>
      <p:sp>
        <p:nvSpPr>
          <p:cNvPr id="9" name="Oval Callout 5">
            <a:extLst>
              <a:ext uri="{FF2B5EF4-FFF2-40B4-BE49-F238E27FC236}">
                <a16:creationId xmlns:a16="http://schemas.microsoft.com/office/drawing/2014/main" id="{5540075F-6632-4754-B913-FAF04010AC2C}"/>
              </a:ext>
            </a:extLst>
          </p:cNvPr>
          <p:cNvSpPr/>
          <p:nvPr/>
        </p:nvSpPr>
        <p:spPr>
          <a:xfrm>
            <a:off x="4964197" y="285061"/>
            <a:ext cx="1624027" cy="2151700"/>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“Concerns were raised regarding a delay in an inpatient being referred to the podiatry team for review”</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07504" y="188640"/>
            <a:ext cx="2059548"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“Patient who attended for radiotherapy reported the experience was daunting and that they did not fully understand the process on the day”</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7" ma:contentTypeDescription="Create a new document." ma:contentTypeScope="" ma:versionID="db3b4c7bdaa4dc3cd2a6e8b44cb04fb8">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11e34ce85de9cf220f6e6861f64a87a8"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67626A-5997-487A-A0A9-84A450BAA796}">
  <ds:schemaRefs>
    <ds:schemaRef ds:uri="41fd3d53-c209-4a70-acad-2c1d434d0c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3.xml><?xml version="1.0" encoding="utf-8"?>
<ds:datastoreItem xmlns:ds="http://schemas.openxmlformats.org/officeDocument/2006/customXml" ds:itemID="{DFEECB16-1818-4046-84EE-8D3BA1E6E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394</TotalTime>
  <Words>350</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August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39</cp:revision>
  <dcterms:created xsi:type="dcterms:W3CDTF">2006-03-24T10:18:28Z</dcterms:created>
  <dcterms:modified xsi:type="dcterms:W3CDTF">2023-10-27T14:54:38Z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