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1" r:id="rId5"/>
    <p:sldId id="262" r:id="rId6"/>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74866C-265E-42C1-8417-AA5682862759}" v="79" dt="2024-01-12T12:22:52.9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87" autoAdjust="0"/>
    <p:restoredTop sz="90929"/>
  </p:normalViewPr>
  <p:slideViewPr>
    <p:cSldViewPr>
      <p:cViewPr varScale="1">
        <p:scale>
          <a:sx n="86" d="100"/>
          <a:sy n="86" d="100"/>
        </p:scale>
        <p:origin x="96" y="3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ding, Christina" userId="f988bcf6-5ff5-482c-bcc1-ddeae74b14ec" providerId="ADAL" clId="{A58B0101-7919-4383-B86C-156E1118EC65}"/>
    <pc:docChg chg="custSel modSld">
      <pc:chgData name="Harding, Christina" userId="f988bcf6-5ff5-482c-bcc1-ddeae74b14ec" providerId="ADAL" clId="{A58B0101-7919-4383-B86C-156E1118EC65}" dt="2024-01-12T12:22:52.998" v="78" actId="20577"/>
      <pc:docMkLst>
        <pc:docMk/>
      </pc:docMkLst>
      <pc:sldChg chg="modSp">
        <pc:chgData name="Harding, Christina" userId="f988bcf6-5ff5-482c-bcc1-ddeae74b14ec" providerId="ADAL" clId="{A58B0101-7919-4383-B86C-156E1118EC65}" dt="2024-01-12T12:22:52.998" v="78" actId="20577"/>
        <pc:sldMkLst>
          <pc:docMk/>
          <pc:sldMk cId="0" sldId="261"/>
        </pc:sldMkLst>
        <pc:spChg chg="mod">
          <ac:chgData name="Harding, Christina" userId="f988bcf6-5ff5-482c-bcc1-ddeae74b14ec" providerId="ADAL" clId="{A58B0101-7919-4383-B86C-156E1118EC65}" dt="2024-01-12T12:16:17.604" v="7" actId="20577"/>
          <ac:spMkLst>
            <pc:docMk/>
            <pc:sldMk cId="0" sldId="261"/>
            <ac:spMk id="11266" creationId="{FEFDD66B-A35E-470A-9475-32AC08E18A14}"/>
          </ac:spMkLst>
        </pc:spChg>
        <pc:spChg chg="mod">
          <ac:chgData name="Harding, Christina" userId="f988bcf6-5ff5-482c-bcc1-ddeae74b14ec" providerId="ADAL" clId="{A58B0101-7919-4383-B86C-156E1118EC65}" dt="2024-01-12T12:22:52.998" v="78" actId="20577"/>
          <ac:spMkLst>
            <pc:docMk/>
            <pc:sldMk cId="0" sldId="261"/>
            <ac:spMk id="11267" creationId="{D0157807-01F2-47B6-BA05-A9EF2CB383BC}"/>
          </ac:spMkLst>
        </pc:spChg>
      </pc:sldChg>
      <pc:sldChg chg="modSp">
        <pc:chgData name="Harding, Christina" userId="f988bcf6-5ff5-482c-bcc1-ddeae74b14ec" providerId="ADAL" clId="{A58B0101-7919-4383-B86C-156E1118EC65}" dt="2024-01-12T12:21:51.691" v="73" actId="14100"/>
        <pc:sldMkLst>
          <pc:docMk/>
          <pc:sldMk cId="995353212" sldId="262"/>
        </pc:sldMkLst>
        <pc:spChg chg="mod">
          <ac:chgData name="Harding, Christina" userId="f988bcf6-5ff5-482c-bcc1-ddeae74b14ec" providerId="ADAL" clId="{A58B0101-7919-4383-B86C-156E1118EC65}" dt="2024-01-12T12:21:44.117" v="71" actId="6549"/>
          <ac:spMkLst>
            <pc:docMk/>
            <pc:sldMk cId="995353212" sldId="262"/>
            <ac:spMk id="2" creationId="{2B70A2A1-C488-45B5-BF25-167C63398B16}"/>
          </ac:spMkLst>
        </pc:spChg>
        <pc:spChg chg="mod">
          <ac:chgData name="Harding, Christina" userId="f988bcf6-5ff5-482c-bcc1-ddeae74b14ec" providerId="ADAL" clId="{A58B0101-7919-4383-B86C-156E1118EC65}" dt="2024-01-12T12:21:16.479" v="65" actId="14100"/>
          <ac:spMkLst>
            <pc:docMk/>
            <pc:sldMk cId="995353212" sldId="262"/>
            <ac:spMk id="4" creationId="{A6828967-60E1-40D8-80EA-B4A8D2589E67}"/>
          </ac:spMkLst>
        </pc:spChg>
        <pc:spChg chg="mod">
          <ac:chgData name="Harding, Christina" userId="f988bcf6-5ff5-482c-bcc1-ddeae74b14ec" providerId="ADAL" clId="{A58B0101-7919-4383-B86C-156E1118EC65}" dt="2024-01-12T12:19:46.768" v="48" actId="313"/>
          <ac:spMkLst>
            <pc:docMk/>
            <pc:sldMk cId="995353212" sldId="262"/>
            <ac:spMk id="5" creationId="{378908E3-97D8-4C2E-96F3-E33E98F1B94B}"/>
          </ac:spMkLst>
        </pc:spChg>
        <pc:spChg chg="mod">
          <ac:chgData name="Harding, Christina" userId="f988bcf6-5ff5-482c-bcc1-ddeae74b14ec" providerId="ADAL" clId="{A58B0101-7919-4383-B86C-156E1118EC65}" dt="2024-01-12T12:17:27.978" v="20" actId="14100"/>
          <ac:spMkLst>
            <pc:docMk/>
            <pc:sldMk cId="995353212" sldId="262"/>
            <ac:spMk id="6" creationId="{6E6FDBAF-C310-4D30-A1BE-C95F07122EC5}"/>
          </ac:spMkLst>
        </pc:spChg>
        <pc:spChg chg="mod">
          <ac:chgData name="Harding, Christina" userId="f988bcf6-5ff5-482c-bcc1-ddeae74b14ec" providerId="ADAL" clId="{A58B0101-7919-4383-B86C-156E1118EC65}" dt="2024-01-12T12:19:04.119" v="39" actId="1076"/>
          <ac:spMkLst>
            <pc:docMk/>
            <pc:sldMk cId="995353212" sldId="262"/>
            <ac:spMk id="7" creationId="{56107D26-A1E2-4C04-9C10-1445E271383A}"/>
          </ac:spMkLst>
        </pc:spChg>
        <pc:spChg chg="mod">
          <ac:chgData name="Harding, Christina" userId="f988bcf6-5ff5-482c-bcc1-ddeae74b14ec" providerId="ADAL" clId="{A58B0101-7919-4383-B86C-156E1118EC65}" dt="2024-01-12T12:21:51.691" v="73" actId="14100"/>
          <ac:spMkLst>
            <pc:docMk/>
            <pc:sldMk cId="995353212" sldId="262"/>
            <ac:spMk id="8" creationId="{E3EF0B90-9D30-45E3-812C-C2C0F6FE8F72}"/>
          </ac:spMkLst>
        </pc:spChg>
        <pc:spChg chg="mod">
          <ac:chgData name="Harding, Christina" userId="f988bcf6-5ff5-482c-bcc1-ddeae74b14ec" providerId="ADAL" clId="{A58B0101-7919-4383-B86C-156E1118EC65}" dt="2024-01-12T12:19:10.106" v="41" actId="1076"/>
          <ac:spMkLst>
            <pc:docMk/>
            <pc:sldMk cId="995353212" sldId="262"/>
            <ac:spMk id="9" creationId="{5540075F-6632-4754-B913-FAF04010AC2C}"/>
          </ac:spMkLst>
        </pc:spChg>
        <pc:spChg chg="mod">
          <ac:chgData name="Harding, Christina" userId="f988bcf6-5ff5-482c-bcc1-ddeae74b14ec" providerId="ADAL" clId="{A58B0101-7919-4383-B86C-156E1118EC65}" dt="2024-01-12T12:16:55.834" v="14" actId="6549"/>
          <ac:spMkLst>
            <pc:docMk/>
            <pc:sldMk cId="995353212" sldId="262"/>
            <ac:spMk id="10" creationId="{91317958-C646-42EF-9708-10108388FE69}"/>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9C5D0B26-0E68-4887-ABDC-48F56F9CC6E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92838" y="260350"/>
            <a:ext cx="272256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
            <a:extLst>
              <a:ext uri="{FF2B5EF4-FFF2-40B4-BE49-F238E27FC236}">
                <a16:creationId xmlns:a16="http://schemas.microsoft.com/office/drawing/2014/main" id="{315C1035-949F-4D68-AABB-75A15E0D085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79388" y="5091113"/>
            <a:ext cx="2447925"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6"/>
            <a:ext cx="7772400" cy="1470025"/>
          </a:xfrm>
        </p:spPr>
        <p:txBody>
          <a:bodyPr/>
          <a:lstStyle>
            <a:lvl1pPr>
              <a:defRPr sz="3600" b="1" baseline="0"/>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400"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dirty="0"/>
          </a:p>
        </p:txBody>
      </p:sp>
    </p:spTree>
    <p:extLst>
      <p:ext uri="{BB962C8B-B14F-4D97-AF65-F5344CB8AC3E}">
        <p14:creationId xmlns:p14="http://schemas.microsoft.com/office/powerpoint/2010/main" val="3034731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E76D607-6D5C-4DBD-9346-0971AB68920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baseline="0"/>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vl1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229886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699185-1B71-4C38-ABFC-AEF25B4C3E1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22313" y="4406901"/>
            <a:ext cx="7772400" cy="1362075"/>
          </a:xfrm>
        </p:spPr>
        <p:txBody>
          <a:bodyPr anchor="t"/>
          <a:lstStyle>
            <a:lvl1pPr algn="l">
              <a:defRPr sz="3600" b="1" cap="all" baseline="0"/>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4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3665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DF81641C-C5BC-43E1-AE58-CEFB53E22A3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sz="3600"/>
            </a:lvl1pPr>
          </a:lstStyle>
          <a:p>
            <a:r>
              <a:rPr lang="en-US"/>
              <a:t>Click to edit Master title style</a:t>
            </a:r>
            <a:endParaRPr lang="en-GB"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168701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4">
            <a:extLst>
              <a:ext uri="{FF2B5EF4-FFF2-40B4-BE49-F238E27FC236}">
                <a16:creationId xmlns:a16="http://schemas.microsoft.com/office/drawing/2014/main" id="{7DCF2A9D-3554-4CC3-BA85-E4199003C2B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9"/>
            <a:ext cx="8229600" cy="1143000"/>
          </a:xfrm>
        </p:spPr>
        <p:txBody>
          <a:bodyPr/>
          <a:lstStyle>
            <a:lvl1pPr>
              <a:defRPr baseline="0"/>
            </a:lvl1pPr>
          </a:lstStyle>
          <a:p>
            <a:r>
              <a:rPr lang="en-US"/>
              <a:t>Click to edit Master title style</a:t>
            </a:r>
            <a:endParaRPr lang="en-GB" dirty="0"/>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00185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a:extLst>
              <a:ext uri="{FF2B5EF4-FFF2-40B4-BE49-F238E27FC236}">
                <a16:creationId xmlns:a16="http://schemas.microsoft.com/office/drawing/2014/main" id="{AF7E8BCF-2D03-4572-A622-93202A1BDDE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sz="4000"/>
            </a:lvl1pPr>
          </a:lstStyle>
          <a:p>
            <a:r>
              <a:rPr lang="en-US"/>
              <a:t>Click to edit Master title style</a:t>
            </a:r>
            <a:endParaRPr lang="en-GB" dirty="0"/>
          </a:p>
        </p:txBody>
      </p:sp>
    </p:spTree>
    <p:extLst>
      <p:ext uri="{BB962C8B-B14F-4D97-AF65-F5344CB8AC3E}">
        <p14:creationId xmlns:p14="http://schemas.microsoft.com/office/powerpoint/2010/main" val="141935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BE07C28E-D44E-416A-BA91-1145D13C027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1984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19ED87AF-8E3F-4E50-AEEB-850A6F69150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2" y="273049"/>
            <a:ext cx="3008313" cy="1162051"/>
          </a:xfrm>
        </p:spPr>
        <p:txBody>
          <a:bodyPr anchor="b"/>
          <a:lstStyle>
            <a:lvl1pPr algn="l">
              <a:defRPr sz="3600" b="1"/>
            </a:lvl1pPr>
          </a:lstStyle>
          <a:p>
            <a:r>
              <a:rPr lang="en-US"/>
              <a:t>Click to edit Master title style</a:t>
            </a:r>
            <a:endParaRPr lang="en-GB" dirty="0"/>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26734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295EF50D-8808-4594-8ADB-AAB5C0081D8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41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5098227-18CF-43B0-BE08-D3EE74FB356B}"/>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Title – at least 36pt</a:t>
            </a:r>
          </a:p>
        </p:txBody>
      </p:sp>
      <p:sp>
        <p:nvSpPr>
          <p:cNvPr id="1027" name="Rectangle 3">
            <a:extLst>
              <a:ext uri="{FF2B5EF4-FFF2-40B4-BE49-F238E27FC236}">
                <a16:creationId xmlns:a16="http://schemas.microsoft.com/office/drawing/2014/main" id="{CC16074E-2773-4750-ABBD-3FCF32ECDE02}"/>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Text – at least 24pt</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Lst>
  <p:txStyles>
    <p:titleStyle>
      <a:lvl1pPr algn="ctr" rtl="0" eaLnBrk="0" fontAlgn="base" hangingPunct="0">
        <a:spcBef>
          <a:spcPct val="0"/>
        </a:spcBef>
        <a:spcAft>
          <a:spcPct val="0"/>
        </a:spcAft>
        <a:defRPr sz="3600" b="1">
          <a:solidFill>
            <a:schemeClr val="tx2"/>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600" b="1">
          <a:solidFill>
            <a:schemeClr val="tx2"/>
          </a:solidFill>
          <a:latin typeface="Arial" charset="0"/>
          <a:cs typeface="Arial" charset="0"/>
        </a:defRPr>
      </a:lvl2pPr>
      <a:lvl3pPr algn="ctr" rtl="0" eaLnBrk="0" fontAlgn="base" hangingPunct="0">
        <a:spcBef>
          <a:spcPct val="0"/>
        </a:spcBef>
        <a:spcAft>
          <a:spcPct val="0"/>
        </a:spcAft>
        <a:defRPr sz="3600" b="1">
          <a:solidFill>
            <a:schemeClr val="tx2"/>
          </a:solidFill>
          <a:latin typeface="Arial" charset="0"/>
          <a:cs typeface="Arial" charset="0"/>
        </a:defRPr>
      </a:lvl3pPr>
      <a:lvl4pPr algn="ctr" rtl="0" eaLnBrk="0" fontAlgn="base" hangingPunct="0">
        <a:spcBef>
          <a:spcPct val="0"/>
        </a:spcBef>
        <a:spcAft>
          <a:spcPct val="0"/>
        </a:spcAft>
        <a:defRPr sz="3600" b="1">
          <a:solidFill>
            <a:schemeClr val="tx2"/>
          </a:solidFill>
          <a:latin typeface="Arial" charset="0"/>
          <a:cs typeface="Arial" charset="0"/>
        </a:defRPr>
      </a:lvl4pPr>
      <a:lvl5pPr algn="ctr" rtl="0" eaLnBrk="0" fontAlgn="base" hangingPunct="0">
        <a:spcBef>
          <a:spcPct val="0"/>
        </a:spcBef>
        <a:spcAft>
          <a:spcPct val="0"/>
        </a:spcAft>
        <a:defRPr sz="3600" b="1">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EFDD66B-A35E-470A-9475-32AC08E18A14}"/>
              </a:ext>
            </a:extLst>
          </p:cNvPr>
          <p:cNvSpPr>
            <a:spLocks noGrp="1"/>
          </p:cNvSpPr>
          <p:nvPr>
            <p:ph type="ctrTitle"/>
          </p:nvPr>
        </p:nvSpPr>
        <p:spPr>
          <a:xfrm>
            <a:off x="685800" y="1219200"/>
            <a:ext cx="7772400" cy="1468437"/>
          </a:xfrm>
        </p:spPr>
        <p:txBody>
          <a:bodyPr/>
          <a:lstStyle/>
          <a:p>
            <a:r>
              <a:rPr lang="en-GB" dirty="0"/>
              <a:t>Learning from complaints:</a:t>
            </a:r>
            <a:br>
              <a:rPr lang="en-GB" dirty="0"/>
            </a:br>
            <a:r>
              <a:rPr lang="en-GB" dirty="0"/>
              <a:t>themes December 2023</a:t>
            </a:r>
            <a:endParaRPr lang="en-US" altLang="en-US" dirty="0"/>
          </a:p>
        </p:txBody>
      </p:sp>
      <p:sp>
        <p:nvSpPr>
          <p:cNvPr id="11267" name="Subtitle 2">
            <a:extLst>
              <a:ext uri="{FF2B5EF4-FFF2-40B4-BE49-F238E27FC236}">
                <a16:creationId xmlns:a16="http://schemas.microsoft.com/office/drawing/2014/main" id="{D0157807-01F2-47B6-BA05-A9EF2CB383BC}"/>
              </a:ext>
            </a:extLst>
          </p:cNvPr>
          <p:cNvSpPr>
            <a:spLocks noGrp="1"/>
          </p:cNvSpPr>
          <p:nvPr>
            <p:ph type="subTitle" idx="1"/>
          </p:nvPr>
        </p:nvSpPr>
        <p:spPr>
          <a:xfrm>
            <a:off x="1547664" y="2996952"/>
            <a:ext cx="6224736" cy="2641848"/>
          </a:xfrm>
        </p:spPr>
        <p:txBody>
          <a:bodyPr/>
          <a:lstStyle/>
          <a:p>
            <a:pPr marL="342900" indent="-342900" algn="l">
              <a:buFont typeface="Arial" panose="020B0604020202020204" pitchFamily="34" charset="0"/>
              <a:buChar char="•"/>
            </a:pPr>
            <a:r>
              <a:rPr lang="en-GB" dirty="0"/>
              <a:t>Quality – clinical standards</a:t>
            </a:r>
          </a:p>
          <a:p>
            <a:pPr marL="342900" indent="-342900" algn="l">
              <a:buFont typeface="Arial" panose="020B0604020202020204" pitchFamily="34" charset="0"/>
              <a:buChar char="•"/>
            </a:pPr>
            <a:r>
              <a:rPr lang="en-GB" dirty="0"/>
              <a:t>Respect, caring and patient rights</a:t>
            </a:r>
          </a:p>
          <a:p>
            <a:pPr marL="342900" indent="-342900" algn="l">
              <a:buFont typeface="Arial" panose="020B0604020202020204" pitchFamily="34" charset="0"/>
              <a:buChar char="•"/>
            </a:pPr>
            <a:r>
              <a:rPr lang="en-GB"/>
              <a:t>Communication – Absent or incorrect</a:t>
            </a:r>
            <a:endParaRPr lang="en-GB" dirty="0"/>
          </a:p>
          <a:p>
            <a:pPr marL="342900" indent="-342900" algn="l">
              <a:buFont typeface="Arial" panose="020B0604020202020204" pitchFamily="34" charset="0"/>
              <a:buChar char="•"/>
            </a:pPr>
            <a:r>
              <a:rPr lang="en-GB" dirty="0"/>
              <a:t>Organisation process – Waiting times, accessing care</a:t>
            </a:r>
          </a:p>
          <a:p>
            <a:endParaRPr lang="en-US" altLang="en-US" dirty="0"/>
          </a:p>
          <a:p>
            <a:pPr marL="342900" indent="-342900">
              <a:buFont typeface="Arial" panose="020B0604020202020204" pitchFamily="34" charset="0"/>
              <a:buChar char="•"/>
            </a:pPr>
            <a:endParaRPr lang="en-US" altLang="en-US" dirty="0"/>
          </a:p>
          <a:p>
            <a:pPr marL="342900" indent="-342900">
              <a:buFont typeface="Arial" panose="020B0604020202020204" pitchFamily="34" charset="0"/>
              <a:buChar char="•"/>
            </a:pP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6">
            <a:extLst>
              <a:ext uri="{FF2B5EF4-FFF2-40B4-BE49-F238E27FC236}">
                <a16:creationId xmlns:a16="http://schemas.microsoft.com/office/drawing/2014/main" id="{2B70A2A1-C488-45B5-BF25-167C63398B16}"/>
              </a:ext>
            </a:extLst>
          </p:cNvPr>
          <p:cNvSpPr/>
          <p:nvPr/>
        </p:nvSpPr>
        <p:spPr>
          <a:xfrm>
            <a:off x="6011517" y="3318380"/>
            <a:ext cx="2665881" cy="3019575"/>
          </a:xfrm>
          <a:prstGeom prst="wedgeEllipseCallout">
            <a:avLst>
              <a:gd name="adj1" fmla="val 46690"/>
              <a:gd name="adj2" fmla="val 44413"/>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We did “raised with the labour ward matron and lead obstetrician to highlight the importance of women being provided with information on how to contact the Birth Afterthoughts Service. The Maternity Matters website is also being upgraded to make this easier to navigate and to make the Birth Afterthoughts contact information clearer.”</a:t>
            </a:r>
          </a:p>
        </p:txBody>
      </p:sp>
      <p:sp>
        <p:nvSpPr>
          <p:cNvPr id="3" name="Text Box 7">
            <a:extLst>
              <a:ext uri="{FF2B5EF4-FFF2-40B4-BE49-F238E27FC236}">
                <a16:creationId xmlns:a16="http://schemas.microsoft.com/office/drawing/2014/main" id="{DBF16231-8BF9-4B29-A182-9BF58204F2FD}"/>
              </a:ext>
            </a:extLst>
          </p:cNvPr>
          <p:cNvSpPr txBox="1">
            <a:spLocks noChangeArrowheads="1"/>
          </p:cNvSpPr>
          <p:nvPr/>
        </p:nvSpPr>
        <p:spPr bwMode="auto">
          <a:xfrm>
            <a:off x="684212" y="2856715"/>
            <a:ext cx="77755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400" dirty="0"/>
              <a:t>We encourage all staff to attend Customer care training</a:t>
            </a:r>
          </a:p>
        </p:txBody>
      </p:sp>
      <p:sp>
        <p:nvSpPr>
          <p:cNvPr id="4" name="Oval Callout 6">
            <a:extLst>
              <a:ext uri="{FF2B5EF4-FFF2-40B4-BE49-F238E27FC236}">
                <a16:creationId xmlns:a16="http://schemas.microsoft.com/office/drawing/2014/main" id="{A6828967-60E1-40D8-80EA-B4A8D2589E67}"/>
              </a:ext>
            </a:extLst>
          </p:cNvPr>
          <p:cNvSpPr/>
          <p:nvPr/>
        </p:nvSpPr>
        <p:spPr>
          <a:xfrm>
            <a:off x="1546723" y="3318380"/>
            <a:ext cx="2593230" cy="2846924"/>
          </a:xfrm>
          <a:prstGeom prst="wedgeEllipseCallout">
            <a:avLst>
              <a:gd name="adj1" fmla="val 46692"/>
              <a:gd name="adj2" fmla="val 49208"/>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We did “Staff have been reminded of the importance of communicating clearly with patients regarding their discharge home and what support is available. All discharges on the ward are now being checked by the shift coordinator to ensure that patients have received the correct support and information.”</a:t>
            </a:r>
          </a:p>
        </p:txBody>
      </p:sp>
      <p:sp>
        <p:nvSpPr>
          <p:cNvPr id="5" name="Oval Callout 5">
            <a:extLst>
              <a:ext uri="{FF2B5EF4-FFF2-40B4-BE49-F238E27FC236}">
                <a16:creationId xmlns:a16="http://schemas.microsoft.com/office/drawing/2014/main" id="{378908E3-97D8-4C2E-96F3-E33E98F1B94B}"/>
              </a:ext>
            </a:extLst>
          </p:cNvPr>
          <p:cNvSpPr/>
          <p:nvPr/>
        </p:nvSpPr>
        <p:spPr>
          <a:xfrm>
            <a:off x="109898" y="3429000"/>
            <a:ext cx="1797806" cy="2736304"/>
          </a:xfrm>
          <a:prstGeom prst="wedgeEllipseCallout">
            <a:avLst>
              <a:gd name="adj1" fmla="val -45322"/>
              <a:gd name="adj2" fmla="val 47562"/>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nchorCtr="1"/>
          <a:lstStyle/>
          <a:p>
            <a:pPr algn="ctr"/>
            <a:r>
              <a:rPr lang="en-GB" sz="1100" dirty="0">
                <a:solidFill>
                  <a:schemeClr val="tx1"/>
                </a:solidFill>
                <a:latin typeface="Arial" panose="020B0604020202020204" pitchFamily="34" charset="0"/>
                <a:cs typeface="Arial" panose="020B0604020202020204" pitchFamily="34" charset="0"/>
              </a:rPr>
              <a:t>You said “Patient raised that their discharge medications were not clearly explained to them before they left hospital and they were also not given advice regarding their wound care.”</a:t>
            </a:r>
          </a:p>
          <a:p>
            <a:pPr algn="ctr"/>
            <a:endParaRPr lang="en-GB" sz="1100" dirty="0">
              <a:solidFill>
                <a:schemeClr val="tx1"/>
              </a:solidFill>
              <a:latin typeface="Arial" panose="020B0604020202020204" pitchFamily="34" charset="0"/>
              <a:cs typeface="Arial" panose="020B0604020202020204" pitchFamily="34" charset="0"/>
            </a:endParaRPr>
          </a:p>
        </p:txBody>
      </p:sp>
      <p:sp>
        <p:nvSpPr>
          <p:cNvPr id="6" name="Oval Callout 6">
            <a:extLst>
              <a:ext uri="{FF2B5EF4-FFF2-40B4-BE49-F238E27FC236}">
                <a16:creationId xmlns:a16="http://schemas.microsoft.com/office/drawing/2014/main" id="{6E6FDBAF-C310-4D30-A1BE-C95F07122EC5}"/>
              </a:ext>
            </a:extLst>
          </p:cNvPr>
          <p:cNvSpPr/>
          <p:nvPr/>
        </p:nvSpPr>
        <p:spPr>
          <a:xfrm>
            <a:off x="1729232" y="54286"/>
            <a:ext cx="2482727" cy="2629776"/>
          </a:xfrm>
          <a:prstGeom prst="wedgeEllipseCallout">
            <a:avLst>
              <a:gd name="adj1" fmla="val 49981"/>
              <a:gd name="adj2" fmla="val 44920"/>
            </a:avLst>
          </a:prstGeom>
          <a:gradFill flip="none" rotWithShape="1">
            <a:gsLst>
              <a:gs pos="0">
                <a:schemeClr val="accent6">
                  <a:lumMod val="40000"/>
                  <a:lumOff val="60000"/>
                  <a:tint val="66000"/>
                  <a:satMod val="160000"/>
                  <a:shade val="30000"/>
                  <a:satMod val="115000"/>
                </a:schemeClr>
              </a:gs>
              <a:gs pos="50000">
                <a:schemeClr val="accent6">
                  <a:lumMod val="40000"/>
                  <a:lumOff val="60000"/>
                  <a:tint val="66000"/>
                  <a:satMod val="160000"/>
                  <a:shade val="67500"/>
                  <a:satMod val="115000"/>
                </a:schemeClr>
              </a:gs>
              <a:gs pos="100000">
                <a:schemeClr val="accent6">
                  <a:lumMod val="40000"/>
                  <a:lumOff val="60000"/>
                  <a:tint val="66000"/>
                  <a:satMod val="1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nchorCtr="1"/>
          <a:lstStyle/>
          <a:p>
            <a:pPr algn="ctr"/>
            <a:r>
              <a:rPr lang="en-GB" sz="1100" dirty="0">
                <a:solidFill>
                  <a:schemeClr val="tx1"/>
                </a:solidFill>
                <a:latin typeface="Arial" panose="020B0604020202020204" pitchFamily="34" charset="0"/>
                <a:cs typeface="Arial" panose="020B0604020202020204" pitchFamily="34" charset="0"/>
              </a:rPr>
              <a:t>We did “It was highlighted this occurred as a result of lack of knowledge on a staff members part. A training afternoon was therefore organised for the whole team to increase staff knowledge and prevent future similar occurrences. ”</a:t>
            </a:r>
          </a:p>
          <a:p>
            <a:pPr algn="ctr"/>
            <a:endParaRPr lang="en-GB" sz="1200" dirty="0">
              <a:solidFill>
                <a:schemeClr val="tx1"/>
              </a:solidFill>
              <a:latin typeface="Arial" panose="020B0604020202020204" pitchFamily="34" charset="0"/>
              <a:cs typeface="Arial" panose="020B0604020202020204" pitchFamily="34" charset="0"/>
            </a:endParaRPr>
          </a:p>
        </p:txBody>
      </p:sp>
      <p:sp>
        <p:nvSpPr>
          <p:cNvPr id="7" name="Oval Callout 6">
            <a:extLst>
              <a:ext uri="{FF2B5EF4-FFF2-40B4-BE49-F238E27FC236}">
                <a16:creationId xmlns:a16="http://schemas.microsoft.com/office/drawing/2014/main" id="{56107D26-A1E2-4C04-9C10-1445E271383A}"/>
              </a:ext>
            </a:extLst>
          </p:cNvPr>
          <p:cNvSpPr/>
          <p:nvPr/>
        </p:nvSpPr>
        <p:spPr>
          <a:xfrm>
            <a:off x="6792313" y="263802"/>
            <a:ext cx="2232248" cy="2399002"/>
          </a:xfrm>
          <a:prstGeom prst="wedgeEllipseCallout">
            <a:avLst>
              <a:gd name="adj1" fmla="val 42580"/>
              <a:gd name="adj2" fmla="val 50584"/>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We did “Matron contacted carer to apologise. Flag added to Emergency Department system to alert staff of patient’s cognitive difficulties. Carer support information also provided to carer.”</a:t>
            </a:r>
          </a:p>
        </p:txBody>
      </p:sp>
      <p:sp>
        <p:nvSpPr>
          <p:cNvPr id="8" name="Oval Callout 5">
            <a:extLst>
              <a:ext uri="{FF2B5EF4-FFF2-40B4-BE49-F238E27FC236}">
                <a16:creationId xmlns:a16="http://schemas.microsoft.com/office/drawing/2014/main" id="{E3EF0B90-9D30-45E3-812C-C2C0F6FE8F72}"/>
              </a:ext>
            </a:extLst>
          </p:cNvPr>
          <p:cNvSpPr/>
          <p:nvPr/>
        </p:nvSpPr>
        <p:spPr>
          <a:xfrm>
            <a:off x="4427984" y="3710778"/>
            <a:ext cx="1944215" cy="2310510"/>
          </a:xfrm>
          <a:prstGeom prst="wedgeEllipseCallout">
            <a:avLst>
              <a:gd name="adj1" fmla="val -37810"/>
              <a:gd name="adj2" fmla="val 54499"/>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You said “Patient Raised concerns regarding difficulties in contacting the maternity team after her son’s birth in order to discuss her experience” </a:t>
            </a:r>
          </a:p>
        </p:txBody>
      </p:sp>
      <p:sp>
        <p:nvSpPr>
          <p:cNvPr id="9" name="Oval Callout 5">
            <a:extLst>
              <a:ext uri="{FF2B5EF4-FFF2-40B4-BE49-F238E27FC236}">
                <a16:creationId xmlns:a16="http://schemas.microsoft.com/office/drawing/2014/main" id="{5540075F-6632-4754-B913-FAF04010AC2C}"/>
              </a:ext>
            </a:extLst>
          </p:cNvPr>
          <p:cNvSpPr/>
          <p:nvPr/>
        </p:nvSpPr>
        <p:spPr>
          <a:xfrm>
            <a:off x="5148064" y="201463"/>
            <a:ext cx="1945159" cy="2399001"/>
          </a:xfrm>
          <a:prstGeom prst="wedgeEllipseCallout">
            <a:avLst>
              <a:gd name="adj1" fmla="val -51548"/>
              <a:gd name="adj2" fmla="val 45992"/>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You said “Carer of patient raised concerns that they were sent home from hospital in a taxi, without the carer being updated or being made aware.”</a:t>
            </a:r>
          </a:p>
          <a:p>
            <a:pPr algn="ctr"/>
            <a:endParaRPr lang="en-GB" sz="1100" dirty="0">
              <a:solidFill>
                <a:schemeClr val="tx1"/>
              </a:solidFill>
              <a:latin typeface="Arial" panose="020B0604020202020204" pitchFamily="34" charset="0"/>
              <a:cs typeface="Arial" panose="020B0604020202020204" pitchFamily="34" charset="0"/>
            </a:endParaRPr>
          </a:p>
        </p:txBody>
      </p:sp>
      <p:sp>
        <p:nvSpPr>
          <p:cNvPr id="10" name="Oval Callout 5">
            <a:extLst>
              <a:ext uri="{FF2B5EF4-FFF2-40B4-BE49-F238E27FC236}">
                <a16:creationId xmlns:a16="http://schemas.microsoft.com/office/drawing/2014/main" id="{91317958-C646-42EF-9708-10108388FE69}"/>
              </a:ext>
            </a:extLst>
          </p:cNvPr>
          <p:cNvSpPr/>
          <p:nvPr/>
        </p:nvSpPr>
        <p:spPr>
          <a:xfrm>
            <a:off x="64635" y="188640"/>
            <a:ext cx="1944216" cy="2232248"/>
          </a:xfrm>
          <a:prstGeom prst="wedgeEllipseCallout">
            <a:avLst>
              <a:gd name="adj1" fmla="val -44024"/>
              <a:gd name="adj2" fmla="val 55360"/>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You said “Patient reported that their endoscopy procedure was cancelled on the day as the correct blood tests had not been carried out.”</a:t>
            </a:r>
          </a:p>
          <a:p>
            <a:pPr algn="ctr"/>
            <a:endParaRPr lang="en-GB"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5353212"/>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5e5abce5-4901-46fe-84c9-1005f11011b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BF9CCBF8BD42F478F8399383A0197BB" ma:contentTypeVersion="18" ma:contentTypeDescription="Create a new document." ma:contentTypeScope="" ma:versionID="ea7cf1842e7fb92988d17fb53317eef6">
  <xsd:schema xmlns:xsd="http://www.w3.org/2001/XMLSchema" xmlns:xs="http://www.w3.org/2001/XMLSchema" xmlns:p="http://schemas.microsoft.com/office/2006/metadata/properties" xmlns:ns3="41fd3d53-c209-4a70-acad-2c1d434d0c27" xmlns:ns4="5e5abce5-4901-46fe-84c9-1005f11011b0" targetNamespace="http://schemas.microsoft.com/office/2006/metadata/properties" ma:root="true" ma:fieldsID="6add4456ffcd3e1ca1d66277a6dfc909" ns3:_="" ns4:_="">
    <xsd:import namespace="41fd3d53-c209-4a70-acad-2c1d434d0c27"/>
    <xsd:import namespace="5e5abce5-4901-46fe-84c9-1005f11011b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DateTaken" minOccurs="0"/>
                <xsd:element ref="ns4:MediaServiceLocation" minOccurs="0"/>
                <xsd:element ref="ns4:MediaServiceSearchProperties" minOccurs="0"/>
                <xsd:element ref="ns4:_activity" minOccurs="0"/>
                <xsd:element ref="ns4:MediaLengthInSeconds" minOccurs="0"/>
                <xsd:element ref="ns4:MediaServiceObjectDetectorVersions" minOccurs="0"/>
                <xsd:element ref="ns4: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fd3d53-c209-4a70-acad-2c1d434d0c2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e5abce5-4901-46fe-84c9-1005f11011b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_activity" ma:index="22" nillable="true" ma:displayName="_activity" ma:hidden="true" ma:internalName="_activity">
      <xsd:simpleType>
        <xsd:restriction base="dms:Note"/>
      </xsd:simple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ystemTags" ma:index="25" nillable="true" ma:displayName="MediaServiceSystemTags" ma:hidden="true" ma:internalName="MediaServiceSystemTag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5350D4-7C63-41D1-9CA9-D0AFF441C830}">
  <ds:schemaRefs>
    <ds:schemaRef ds:uri="http://schemas.microsoft.com/sharepoint/v3/contenttype/forms"/>
  </ds:schemaRefs>
</ds:datastoreItem>
</file>

<file path=customXml/itemProps2.xml><?xml version="1.0" encoding="utf-8"?>
<ds:datastoreItem xmlns:ds="http://schemas.openxmlformats.org/officeDocument/2006/customXml" ds:itemID="{CC67626A-5997-487A-A0A9-84A450BAA796}">
  <ds:schemaRefs>
    <ds:schemaRef ds:uri="http://schemas.microsoft.com/office/infopath/2007/PartnerControls"/>
    <ds:schemaRef ds:uri="5e5abce5-4901-46fe-84c9-1005f11011b0"/>
    <ds:schemaRef ds:uri="http://purl.org/dc/elements/1.1/"/>
    <ds:schemaRef ds:uri="http://schemas.microsoft.com/office/2006/metadata/properties"/>
    <ds:schemaRef ds:uri="41fd3d53-c209-4a70-acad-2c1d434d0c27"/>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3.xml><?xml version="1.0" encoding="utf-8"?>
<ds:datastoreItem xmlns:ds="http://schemas.openxmlformats.org/officeDocument/2006/customXml" ds:itemID="{35B2DA08-8114-472B-8A61-5010462388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fd3d53-c209-4a70-acad-2c1d434d0c27"/>
    <ds:schemaRef ds:uri="5e5abce5-4901-46fe-84c9-1005f11011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416</TotalTime>
  <Words>323</Words>
  <Application>Microsoft Office PowerPoint</Application>
  <PresentationFormat>On-screen Show (4:3)</PresentationFormat>
  <Paragraphs>15</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Default Design</vt:lpstr>
      <vt:lpstr>Learning from complaints: themes December 2023</vt:lpstr>
      <vt:lpstr>PowerPoint Presentation</vt:lpstr>
    </vt:vector>
  </TitlesOfParts>
  <Company>RBCH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trachall</dc:creator>
  <cp:lastModifiedBy>Harding, Christina</cp:lastModifiedBy>
  <cp:revision>41</cp:revision>
  <dcterms:created xsi:type="dcterms:W3CDTF">2006-03-24T10:18:28Z</dcterms:created>
  <dcterms:modified xsi:type="dcterms:W3CDTF">2024-01-12T12:22:55Z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0x0101001BF9CCBF8BD42F478F8399383A0197BB</vt:lpwstr>
  </property>
</Properties>
</file>