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74866C-265E-42C1-8417-AA5682862759}" v="79" dt="2024-01-12T12:22:52.9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6" d="100"/>
          <a:sy n="86" d="100"/>
        </p:scale>
        <p:origin x="96" y="3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A58B0101-7919-4383-B86C-156E1118EC65}"/>
    <pc:docChg chg="custSel modSld">
      <pc:chgData name="Harding, Christina" userId="f988bcf6-5ff5-482c-bcc1-ddeae74b14ec" providerId="ADAL" clId="{A58B0101-7919-4383-B86C-156E1118EC65}" dt="2024-01-12T12:22:52.998" v="78" actId="20577"/>
      <pc:docMkLst>
        <pc:docMk/>
      </pc:docMkLst>
      <pc:sldChg chg="modSp">
        <pc:chgData name="Harding, Christina" userId="f988bcf6-5ff5-482c-bcc1-ddeae74b14ec" providerId="ADAL" clId="{A58B0101-7919-4383-B86C-156E1118EC65}" dt="2024-01-12T12:22:52.998" v="78" actId="20577"/>
        <pc:sldMkLst>
          <pc:docMk/>
          <pc:sldMk cId="0" sldId="261"/>
        </pc:sldMkLst>
        <pc:spChg chg="mod">
          <ac:chgData name="Harding, Christina" userId="f988bcf6-5ff5-482c-bcc1-ddeae74b14ec" providerId="ADAL" clId="{A58B0101-7919-4383-B86C-156E1118EC65}" dt="2024-01-12T12:16:17.604" v="7" actId="20577"/>
          <ac:spMkLst>
            <pc:docMk/>
            <pc:sldMk cId="0" sldId="261"/>
            <ac:spMk id="11266" creationId="{FEFDD66B-A35E-470A-9475-32AC08E18A14}"/>
          </ac:spMkLst>
        </pc:spChg>
        <pc:spChg chg="mod">
          <ac:chgData name="Harding, Christina" userId="f988bcf6-5ff5-482c-bcc1-ddeae74b14ec" providerId="ADAL" clId="{A58B0101-7919-4383-B86C-156E1118EC65}" dt="2024-01-12T12:22:52.998" v="78" actId="20577"/>
          <ac:spMkLst>
            <pc:docMk/>
            <pc:sldMk cId="0" sldId="261"/>
            <ac:spMk id="11267" creationId="{D0157807-01F2-47B6-BA05-A9EF2CB383BC}"/>
          </ac:spMkLst>
        </pc:spChg>
      </pc:sldChg>
      <pc:sldChg chg="modSp">
        <pc:chgData name="Harding, Christina" userId="f988bcf6-5ff5-482c-bcc1-ddeae74b14ec" providerId="ADAL" clId="{A58B0101-7919-4383-B86C-156E1118EC65}" dt="2024-01-12T12:21:51.691" v="73" actId="14100"/>
        <pc:sldMkLst>
          <pc:docMk/>
          <pc:sldMk cId="995353212" sldId="262"/>
        </pc:sldMkLst>
        <pc:spChg chg="mod">
          <ac:chgData name="Harding, Christina" userId="f988bcf6-5ff5-482c-bcc1-ddeae74b14ec" providerId="ADAL" clId="{A58B0101-7919-4383-B86C-156E1118EC65}" dt="2024-01-12T12:21:44.117" v="71" actId="6549"/>
          <ac:spMkLst>
            <pc:docMk/>
            <pc:sldMk cId="995353212" sldId="262"/>
            <ac:spMk id="2" creationId="{2B70A2A1-C488-45B5-BF25-167C63398B16}"/>
          </ac:spMkLst>
        </pc:spChg>
        <pc:spChg chg="mod">
          <ac:chgData name="Harding, Christina" userId="f988bcf6-5ff5-482c-bcc1-ddeae74b14ec" providerId="ADAL" clId="{A58B0101-7919-4383-B86C-156E1118EC65}" dt="2024-01-12T12:21:16.479" v="65" actId="14100"/>
          <ac:spMkLst>
            <pc:docMk/>
            <pc:sldMk cId="995353212" sldId="262"/>
            <ac:spMk id="4" creationId="{A6828967-60E1-40D8-80EA-B4A8D2589E67}"/>
          </ac:spMkLst>
        </pc:spChg>
        <pc:spChg chg="mod">
          <ac:chgData name="Harding, Christina" userId="f988bcf6-5ff5-482c-bcc1-ddeae74b14ec" providerId="ADAL" clId="{A58B0101-7919-4383-B86C-156E1118EC65}" dt="2024-01-12T12:19:46.768" v="48" actId="313"/>
          <ac:spMkLst>
            <pc:docMk/>
            <pc:sldMk cId="995353212" sldId="262"/>
            <ac:spMk id="5" creationId="{378908E3-97D8-4C2E-96F3-E33E98F1B94B}"/>
          </ac:spMkLst>
        </pc:spChg>
        <pc:spChg chg="mod">
          <ac:chgData name="Harding, Christina" userId="f988bcf6-5ff5-482c-bcc1-ddeae74b14ec" providerId="ADAL" clId="{A58B0101-7919-4383-B86C-156E1118EC65}" dt="2024-01-12T12:17:27.978" v="20" actId="14100"/>
          <ac:spMkLst>
            <pc:docMk/>
            <pc:sldMk cId="995353212" sldId="262"/>
            <ac:spMk id="6" creationId="{6E6FDBAF-C310-4D30-A1BE-C95F07122EC5}"/>
          </ac:spMkLst>
        </pc:spChg>
        <pc:spChg chg="mod">
          <ac:chgData name="Harding, Christina" userId="f988bcf6-5ff5-482c-bcc1-ddeae74b14ec" providerId="ADAL" clId="{A58B0101-7919-4383-B86C-156E1118EC65}" dt="2024-01-12T12:19:04.119" v="39" actId="1076"/>
          <ac:spMkLst>
            <pc:docMk/>
            <pc:sldMk cId="995353212" sldId="262"/>
            <ac:spMk id="7" creationId="{56107D26-A1E2-4C04-9C10-1445E271383A}"/>
          </ac:spMkLst>
        </pc:spChg>
        <pc:spChg chg="mod">
          <ac:chgData name="Harding, Christina" userId="f988bcf6-5ff5-482c-bcc1-ddeae74b14ec" providerId="ADAL" clId="{A58B0101-7919-4383-B86C-156E1118EC65}" dt="2024-01-12T12:21:51.691" v="73" actId="14100"/>
          <ac:spMkLst>
            <pc:docMk/>
            <pc:sldMk cId="995353212" sldId="262"/>
            <ac:spMk id="8" creationId="{E3EF0B90-9D30-45E3-812C-C2C0F6FE8F72}"/>
          </ac:spMkLst>
        </pc:spChg>
        <pc:spChg chg="mod">
          <ac:chgData name="Harding, Christina" userId="f988bcf6-5ff5-482c-bcc1-ddeae74b14ec" providerId="ADAL" clId="{A58B0101-7919-4383-B86C-156E1118EC65}" dt="2024-01-12T12:19:10.106" v="41" actId="1076"/>
          <ac:spMkLst>
            <pc:docMk/>
            <pc:sldMk cId="995353212" sldId="262"/>
            <ac:spMk id="9" creationId="{5540075F-6632-4754-B913-FAF04010AC2C}"/>
          </ac:spMkLst>
        </pc:spChg>
        <pc:spChg chg="mod">
          <ac:chgData name="Harding, Christina" userId="f988bcf6-5ff5-482c-bcc1-ddeae74b14ec" providerId="ADAL" clId="{A58B0101-7919-4383-B86C-156E1118EC65}" dt="2024-01-12T12:16:55.834" v="14" actId="6549"/>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December 2023</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a:t>Communication – Absent or incorrect</a:t>
            </a:r>
            <a:endParaRPr lang="en-GB" dirty="0"/>
          </a:p>
          <a:p>
            <a:pPr marL="342900" indent="-342900" algn="l">
              <a:buFont typeface="Arial" panose="020B0604020202020204" pitchFamily="34" charset="0"/>
              <a:buChar char="•"/>
            </a:pPr>
            <a:r>
              <a:rPr lang="en-GB" dirty="0"/>
              <a:t>Organisation process – Waiting times, accessing care</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011517" y="3318380"/>
            <a:ext cx="2665881" cy="3019575"/>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“raised with the labour ward matron and lead obstetrician to highlight the importance of women being provided with information on how to contact the Birth Afterthoughts Service. The Maternity Matters website is also being upgraded to make this easier to navigate and to make the Birth Afterthoughts contact information clearer.”</a:t>
            </a: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1546723" y="3318380"/>
            <a:ext cx="2593230" cy="2846924"/>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“Staff have been reminded of the importance of communicating clearly with patients regarding their discharge home and what support is available. All discharges on the ward are now being checked by the shift coordinator to ensure that patients have received the correct support and information.”</a:t>
            </a:r>
          </a:p>
        </p:txBody>
      </p:sp>
      <p:sp>
        <p:nvSpPr>
          <p:cNvPr id="5" name="Oval Callout 5">
            <a:extLst>
              <a:ext uri="{FF2B5EF4-FFF2-40B4-BE49-F238E27FC236}">
                <a16:creationId xmlns:a16="http://schemas.microsoft.com/office/drawing/2014/main" id="{378908E3-97D8-4C2E-96F3-E33E98F1B94B}"/>
              </a:ext>
            </a:extLst>
          </p:cNvPr>
          <p:cNvSpPr/>
          <p:nvPr/>
        </p:nvSpPr>
        <p:spPr>
          <a:xfrm>
            <a:off x="109898" y="3429000"/>
            <a:ext cx="1797806" cy="2736304"/>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“Patient raised that their discharge medications were not clearly explained to them before they left hospital and they were also not given advice regarding their wound care.”</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6" name="Oval Callout 6">
            <a:extLst>
              <a:ext uri="{FF2B5EF4-FFF2-40B4-BE49-F238E27FC236}">
                <a16:creationId xmlns:a16="http://schemas.microsoft.com/office/drawing/2014/main" id="{6E6FDBAF-C310-4D30-A1BE-C95F07122EC5}"/>
              </a:ext>
            </a:extLst>
          </p:cNvPr>
          <p:cNvSpPr/>
          <p:nvPr/>
        </p:nvSpPr>
        <p:spPr>
          <a:xfrm>
            <a:off x="1729232" y="54286"/>
            <a:ext cx="2482727" cy="2629776"/>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We did “It was highlighted this occurred as a result of lack of knowledge on a staff members part. A training afternoon was therefore organised for the whole team to increase staff knowledge and prevent future similar occurrences. ”</a:t>
            </a:r>
          </a:p>
          <a:p>
            <a:pPr algn="ctr"/>
            <a:endParaRPr lang="en-GB" sz="12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792313" y="263802"/>
            <a:ext cx="2232248" cy="2399002"/>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“Matron contacted carer to apologise. Flag added to Emergency Department system to alert staff of patient’s cognitive difficulties. Carer support information also provided to carer.”</a:t>
            </a:r>
          </a:p>
        </p:txBody>
      </p:sp>
      <p:sp>
        <p:nvSpPr>
          <p:cNvPr id="8" name="Oval Callout 5">
            <a:extLst>
              <a:ext uri="{FF2B5EF4-FFF2-40B4-BE49-F238E27FC236}">
                <a16:creationId xmlns:a16="http://schemas.microsoft.com/office/drawing/2014/main" id="{E3EF0B90-9D30-45E3-812C-C2C0F6FE8F72}"/>
              </a:ext>
            </a:extLst>
          </p:cNvPr>
          <p:cNvSpPr/>
          <p:nvPr/>
        </p:nvSpPr>
        <p:spPr>
          <a:xfrm>
            <a:off x="4427984" y="3710778"/>
            <a:ext cx="1944215" cy="2310510"/>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“Patient Raised concerns regarding difficulties in contacting the maternity team after her son’s birth in order to discuss her experience” </a:t>
            </a:r>
          </a:p>
        </p:txBody>
      </p:sp>
      <p:sp>
        <p:nvSpPr>
          <p:cNvPr id="9" name="Oval Callout 5">
            <a:extLst>
              <a:ext uri="{FF2B5EF4-FFF2-40B4-BE49-F238E27FC236}">
                <a16:creationId xmlns:a16="http://schemas.microsoft.com/office/drawing/2014/main" id="{5540075F-6632-4754-B913-FAF04010AC2C}"/>
              </a:ext>
            </a:extLst>
          </p:cNvPr>
          <p:cNvSpPr/>
          <p:nvPr/>
        </p:nvSpPr>
        <p:spPr>
          <a:xfrm>
            <a:off x="5148064" y="201463"/>
            <a:ext cx="1945159" cy="2399001"/>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“Carer of patient raised concerns that they were sent home from hospital in a taxi, without the carer being updated or being made aware.”</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64635" y="188640"/>
            <a:ext cx="1944216" cy="2232248"/>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“Patient reported that their endoscopy procedure was cancelled on the day as the correct blood tests had not been carried out.”</a:t>
            </a:r>
          </a:p>
          <a:p>
            <a:pPr algn="ct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8" ma:contentTypeDescription="Create a new document." ma:contentTypeScope="" ma:versionID="ea7cf1842e7fb92988d17fb53317eef6">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6add4456ffcd3e1ca1d66277a6dfc909"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2.xml><?xml version="1.0" encoding="utf-8"?>
<ds:datastoreItem xmlns:ds="http://schemas.openxmlformats.org/officeDocument/2006/customXml" ds:itemID="{CC67626A-5997-487A-A0A9-84A450BAA796}">
  <ds:schemaRefs>
    <ds:schemaRef ds:uri="http://schemas.microsoft.com/office/infopath/2007/PartnerControls"/>
    <ds:schemaRef ds:uri="5e5abce5-4901-46fe-84c9-1005f11011b0"/>
    <ds:schemaRef ds:uri="http://purl.org/dc/elements/1.1/"/>
    <ds:schemaRef ds:uri="http://schemas.microsoft.com/office/2006/metadata/properties"/>
    <ds:schemaRef ds:uri="41fd3d53-c209-4a70-acad-2c1d434d0c27"/>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35B2DA08-8114-472B-8A61-5010462388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416</TotalTime>
  <Words>323</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December 2023</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41</cp:revision>
  <dcterms:created xsi:type="dcterms:W3CDTF">2006-03-24T10:18:28Z</dcterms:created>
  <dcterms:modified xsi:type="dcterms:W3CDTF">2024-01-12T12:22:55Z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