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1" r:id="rId5"/>
    <p:sldId id="262" r:id="rId6"/>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7B3148-0824-4DE2-B2FB-6A66C7F20D1E}" v="58" dt="2023-06-15T11:16:46.7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87" autoAdjust="0"/>
    <p:restoredTop sz="90929"/>
  </p:normalViewPr>
  <p:slideViewPr>
    <p:cSldViewPr>
      <p:cViewPr varScale="1">
        <p:scale>
          <a:sx n="82" d="100"/>
          <a:sy n="82" d="100"/>
        </p:scale>
        <p:origin x="1335" y="5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ding, Christina" userId="f988bcf6-5ff5-482c-bcc1-ddeae74b14ec" providerId="ADAL" clId="{8FA01D8D-D4E4-4187-871F-4B52BB7F9F2D}"/>
    <pc:docChg chg="custSel modSld">
      <pc:chgData name="Harding, Christina" userId="f988bcf6-5ff5-482c-bcc1-ddeae74b14ec" providerId="ADAL" clId="{8FA01D8D-D4E4-4187-871F-4B52BB7F9F2D}" dt="2023-06-15T11:16:46.701" v="57" actId="20577"/>
      <pc:docMkLst>
        <pc:docMk/>
      </pc:docMkLst>
      <pc:sldChg chg="modSp">
        <pc:chgData name="Harding, Christina" userId="f988bcf6-5ff5-482c-bcc1-ddeae74b14ec" providerId="ADAL" clId="{8FA01D8D-D4E4-4187-871F-4B52BB7F9F2D}" dt="2023-06-15T11:16:46.701" v="57" actId="20577"/>
        <pc:sldMkLst>
          <pc:docMk/>
          <pc:sldMk cId="0" sldId="261"/>
        </pc:sldMkLst>
        <pc:spChg chg="mod">
          <ac:chgData name="Harding, Christina" userId="f988bcf6-5ff5-482c-bcc1-ddeae74b14ec" providerId="ADAL" clId="{8FA01D8D-D4E4-4187-871F-4B52BB7F9F2D}" dt="2023-06-15T11:16:46.701" v="57" actId="20577"/>
          <ac:spMkLst>
            <pc:docMk/>
            <pc:sldMk cId="0" sldId="261"/>
            <ac:spMk id="11266" creationId="{FEFDD66B-A35E-470A-9475-32AC08E18A14}"/>
          </ac:spMkLst>
        </pc:spChg>
      </pc:sldChg>
      <pc:sldChg chg="modSp">
        <pc:chgData name="Harding, Christina" userId="f988bcf6-5ff5-482c-bcc1-ddeae74b14ec" providerId="ADAL" clId="{8FA01D8D-D4E4-4187-871F-4B52BB7F9F2D}" dt="2023-06-15T11:13:31.432" v="49" actId="20577"/>
        <pc:sldMkLst>
          <pc:docMk/>
          <pc:sldMk cId="995353212" sldId="262"/>
        </pc:sldMkLst>
        <pc:spChg chg="mod">
          <ac:chgData name="Harding, Christina" userId="f988bcf6-5ff5-482c-bcc1-ddeae74b14ec" providerId="ADAL" clId="{8FA01D8D-D4E4-4187-871F-4B52BB7F9F2D}" dt="2023-06-15T11:13:31.432" v="49" actId="20577"/>
          <ac:spMkLst>
            <pc:docMk/>
            <pc:sldMk cId="995353212" sldId="262"/>
            <ac:spMk id="2" creationId="{2B70A2A1-C488-45B5-BF25-167C63398B16}"/>
          </ac:spMkLst>
        </pc:spChg>
        <pc:spChg chg="mod">
          <ac:chgData name="Harding, Christina" userId="f988bcf6-5ff5-482c-bcc1-ddeae74b14ec" providerId="ADAL" clId="{8FA01D8D-D4E4-4187-871F-4B52BB7F9F2D}" dt="2023-06-15T11:12:44.537" v="38" actId="6549"/>
          <ac:spMkLst>
            <pc:docMk/>
            <pc:sldMk cId="995353212" sldId="262"/>
            <ac:spMk id="4" creationId="{A6828967-60E1-40D8-80EA-B4A8D2589E67}"/>
          </ac:spMkLst>
        </pc:spChg>
        <pc:spChg chg="mod">
          <ac:chgData name="Harding, Christina" userId="f988bcf6-5ff5-482c-bcc1-ddeae74b14ec" providerId="ADAL" clId="{8FA01D8D-D4E4-4187-871F-4B52BB7F9F2D}" dt="2023-06-15T11:12:18.136" v="33" actId="313"/>
          <ac:spMkLst>
            <pc:docMk/>
            <pc:sldMk cId="995353212" sldId="262"/>
            <ac:spMk id="5" creationId="{378908E3-97D8-4C2E-96F3-E33E98F1B94B}"/>
          </ac:spMkLst>
        </pc:spChg>
        <pc:spChg chg="mod">
          <ac:chgData name="Harding, Christina" userId="f988bcf6-5ff5-482c-bcc1-ddeae74b14ec" providerId="ADAL" clId="{8FA01D8D-D4E4-4187-871F-4B52BB7F9F2D}" dt="2023-06-15T11:10:48.899" v="13" actId="313"/>
          <ac:spMkLst>
            <pc:docMk/>
            <pc:sldMk cId="995353212" sldId="262"/>
            <ac:spMk id="6" creationId="{6E6FDBAF-C310-4D30-A1BE-C95F07122EC5}"/>
          </ac:spMkLst>
        </pc:spChg>
        <pc:spChg chg="mod">
          <ac:chgData name="Harding, Christina" userId="f988bcf6-5ff5-482c-bcc1-ddeae74b14ec" providerId="ADAL" clId="{8FA01D8D-D4E4-4187-871F-4B52BB7F9F2D}" dt="2023-06-15T11:11:49.268" v="25" actId="313"/>
          <ac:spMkLst>
            <pc:docMk/>
            <pc:sldMk cId="995353212" sldId="262"/>
            <ac:spMk id="7" creationId="{56107D26-A1E2-4C04-9C10-1445E271383A}"/>
          </ac:spMkLst>
        </pc:spChg>
        <pc:spChg chg="mod">
          <ac:chgData name="Harding, Christina" userId="f988bcf6-5ff5-482c-bcc1-ddeae74b14ec" providerId="ADAL" clId="{8FA01D8D-D4E4-4187-871F-4B52BB7F9F2D}" dt="2023-06-15T11:13:04.916" v="42" actId="207"/>
          <ac:spMkLst>
            <pc:docMk/>
            <pc:sldMk cId="995353212" sldId="262"/>
            <ac:spMk id="8" creationId="{E3EF0B90-9D30-45E3-812C-C2C0F6FE8F72}"/>
          </ac:spMkLst>
        </pc:spChg>
        <pc:spChg chg="mod">
          <ac:chgData name="Harding, Christina" userId="f988bcf6-5ff5-482c-bcc1-ddeae74b14ec" providerId="ADAL" clId="{8FA01D8D-D4E4-4187-871F-4B52BB7F9F2D}" dt="2023-06-15T11:11:22.241" v="19" actId="6549"/>
          <ac:spMkLst>
            <pc:docMk/>
            <pc:sldMk cId="995353212" sldId="262"/>
            <ac:spMk id="9" creationId="{5540075F-6632-4754-B913-FAF04010AC2C}"/>
          </ac:spMkLst>
        </pc:spChg>
        <pc:spChg chg="mod">
          <ac:chgData name="Harding, Christina" userId="f988bcf6-5ff5-482c-bcc1-ddeae74b14ec" providerId="ADAL" clId="{8FA01D8D-D4E4-4187-871F-4B52BB7F9F2D}" dt="2023-06-15T11:10:26.101" v="6" actId="6549"/>
          <ac:spMkLst>
            <pc:docMk/>
            <pc:sldMk cId="995353212" sldId="262"/>
            <ac:spMk id="10" creationId="{91317958-C646-42EF-9708-10108388FE69}"/>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a:extLst>
              <a:ext uri="{FF2B5EF4-FFF2-40B4-BE49-F238E27FC236}">
                <a16:creationId xmlns:a16="http://schemas.microsoft.com/office/drawing/2014/main" id="{9C5D0B26-0E68-4887-ABDC-48F56F9CC6E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92838" y="260350"/>
            <a:ext cx="272256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
            <a:extLst>
              <a:ext uri="{FF2B5EF4-FFF2-40B4-BE49-F238E27FC236}">
                <a16:creationId xmlns:a16="http://schemas.microsoft.com/office/drawing/2014/main" id="{315C1035-949F-4D68-AABB-75A15E0D085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9388" y="5091113"/>
            <a:ext cx="2447925"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6"/>
            <a:ext cx="7772400" cy="1470025"/>
          </a:xfrm>
        </p:spPr>
        <p:txBody>
          <a:bodyPr/>
          <a:lstStyle>
            <a:lvl1pPr>
              <a:defRPr sz="3600" b="1" baseline="0"/>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dirty="0"/>
          </a:p>
        </p:txBody>
      </p:sp>
    </p:spTree>
    <p:extLst>
      <p:ext uri="{BB962C8B-B14F-4D97-AF65-F5344CB8AC3E}">
        <p14:creationId xmlns:p14="http://schemas.microsoft.com/office/powerpoint/2010/main" val="3034731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E76D607-6D5C-4DBD-9346-0971AB68920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baseline="0"/>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vl1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229886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C699185-1B71-4C38-ABFC-AEF25B4C3E1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722313" y="4406901"/>
            <a:ext cx="7772400" cy="1362075"/>
          </a:xfrm>
        </p:spPr>
        <p:txBody>
          <a:bodyPr anchor="t"/>
          <a:lstStyle>
            <a:lvl1pPr algn="l">
              <a:defRPr sz="3600" b="1" cap="all" baseline="0"/>
            </a:lvl1pPr>
          </a:lstStyle>
          <a:p>
            <a:r>
              <a:rPr lang="en-US"/>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36651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DF81641C-C5BC-43E1-AE58-CEFB53E22A3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3600"/>
            </a:lvl1pPr>
          </a:lstStyle>
          <a:p>
            <a:r>
              <a:rPr lang="en-US"/>
              <a:t>Click to edit Master title style</a:t>
            </a:r>
            <a:endParaRPr lang="en-GB"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168701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4">
            <a:extLst>
              <a:ext uri="{FF2B5EF4-FFF2-40B4-BE49-F238E27FC236}">
                <a16:creationId xmlns:a16="http://schemas.microsoft.com/office/drawing/2014/main" id="{7DCF2A9D-3554-4CC3-BA85-E4199003C2B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274639"/>
            <a:ext cx="8229600" cy="1143000"/>
          </a:xfrm>
        </p:spPr>
        <p:txBody>
          <a:bodyPr/>
          <a:lstStyle>
            <a:lvl1pPr>
              <a:defRPr baseline="0"/>
            </a:lvl1pPr>
          </a:lstStyle>
          <a:p>
            <a:r>
              <a:rPr lang="en-US"/>
              <a:t>Click to edit Master title style</a:t>
            </a:r>
            <a:endParaRPr lang="en-GB" dirty="0"/>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00185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a:extLst>
              <a:ext uri="{FF2B5EF4-FFF2-40B4-BE49-F238E27FC236}">
                <a16:creationId xmlns:a16="http://schemas.microsoft.com/office/drawing/2014/main" id="{AF7E8BCF-2D03-4572-A622-93202A1BDDE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4000"/>
            </a:lvl1pPr>
          </a:lstStyle>
          <a:p>
            <a:r>
              <a:rPr lang="en-US"/>
              <a:t>Click to edit Master title style</a:t>
            </a:r>
            <a:endParaRPr lang="en-GB" dirty="0"/>
          </a:p>
        </p:txBody>
      </p:sp>
    </p:spTree>
    <p:extLst>
      <p:ext uri="{BB962C8B-B14F-4D97-AF65-F5344CB8AC3E}">
        <p14:creationId xmlns:p14="http://schemas.microsoft.com/office/powerpoint/2010/main" val="141935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BE07C28E-D44E-416A-BA91-1145D13C027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198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19ED87AF-8E3F-4E50-AEEB-850A6F69150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2" y="273049"/>
            <a:ext cx="3008313" cy="1162051"/>
          </a:xfrm>
        </p:spPr>
        <p:txBody>
          <a:bodyPr anchor="b"/>
          <a:lstStyle>
            <a:lvl1pPr algn="l">
              <a:defRPr sz="3600" b="1"/>
            </a:lvl1pPr>
          </a:lstStyle>
          <a:p>
            <a:r>
              <a:rPr lang="en-US"/>
              <a:t>Click to edit Master title style</a:t>
            </a:r>
            <a:endParaRPr lang="en-GB" dirty="0"/>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26734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295EF50D-8808-4594-8ADB-AAB5C0081D8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41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5098227-18CF-43B0-BE08-D3EE74FB356B}"/>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Title – at least 36pt</a:t>
            </a:r>
          </a:p>
        </p:txBody>
      </p:sp>
      <p:sp>
        <p:nvSpPr>
          <p:cNvPr id="1027" name="Rectangle 3">
            <a:extLst>
              <a:ext uri="{FF2B5EF4-FFF2-40B4-BE49-F238E27FC236}">
                <a16:creationId xmlns:a16="http://schemas.microsoft.com/office/drawing/2014/main" id="{CC16074E-2773-4750-ABBD-3FCF32ECDE02}"/>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Text – at least 24pt</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Lst>
  <p:txStyles>
    <p:titleStyle>
      <a:lvl1pPr algn="ctr" rtl="0" eaLnBrk="0" fontAlgn="base" hangingPunct="0">
        <a:spcBef>
          <a:spcPct val="0"/>
        </a:spcBef>
        <a:spcAft>
          <a:spcPct val="0"/>
        </a:spcAft>
        <a:defRPr sz="3600" b="1">
          <a:solidFill>
            <a:schemeClr val="tx2"/>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b="1">
          <a:solidFill>
            <a:schemeClr val="tx2"/>
          </a:solidFill>
          <a:latin typeface="Arial" charset="0"/>
          <a:cs typeface="Arial" charset="0"/>
        </a:defRPr>
      </a:lvl2pPr>
      <a:lvl3pPr algn="ctr" rtl="0" eaLnBrk="0" fontAlgn="base" hangingPunct="0">
        <a:spcBef>
          <a:spcPct val="0"/>
        </a:spcBef>
        <a:spcAft>
          <a:spcPct val="0"/>
        </a:spcAft>
        <a:defRPr sz="3600" b="1">
          <a:solidFill>
            <a:schemeClr val="tx2"/>
          </a:solidFill>
          <a:latin typeface="Arial" charset="0"/>
          <a:cs typeface="Arial" charset="0"/>
        </a:defRPr>
      </a:lvl3pPr>
      <a:lvl4pPr algn="ctr" rtl="0" eaLnBrk="0" fontAlgn="base" hangingPunct="0">
        <a:spcBef>
          <a:spcPct val="0"/>
        </a:spcBef>
        <a:spcAft>
          <a:spcPct val="0"/>
        </a:spcAft>
        <a:defRPr sz="3600" b="1">
          <a:solidFill>
            <a:schemeClr val="tx2"/>
          </a:solidFill>
          <a:latin typeface="Arial" charset="0"/>
          <a:cs typeface="Arial" charset="0"/>
        </a:defRPr>
      </a:lvl4pPr>
      <a:lvl5pPr algn="ctr" rtl="0" eaLnBrk="0" fontAlgn="base" hangingPunct="0">
        <a:spcBef>
          <a:spcPct val="0"/>
        </a:spcBef>
        <a:spcAft>
          <a:spcPct val="0"/>
        </a:spcAft>
        <a:defRPr sz="3600" b="1">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8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EFDD66B-A35E-470A-9475-32AC08E18A14}"/>
              </a:ext>
            </a:extLst>
          </p:cNvPr>
          <p:cNvSpPr>
            <a:spLocks noGrp="1"/>
          </p:cNvSpPr>
          <p:nvPr>
            <p:ph type="ctrTitle"/>
          </p:nvPr>
        </p:nvSpPr>
        <p:spPr>
          <a:xfrm>
            <a:off x="685800" y="1219200"/>
            <a:ext cx="7772400" cy="1468437"/>
          </a:xfrm>
        </p:spPr>
        <p:txBody>
          <a:bodyPr/>
          <a:lstStyle/>
          <a:p>
            <a:r>
              <a:rPr lang="en-GB" dirty="0"/>
              <a:t>Learning from complaints:</a:t>
            </a:r>
            <a:br>
              <a:rPr lang="en-GB" dirty="0"/>
            </a:br>
            <a:r>
              <a:rPr lang="en-GB"/>
              <a:t>themes February </a:t>
            </a:r>
            <a:r>
              <a:rPr lang="en-GB" dirty="0"/>
              <a:t>2023</a:t>
            </a:r>
            <a:endParaRPr lang="en-US" altLang="en-US" dirty="0"/>
          </a:p>
        </p:txBody>
      </p:sp>
      <p:sp>
        <p:nvSpPr>
          <p:cNvPr id="11267" name="Subtitle 2">
            <a:extLst>
              <a:ext uri="{FF2B5EF4-FFF2-40B4-BE49-F238E27FC236}">
                <a16:creationId xmlns:a16="http://schemas.microsoft.com/office/drawing/2014/main" id="{D0157807-01F2-47B6-BA05-A9EF2CB383BC}"/>
              </a:ext>
            </a:extLst>
          </p:cNvPr>
          <p:cNvSpPr>
            <a:spLocks noGrp="1"/>
          </p:cNvSpPr>
          <p:nvPr>
            <p:ph type="subTitle" idx="1"/>
          </p:nvPr>
        </p:nvSpPr>
        <p:spPr>
          <a:xfrm>
            <a:off x="1547664" y="2996952"/>
            <a:ext cx="6224736" cy="2641848"/>
          </a:xfrm>
        </p:spPr>
        <p:txBody>
          <a:bodyPr/>
          <a:lstStyle/>
          <a:p>
            <a:pPr marL="342900" indent="-342900" algn="l">
              <a:buFont typeface="Arial" panose="020B0604020202020204" pitchFamily="34" charset="0"/>
              <a:buChar char="•"/>
            </a:pPr>
            <a:r>
              <a:rPr lang="en-GB" dirty="0"/>
              <a:t>Communication: Absent or incorrect</a:t>
            </a:r>
          </a:p>
          <a:p>
            <a:pPr marL="342900" indent="-342900" algn="l">
              <a:buFont typeface="Arial" panose="020B0604020202020204" pitchFamily="34" charset="0"/>
              <a:buChar char="•"/>
            </a:pPr>
            <a:r>
              <a:rPr lang="en-GB" dirty="0"/>
              <a:t>Organisation process – Waiting times, accessing care</a:t>
            </a:r>
          </a:p>
          <a:p>
            <a:pPr marL="342900" indent="-342900" algn="l">
              <a:buFont typeface="Arial" panose="020B0604020202020204" pitchFamily="34" charset="0"/>
              <a:buChar char="•"/>
            </a:pPr>
            <a:r>
              <a:rPr lang="en-GB" dirty="0"/>
              <a:t>Quality – clinical standards</a:t>
            </a:r>
          </a:p>
          <a:p>
            <a:pPr marL="342900" indent="-342900" algn="l">
              <a:buFont typeface="Arial" panose="020B0604020202020204" pitchFamily="34" charset="0"/>
              <a:buChar char="•"/>
            </a:pPr>
            <a:r>
              <a:rPr lang="en-GB" dirty="0"/>
              <a:t>Respect, caring </a:t>
            </a:r>
            <a:r>
              <a:rPr lang="en-GB"/>
              <a:t>and patient rights</a:t>
            </a:r>
            <a:endParaRPr lang="en-GB" dirty="0"/>
          </a:p>
          <a:p>
            <a:pPr marL="342900" indent="-342900">
              <a:buFont typeface="Arial" panose="020B0604020202020204" pitchFamily="34" charset="0"/>
              <a:buChar char="•"/>
            </a:pPr>
            <a:endParaRPr lang="en-US" altLang="en-US" dirty="0"/>
          </a:p>
          <a:p>
            <a:pPr marL="342900" indent="-342900">
              <a:buFont typeface="Arial" panose="020B0604020202020204" pitchFamily="34" charset="0"/>
              <a:buChar char="•"/>
            </a:pPr>
            <a:endParaRPr lang="en-US" altLang="en-US" dirty="0"/>
          </a:p>
          <a:p>
            <a:pPr marL="342900" indent="-342900">
              <a:buFont typeface="Arial" panose="020B0604020202020204" pitchFamily="34" charset="0"/>
              <a:buChar char="•"/>
            </a:pP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6">
            <a:extLst>
              <a:ext uri="{FF2B5EF4-FFF2-40B4-BE49-F238E27FC236}">
                <a16:creationId xmlns:a16="http://schemas.microsoft.com/office/drawing/2014/main" id="{2B70A2A1-C488-45B5-BF25-167C63398B16}"/>
              </a:ext>
            </a:extLst>
          </p:cNvPr>
          <p:cNvSpPr/>
          <p:nvPr/>
        </p:nvSpPr>
        <p:spPr>
          <a:xfrm>
            <a:off x="6660232" y="3383729"/>
            <a:ext cx="2309907" cy="2835408"/>
          </a:xfrm>
          <a:prstGeom prst="wedgeEllipseCallout">
            <a:avLst>
              <a:gd name="adj1" fmla="val 46690"/>
              <a:gd name="adj2" fmla="val 44413"/>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200" dirty="0">
                <a:solidFill>
                  <a:schemeClr val="tx1"/>
                </a:solidFill>
                <a:latin typeface="Arial" panose="020B0604020202020204" pitchFamily="34" charset="0"/>
                <a:cs typeface="Arial" panose="020B0604020202020204" pitchFamily="34" charset="0"/>
              </a:rPr>
              <a:t>We did “The written information provided to patients on their discharge has been reviewed and updated, with additional advice and contact numbers”</a:t>
            </a:r>
          </a:p>
        </p:txBody>
      </p:sp>
      <p:sp>
        <p:nvSpPr>
          <p:cNvPr id="3" name="Text Box 7">
            <a:extLst>
              <a:ext uri="{FF2B5EF4-FFF2-40B4-BE49-F238E27FC236}">
                <a16:creationId xmlns:a16="http://schemas.microsoft.com/office/drawing/2014/main" id="{DBF16231-8BF9-4B29-A182-9BF58204F2FD}"/>
              </a:ext>
            </a:extLst>
          </p:cNvPr>
          <p:cNvSpPr txBox="1">
            <a:spLocks noChangeArrowheads="1"/>
          </p:cNvSpPr>
          <p:nvPr/>
        </p:nvSpPr>
        <p:spPr bwMode="auto">
          <a:xfrm>
            <a:off x="684212" y="2856715"/>
            <a:ext cx="77755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50000"/>
              </a:spcBef>
              <a:buFontTx/>
              <a:buNone/>
            </a:pPr>
            <a:r>
              <a:rPr lang="en-US" altLang="en-US" sz="2400" dirty="0"/>
              <a:t>We encourage all staff to attend Customer care training</a:t>
            </a:r>
          </a:p>
        </p:txBody>
      </p:sp>
      <p:sp>
        <p:nvSpPr>
          <p:cNvPr id="4" name="Oval Callout 6">
            <a:extLst>
              <a:ext uri="{FF2B5EF4-FFF2-40B4-BE49-F238E27FC236}">
                <a16:creationId xmlns:a16="http://schemas.microsoft.com/office/drawing/2014/main" id="{A6828967-60E1-40D8-80EA-B4A8D2589E67}"/>
              </a:ext>
            </a:extLst>
          </p:cNvPr>
          <p:cNvSpPr/>
          <p:nvPr/>
        </p:nvSpPr>
        <p:spPr>
          <a:xfrm>
            <a:off x="1852846" y="3578887"/>
            <a:ext cx="2808313" cy="2668961"/>
          </a:xfrm>
          <a:prstGeom prst="wedgeEllipseCallout">
            <a:avLst>
              <a:gd name="adj1" fmla="val 46692"/>
              <a:gd name="adj2" fmla="val 49208"/>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200" dirty="0">
                <a:solidFill>
                  <a:schemeClr val="tx1"/>
                </a:solidFill>
                <a:latin typeface="Arial" panose="020B0604020202020204" pitchFamily="34" charset="0"/>
                <a:cs typeface="Arial" panose="020B0604020202020204" pitchFamily="34" charset="0"/>
              </a:rPr>
              <a:t>We did “End of Life champion appointed on the ward to ensure the pathway is better explained to families and to ensure up to date learning and training is shared with colleagues..”</a:t>
            </a:r>
          </a:p>
          <a:p>
            <a:pPr algn="ctr"/>
            <a:endParaRPr lang="en-GB" sz="1200" dirty="0">
              <a:solidFill>
                <a:schemeClr val="tx1"/>
              </a:solidFill>
              <a:latin typeface="Arial" panose="020B0604020202020204" pitchFamily="34" charset="0"/>
              <a:cs typeface="Arial" panose="020B0604020202020204" pitchFamily="34" charset="0"/>
            </a:endParaRPr>
          </a:p>
        </p:txBody>
      </p:sp>
      <p:sp>
        <p:nvSpPr>
          <p:cNvPr id="5" name="Oval Callout 5">
            <a:extLst>
              <a:ext uri="{FF2B5EF4-FFF2-40B4-BE49-F238E27FC236}">
                <a16:creationId xmlns:a16="http://schemas.microsoft.com/office/drawing/2014/main" id="{378908E3-97D8-4C2E-96F3-E33E98F1B94B}"/>
              </a:ext>
            </a:extLst>
          </p:cNvPr>
          <p:cNvSpPr/>
          <p:nvPr/>
        </p:nvSpPr>
        <p:spPr>
          <a:xfrm>
            <a:off x="208196" y="3538981"/>
            <a:ext cx="2174634" cy="2507066"/>
          </a:xfrm>
          <a:prstGeom prst="wedgeEllipseCallout">
            <a:avLst>
              <a:gd name="adj1" fmla="val -45322"/>
              <a:gd name="adj2" fmla="val 4756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nchorCtr="1"/>
          <a:lstStyle/>
          <a:p>
            <a:pPr algn="ctr"/>
            <a:r>
              <a:rPr lang="en-GB" sz="1200" dirty="0">
                <a:solidFill>
                  <a:schemeClr val="tx1"/>
                </a:solidFill>
                <a:latin typeface="Arial" panose="020B0604020202020204" pitchFamily="34" charset="0"/>
                <a:cs typeface="Arial" panose="020B0604020202020204" pitchFamily="34" charset="0"/>
              </a:rPr>
              <a:t>You said “Concerns raised regarding communication to families when a patient is end of life</a:t>
            </a:r>
            <a:r>
              <a:rPr lang="en-GB" sz="1100" dirty="0">
                <a:solidFill>
                  <a:schemeClr val="tx1"/>
                </a:solidFill>
                <a:latin typeface="Arial" panose="020B0604020202020204" pitchFamily="34" charset="0"/>
                <a:cs typeface="Arial" panose="020B0604020202020204" pitchFamily="34" charset="0"/>
              </a:rPr>
              <a:t>”</a:t>
            </a:r>
            <a:endParaRPr lang="en-GB" sz="1200" dirty="0">
              <a:solidFill>
                <a:schemeClr val="tx1"/>
              </a:solidFill>
              <a:latin typeface="Arial" panose="020B0604020202020204" pitchFamily="34" charset="0"/>
              <a:cs typeface="Arial" panose="020B0604020202020204" pitchFamily="34" charset="0"/>
            </a:endParaRPr>
          </a:p>
        </p:txBody>
      </p:sp>
      <p:sp>
        <p:nvSpPr>
          <p:cNvPr id="6" name="Oval Callout 6">
            <a:extLst>
              <a:ext uri="{FF2B5EF4-FFF2-40B4-BE49-F238E27FC236}">
                <a16:creationId xmlns:a16="http://schemas.microsoft.com/office/drawing/2014/main" id="{6E6FDBAF-C310-4D30-A1BE-C95F07122EC5}"/>
              </a:ext>
            </a:extLst>
          </p:cNvPr>
          <p:cNvSpPr/>
          <p:nvPr/>
        </p:nvSpPr>
        <p:spPr>
          <a:xfrm>
            <a:off x="2000709" y="195871"/>
            <a:ext cx="2512589" cy="2673667"/>
          </a:xfrm>
          <a:prstGeom prst="wedgeEllipseCallout">
            <a:avLst>
              <a:gd name="adj1" fmla="val 49981"/>
              <a:gd name="adj2" fmla="val 44920"/>
            </a:avLst>
          </a:prstGeom>
          <a:gradFill flip="none" rotWithShape="1">
            <a:gsLst>
              <a:gs pos="0">
                <a:schemeClr val="accent6">
                  <a:lumMod val="40000"/>
                  <a:lumOff val="60000"/>
                  <a:tint val="66000"/>
                  <a:satMod val="160000"/>
                  <a:shade val="30000"/>
                  <a:satMod val="115000"/>
                </a:schemeClr>
              </a:gs>
              <a:gs pos="50000">
                <a:schemeClr val="accent6">
                  <a:lumMod val="40000"/>
                  <a:lumOff val="60000"/>
                  <a:tint val="66000"/>
                  <a:satMod val="160000"/>
                  <a:shade val="67500"/>
                  <a:satMod val="115000"/>
                </a:schemeClr>
              </a:gs>
              <a:gs pos="100000">
                <a:schemeClr val="accent6">
                  <a:lumMod val="40000"/>
                  <a:lumOff val="60000"/>
                  <a:tint val="66000"/>
                  <a:satMod val="1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nchorCtr="1"/>
          <a:lstStyle/>
          <a:p>
            <a:pPr algn="ctr"/>
            <a:r>
              <a:rPr lang="en-GB" sz="1200" dirty="0">
                <a:solidFill>
                  <a:schemeClr val="tx1"/>
                </a:solidFill>
                <a:latin typeface="Arial" panose="020B0604020202020204" pitchFamily="34" charset="0"/>
                <a:cs typeface="Arial" panose="020B0604020202020204" pitchFamily="34" charset="0"/>
              </a:rPr>
              <a:t>We did “new machines have been installed and expected to be operational by 13 March 2023 </a:t>
            </a:r>
            <a:r>
              <a:rPr lang="en-GB" sz="1100" dirty="0">
                <a:solidFill>
                  <a:schemeClr val="tx1"/>
                </a:solidFill>
                <a:latin typeface="Arial" panose="020B0604020202020204" pitchFamily="34" charset="0"/>
                <a:cs typeface="Arial" panose="020B0604020202020204" pitchFamily="34" charset="0"/>
              </a:rPr>
              <a:t>.”</a:t>
            </a:r>
          </a:p>
          <a:p>
            <a:pPr algn="ctr"/>
            <a:endParaRPr lang="en-GB" sz="1200" dirty="0">
              <a:solidFill>
                <a:schemeClr val="tx1"/>
              </a:solidFill>
              <a:latin typeface="Arial" panose="020B0604020202020204" pitchFamily="34" charset="0"/>
              <a:cs typeface="Arial" panose="020B0604020202020204" pitchFamily="34" charset="0"/>
            </a:endParaRPr>
          </a:p>
        </p:txBody>
      </p:sp>
      <p:sp>
        <p:nvSpPr>
          <p:cNvPr id="7" name="Oval Callout 6">
            <a:extLst>
              <a:ext uri="{FF2B5EF4-FFF2-40B4-BE49-F238E27FC236}">
                <a16:creationId xmlns:a16="http://schemas.microsoft.com/office/drawing/2014/main" id="{56107D26-A1E2-4C04-9C10-1445E271383A}"/>
              </a:ext>
            </a:extLst>
          </p:cNvPr>
          <p:cNvSpPr/>
          <p:nvPr/>
        </p:nvSpPr>
        <p:spPr>
          <a:xfrm>
            <a:off x="6707775" y="175894"/>
            <a:ext cx="2080539" cy="2460221"/>
          </a:xfrm>
          <a:prstGeom prst="wedgeEllipseCallout">
            <a:avLst>
              <a:gd name="adj1" fmla="val 42580"/>
              <a:gd name="adj2" fmla="val 50584"/>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200" dirty="0">
                <a:solidFill>
                  <a:schemeClr val="tx1"/>
                </a:solidFill>
                <a:latin typeface="Arial" panose="020B0604020202020204" pitchFamily="34" charset="0"/>
                <a:cs typeface="Arial" panose="020B0604020202020204" pitchFamily="34" charset="0"/>
              </a:rPr>
              <a:t>We did “There is now a mandatory field on admission paperwork to prompt staff to ensure the next of kin has been contacted.” </a:t>
            </a:r>
          </a:p>
        </p:txBody>
      </p:sp>
      <p:sp>
        <p:nvSpPr>
          <p:cNvPr id="8" name="Oval Callout 5">
            <a:extLst>
              <a:ext uri="{FF2B5EF4-FFF2-40B4-BE49-F238E27FC236}">
                <a16:creationId xmlns:a16="http://schemas.microsoft.com/office/drawing/2014/main" id="{E3EF0B90-9D30-45E3-812C-C2C0F6FE8F72}"/>
              </a:ext>
            </a:extLst>
          </p:cNvPr>
          <p:cNvSpPr/>
          <p:nvPr/>
        </p:nvSpPr>
        <p:spPr>
          <a:xfrm>
            <a:off x="5004048" y="3481688"/>
            <a:ext cx="1944216" cy="2427251"/>
          </a:xfrm>
          <a:prstGeom prst="wedgeEllipseCallout">
            <a:avLst>
              <a:gd name="adj1" fmla="val -37810"/>
              <a:gd name="adj2" fmla="val 54499"/>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200" dirty="0">
                <a:solidFill>
                  <a:schemeClr val="tx1"/>
                </a:solidFill>
                <a:latin typeface="Arial" panose="020B0604020202020204" pitchFamily="34" charset="0"/>
                <a:cs typeface="Arial" panose="020B0604020202020204" pitchFamily="34" charset="0"/>
              </a:rPr>
              <a:t>You said “Concerns raised regarding how to access aftercare following surgery</a:t>
            </a:r>
            <a:r>
              <a:rPr lang="en-GB" sz="1100" dirty="0">
                <a:solidFill>
                  <a:schemeClr val="tx1"/>
                </a:solidFill>
                <a:latin typeface="Arial" panose="020B0604020202020204" pitchFamily="34" charset="0"/>
                <a:cs typeface="Arial" panose="020B0604020202020204" pitchFamily="34" charset="0"/>
              </a:rPr>
              <a:t>.” </a:t>
            </a:r>
          </a:p>
        </p:txBody>
      </p:sp>
      <p:sp>
        <p:nvSpPr>
          <p:cNvPr id="9" name="Oval Callout 5">
            <a:extLst>
              <a:ext uri="{FF2B5EF4-FFF2-40B4-BE49-F238E27FC236}">
                <a16:creationId xmlns:a16="http://schemas.microsoft.com/office/drawing/2014/main" id="{5540075F-6632-4754-B913-FAF04010AC2C}"/>
              </a:ext>
            </a:extLst>
          </p:cNvPr>
          <p:cNvSpPr/>
          <p:nvPr/>
        </p:nvSpPr>
        <p:spPr>
          <a:xfrm>
            <a:off x="4867725" y="306170"/>
            <a:ext cx="2080539" cy="2151700"/>
          </a:xfrm>
          <a:prstGeom prst="wedgeEllipseCallout">
            <a:avLst>
              <a:gd name="adj1" fmla="val -51548"/>
              <a:gd name="adj2" fmla="val 4599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200" dirty="0">
                <a:solidFill>
                  <a:schemeClr val="tx1"/>
                </a:solidFill>
                <a:latin typeface="Arial" panose="020B0604020202020204" pitchFamily="34" charset="0"/>
                <a:cs typeface="Arial" panose="020B0604020202020204" pitchFamily="34" charset="0"/>
              </a:rPr>
              <a:t>You said “Concerns raised regarding delays in contacting a patient’s next of kin to inform them that they have been admitted.”</a:t>
            </a:r>
          </a:p>
          <a:p>
            <a:pPr algn="ctr"/>
            <a:endParaRPr lang="en-GB" sz="1100" dirty="0">
              <a:solidFill>
                <a:schemeClr val="tx1"/>
              </a:solidFill>
              <a:latin typeface="Arial" panose="020B0604020202020204" pitchFamily="34" charset="0"/>
              <a:cs typeface="Arial" panose="020B0604020202020204" pitchFamily="34" charset="0"/>
            </a:endParaRPr>
          </a:p>
        </p:txBody>
      </p:sp>
      <p:sp>
        <p:nvSpPr>
          <p:cNvPr id="10" name="Oval Callout 5">
            <a:extLst>
              <a:ext uri="{FF2B5EF4-FFF2-40B4-BE49-F238E27FC236}">
                <a16:creationId xmlns:a16="http://schemas.microsoft.com/office/drawing/2014/main" id="{91317958-C646-42EF-9708-10108388FE69}"/>
              </a:ext>
            </a:extLst>
          </p:cNvPr>
          <p:cNvSpPr/>
          <p:nvPr/>
        </p:nvSpPr>
        <p:spPr>
          <a:xfrm>
            <a:off x="107504" y="188640"/>
            <a:ext cx="2174634" cy="2680898"/>
          </a:xfrm>
          <a:prstGeom prst="wedgeEllipseCallout">
            <a:avLst>
              <a:gd name="adj1" fmla="val -44024"/>
              <a:gd name="adj2" fmla="val 55360"/>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200" dirty="0">
                <a:solidFill>
                  <a:schemeClr val="tx1"/>
                </a:solidFill>
                <a:latin typeface="Arial" panose="020B0604020202020204" pitchFamily="34" charset="0"/>
                <a:cs typeface="Arial" panose="020B0604020202020204" pitchFamily="34" charset="0"/>
              </a:rPr>
              <a:t>You said “Concerns that parking machines at Christchurch are cash only</a:t>
            </a:r>
            <a:r>
              <a:rPr lang="en-GB" sz="1100" dirty="0">
                <a:solidFill>
                  <a:schemeClr val="tx1"/>
                </a:solidFill>
                <a:latin typeface="Arial" panose="020B0604020202020204" pitchFamily="34" charset="0"/>
                <a:cs typeface="Arial" panose="020B0604020202020204" pitchFamily="34" charset="0"/>
              </a:rPr>
              <a:t>”</a:t>
            </a:r>
          </a:p>
          <a:p>
            <a:pPr algn="ctr"/>
            <a:endParaRPr lang="en-GB"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535321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5e5abce5-4901-46fe-84c9-1005f11011b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BF9CCBF8BD42F478F8399383A0197BB" ma:contentTypeVersion="16" ma:contentTypeDescription="Create a new document." ma:contentTypeScope="" ma:versionID="f46b7d6a05882066704103a925c860ab">
  <xsd:schema xmlns:xsd="http://www.w3.org/2001/XMLSchema" xmlns:xs="http://www.w3.org/2001/XMLSchema" xmlns:p="http://schemas.microsoft.com/office/2006/metadata/properties" xmlns:ns3="41fd3d53-c209-4a70-acad-2c1d434d0c27" xmlns:ns4="5e5abce5-4901-46fe-84c9-1005f11011b0" targetNamespace="http://schemas.microsoft.com/office/2006/metadata/properties" ma:root="true" ma:fieldsID="50d0c322bf6674f47b3690163beab044" ns3:_="" ns4:_="">
    <xsd:import namespace="41fd3d53-c209-4a70-acad-2c1d434d0c27"/>
    <xsd:import namespace="5e5abce5-4901-46fe-84c9-1005f11011b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element ref="ns4:MediaServiceSearchProperties" minOccurs="0"/>
                <xsd:element ref="ns4:_activity"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fd3d53-c209-4a70-acad-2c1d434d0c2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5abce5-4901-46fe-84c9-1005f11011b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_activity" ma:index="22" nillable="true" ma:displayName="_activity" ma:hidden="true" ma:internalName="_activity">
      <xsd:simpleType>
        <xsd:restriction base="dms:Note"/>
      </xsd:simpleType>
    </xsd:element>
    <xsd:element name="MediaLengthInSeconds" ma:index="23"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C67626A-5997-487A-A0A9-84A450BAA796}">
  <ds:schemaRefs>
    <ds:schemaRef ds:uri="5e5abce5-4901-46fe-84c9-1005f11011b0"/>
    <ds:schemaRef ds:uri="http://purl.org/dc/elements/1.1/"/>
    <ds:schemaRef ds:uri="http://schemas.microsoft.com/office/2006/metadata/properties"/>
    <ds:schemaRef ds:uri="41fd3d53-c209-4a70-acad-2c1d434d0c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295350D4-7C63-41D1-9CA9-D0AFF441C830}">
  <ds:schemaRefs>
    <ds:schemaRef ds:uri="http://schemas.microsoft.com/sharepoint/v3/contenttype/forms"/>
  </ds:schemaRefs>
</ds:datastoreItem>
</file>

<file path=customXml/itemProps3.xml><?xml version="1.0" encoding="utf-8"?>
<ds:datastoreItem xmlns:ds="http://schemas.openxmlformats.org/officeDocument/2006/customXml" ds:itemID="{61583663-DDF2-4030-A1B8-170BB28E5F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fd3d53-c209-4a70-acad-2c1d434d0c27"/>
    <ds:schemaRef ds:uri="5e5abce5-4901-46fe-84c9-1005f11011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339</TotalTime>
  <Words>204</Words>
  <Application>Microsoft Office PowerPoint</Application>
  <PresentationFormat>On-screen Show (4:3)</PresentationFormat>
  <Paragraphs>15</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Default Design</vt:lpstr>
      <vt:lpstr>Learning from complaints: themes February 2023</vt:lpstr>
      <vt:lpstr>PowerPoint Presentation</vt:lpstr>
    </vt:vector>
  </TitlesOfParts>
  <Company>RBCH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trachall</dc:creator>
  <cp:lastModifiedBy>Harding, Christina</cp:lastModifiedBy>
  <cp:revision>36</cp:revision>
  <dcterms:created xsi:type="dcterms:W3CDTF">2006-03-24T10:18:28Z</dcterms:created>
  <dcterms:modified xsi:type="dcterms:W3CDTF">2023-06-15T11:16:54Z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0x0101001BF9CCBF8BD42F478F8399383A0197BB</vt:lpwstr>
  </property>
</Properties>
</file>