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261E2-4A75-4F2D-A020-5B4E2148BFD2}" v="50" dt="2023-11-10T09:37:53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7" autoAdjust="0"/>
    <p:restoredTop sz="90929"/>
  </p:normalViewPr>
  <p:slideViewPr>
    <p:cSldViewPr>
      <p:cViewPr varScale="1">
        <p:scale>
          <a:sx n="86" d="100"/>
          <a:sy n="86" d="100"/>
        </p:scale>
        <p:origin x="9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ing, Christina" userId="f988bcf6-5ff5-482c-bcc1-ddeae74b14ec" providerId="ADAL" clId="{E0B01001-382D-4BDD-8756-3CE951D7344B}"/>
    <pc:docChg chg="modSld">
      <pc:chgData name="Harding, Christina" userId="f988bcf6-5ff5-482c-bcc1-ddeae74b14ec" providerId="ADAL" clId="{E0B01001-382D-4BDD-8756-3CE951D7344B}" dt="2023-11-10T09:37:53.925" v="49" actId="14100"/>
      <pc:docMkLst>
        <pc:docMk/>
      </pc:docMkLst>
      <pc:sldChg chg="modSp">
        <pc:chgData name="Harding, Christina" userId="f988bcf6-5ff5-482c-bcc1-ddeae74b14ec" providerId="ADAL" clId="{E0B01001-382D-4BDD-8756-3CE951D7344B}" dt="2023-11-10T09:33:28.777" v="6" actId="20577"/>
        <pc:sldMkLst>
          <pc:docMk/>
          <pc:sldMk cId="0" sldId="261"/>
        </pc:sldMkLst>
        <pc:spChg chg="mod">
          <ac:chgData name="Harding, Christina" userId="f988bcf6-5ff5-482c-bcc1-ddeae74b14ec" providerId="ADAL" clId="{E0B01001-382D-4BDD-8756-3CE951D7344B}" dt="2023-11-10T09:33:28.777" v="6" actId="20577"/>
          <ac:spMkLst>
            <pc:docMk/>
            <pc:sldMk cId="0" sldId="261"/>
            <ac:spMk id="11266" creationId="{FEFDD66B-A35E-470A-9475-32AC08E18A14}"/>
          </ac:spMkLst>
        </pc:spChg>
      </pc:sldChg>
      <pc:sldChg chg="modSp">
        <pc:chgData name="Harding, Christina" userId="f988bcf6-5ff5-482c-bcc1-ddeae74b14ec" providerId="ADAL" clId="{E0B01001-382D-4BDD-8756-3CE951D7344B}" dt="2023-11-10T09:37:53.925" v="49" actId="14100"/>
        <pc:sldMkLst>
          <pc:docMk/>
          <pc:sldMk cId="995353212" sldId="262"/>
        </pc:sldMkLst>
        <pc:spChg chg="mod">
          <ac:chgData name="Harding, Christina" userId="f988bcf6-5ff5-482c-bcc1-ddeae74b14ec" providerId="ADAL" clId="{E0B01001-382D-4BDD-8756-3CE951D7344B}" dt="2023-11-10T09:37:09.808" v="46" actId="207"/>
          <ac:spMkLst>
            <pc:docMk/>
            <pc:sldMk cId="995353212" sldId="262"/>
            <ac:spMk id="2" creationId="{2B70A2A1-C488-45B5-BF25-167C63398B16}"/>
          </ac:spMkLst>
        </pc:spChg>
        <pc:spChg chg="mod">
          <ac:chgData name="Harding, Christina" userId="f988bcf6-5ff5-482c-bcc1-ddeae74b14ec" providerId="ADAL" clId="{E0B01001-382D-4BDD-8756-3CE951D7344B}" dt="2023-11-10T09:37:47.585" v="47" actId="1076"/>
          <ac:spMkLst>
            <pc:docMk/>
            <pc:sldMk cId="995353212" sldId="262"/>
            <ac:spMk id="4" creationId="{A6828967-60E1-40D8-80EA-B4A8D2589E67}"/>
          </ac:spMkLst>
        </pc:spChg>
        <pc:spChg chg="mod">
          <ac:chgData name="Harding, Christina" userId="f988bcf6-5ff5-482c-bcc1-ddeae74b14ec" providerId="ADAL" clId="{E0B01001-382D-4BDD-8756-3CE951D7344B}" dt="2023-11-10T09:37:53.925" v="49" actId="14100"/>
          <ac:spMkLst>
            <pc:docMk/>
            <pc:sldMk cId="995353212" sldId="262"/>
            <ac:spMk id="5" creationId="{378908E3-97D8-4C2E-96F3-E33E98F1B94B}"/>
          </ac:spMkLst>
        </pc:spChg>
        <pc:spChg chg="mod">
          <ac:chgData name="Harding, Christina" userId="f988bcf6-5ff5-482c-bcc1-ddeae74b14ec" providerId="ADAL" clId="{E0B01001-382D-4BDD-8756-3CE951D7344B}" dt="2023-11-10T09:34:40.563" v="16" actId="6549"/>
          <ac:spMkLst>
            <pc:docMk/>
            <pc:sldMk cId="995353212" sldId="262"/>
            <ac:spMk id="6" creationId="{6E6FDBAF-C310-4D30-A1BE-C95F07122EC5}"/>
          </ac:spMkLst>
        </pc:spChg>
        <pc:spChg chg="mod">
          <ac:chgData name="Harding, Christina" userId="f988bcf6-5ff5-482c-bcc1-ddeae74b14ec" providerId="ADAL" clId="{E0B01001-382D-4BDD-8756-3CE951D7344B}" dt="2023-11-10T09:35:31.062" v="26" actId="6549"/>
          <ac:spMkLst>
            <pc:docMk/>
            <pc:sldMk cId="995353212" sldId="262"/>
            <ac:spMk id="7" creationId="{56107D26-A1E2-4C04-9C10-1445E271383A}"/>
          </ac:spMkLst>
        </pc:spChg>
        <pc:spChg chg="mod">
          <ac:chgData name="Harding, Christina" userId="f988bcf6-5ff5-482c-bcc1-ddeae74b14ec" providerId="ADAL" clId="{E0B01001-382D-4BDD-8756-3CE951D7344B}" dt="2023-11-10T09:36:53.081" v="42" actId="207"/>
          <ac:spMkLst>
            <pc:docMk/>
            <pc:sldMk cId="995353212" sldId="262"/>
            <ac:spMk id="8" creationId="{E3EF0B90-9D30-45E3-812C-C2C0F6FE8F72}"/>
          </ac:spMkLst>
        </pc:spChg>
        <pc:spChg chg="mod">
          <ac:chgData name="Harding, Christina" userId="f988bcf6-5ff5-482c-bcc1-ddeae74b14ec" providerId="ADAL" clId="{E0B01001-382D-4BDD-8756-3CE951D7344B}" dt="2023-11-10T09:35:06.568" v="21" actId="14100"/>
          <ac:spMkLst>
            <pc:docMk/>
            <pc:sldMk cId="995353212" sldId="262"/>
            <ac:spMk id="9" creationId="{5540075F-6632-4754-B913-FAF04010AC2C}"/>
          </ac:spMkLst>
        </pc:spChg>
        <pc:spChg chg="mod">
          <ac:chgData name="Harding, Christina" userId="f988bcf6-5ff5-482c-bcc1-ddeae74b14ec" providerId="ADAL" clId="{E0B01001-382D-4BDD-8756-3CE951D7344B}" dt="2023-11-10T09:34:09.913" v="11" actId="20577"/>
          <ac:spMkLst>
            <pc:docMk/>
            <pc:sldMk cId="995353212" sldId="262"/>
            <ac:spMk id="10" creationId="{91317958-C646-42EF-9708-10108388FE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9C5D0B26-0E68-4887-ABDC-48F56F9CC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60350"/>
            <a:ext cx="27225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315C1035-949F-4D68-AABB-75A15E0D08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91113"/>
            <a:ext cx="2447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76D607-6D5C-4DBD-9346-0971AB689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98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99185-1B71-4C38-ABFC-AEF25B4C3E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65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F81641C-C5BC-43E1-AE58-CEFB53E22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87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7DCF2A9D-3554-4CC3-BA85-E4199003C2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1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7E8BCF-2D03-4572-A622-93202A1BD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E07C28E-D44E-416A-BA91-1145D13C0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8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19ED87AF-8E3F-4E50-AEEB-850A6F691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3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95EF50D-8808-4594-8ADB-AAB5C0081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098227-18CF-43B0-BE08-D3EE74FB3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– at least 36pt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16074E-2773-4750-ABBD-3FCF32EC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– at least 24pt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EFDD66B-A35E-470A-9475-32AC08E18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8437"/>
          </a:xfrm>
        </p:spPr>
        <p:txBody>
          <a:bodyPr/>
          <a:lstStyle/>
          <a:p>
            <a:r>
              <a:rPr lang="en-GB" dirty="0"/>
              <a:t>Learning from complaints:</a:t>
            </a:r>
            <a:br>
              <a:rPr lang="en-GB" dirty="0"/>
            </a:br>
            <a:r>
              <a:rPr lang="en-GB" dirty="0"/>
              <a:t>themes October 2023</a:t>
            </a:r>
            <a:endParaRPr lang="en-US" altLang="en-US" dirty="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D0157807-01F2-47B6-BA05-A9EF2CB3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2996952"/>
            <a:ext cx="6224736" cy="26418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Quality – clinical standards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Respect, caring and patient rights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Organisation process – Waiting times, accessing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Communication – Absent or incorrect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6">
            <a:extLst>
              <a:ext uri="{FF2B5EF4-FFF2-40B4-BE49-F238E27FC236}">
                <a16:creationId xmlns:a16="http://schemas.microsoft.com/office/drawing/2014/main" id="{2B70A2A1-C488-45B5-BF25-167C63398B16}"/>
              </a:ext>
            </a:extLst>
          </p:cNvPr>
          <p:cNvSpPr/>
          <p:nvPr/>
        </p:nvSpPr>
        <p:spPr>
          <a:xfrm>
            <a:off x="6444208" y="3718131"/>
            <a:ext cx="2160240" cy="2268732"/>
          </a:xfrm>
          <a:prstGeom prst="wedgeEllipseCallout">
            <a:avLst>
              <a:gd name="adj1" fmla="val 46690"/>
              <a:gd name="adj2" fmla="val 44413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“Radiology department have updated their patient information leaflet for this procedure with more in depth information as to how the examination is carried out.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BF16231-8BF9-4B29-A182-9BF58204F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2856715"/>
            <a:ext cx="7775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We encourage all staff to attend Customer care training</a:t>
            </a:r>
          </a:p>
        </p:txBody>
      </p:sp>
      <p:sp>
        <p:nvSpPr>
          <p:cNvPr id="4" name="Oval Callout 6">
            <a:extLst>
              <a:ext uri="{FF2B5EF4-FFF2-40B4-BE49-F238E27FC236}">
                <a16:creationId xmlns:a16="http://schemas.microsoft.com/office/drawing/2014/main" id="{A6828967-60E1-40D8-80EA-B4A8D2589E67}"/>
              </a:ext>
            </a:extLst>
          </p:cNvPr>
          <p:cNvSpPr/>
          <p:nvPr/>
        </p:nvSpPr>
        <p:spPr>
          <a:xfrm>
            <a:off x="1546722" y="3318380"/>
            <a:ext cx="2515298" cy="2614038"/>
          </a:xfrm>
          <a:prstGeom prst="wedgeEllipseCallout">
            <a:avLst>
              <a:gd name="adj1" fmla="val 46692"/>
              <a:gd name="adj2" fmla="val 49208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“A new referral form is being designed so that information requirements are as clear as possible to referrers. The department is also supporting school Special Educational Needs Co-ordinator’s (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SENCo’s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regarding completing the forms and referral requirements.”</a:t>
            </a:r>
          </a:p>
        </p:txBody>
      </p:sp>
      <p:sp>
        <p:nvSpPr>
          <p:cNvPr id="5" name="Oval Callout 5">
            <a:extLst>
              <a:ext uri="{FF2B5EF4-FFF2-40B4-BE49-F238E27FC236}">
                <a16:creationId xmlns:a16="http://schemas.microsoft.com/office/drawing/2014/main" id="{378908E3-97D8-4C2E-96F3-E33E98F1B94B}"/>
              </a:ext>
            </a:extLst>
          </p:cNvPr>
          <p:cNvSpPr/>
          <p:nvPr/>
        </p:nvSpPr>
        <p:spPr>
          <a:xfrm>
            <a:off x="109898" y="3429000"/>
            <a:ext cx="1797806" cy="2503418"/>
          </a:xfrm>
          <a:prstGeom prst="wedgeEllipseCallout">
            <a:avLst>
              <a:gd name="adj1" fmla="val -45322"/>
              <a:gd name="adj2" fmla="val 4756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regarding a referral to Child Health Services being rejected as the required information had not been included on the form”</a:t>
            </a:r>
          </a:p>
        </p:txBody>
      </p:sp>
      <p:sp>
        <p:nvSpPr>
          <p:cNvPr id="6" name="Oval Callout 6">
            <a:extLst>
              <a:ext uri="{FF2B5EF4-FFF2-40B4-BE49-F238E27FC236}">
                <a16:creationId xmlns:a16="http://schemas.microsoft.com/office/drawing/2014/main" id="{6E6FDBAF-C310-4D30-A1BE-C95F07122EC5}"/>
              </a:ext>
            </a:extLst>
          </p:cNvPr>
          <p:cNvSpPr/>
          <p:nvPr/>
        </p:nvSpPr>
        <p:spPr>
          <a:xfrm>
            <a:off x="1729233" y="54286"/>
            <a:ext cx="2150276" cy="2500956"/>
          </a:xfrm>
          <a:prstGeom prst="wedgeEllipseCallout">
            <a:avLst>
              <a:gd name="adj1" fmla="val 49981"/>
              <a:gd name="adj2" fmla="val 4492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tint val="66000"/>
                  <a:satMod val="1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“Additional supply of urine bottle holders have been ordered for the ward. Expected hygiene standards have been reiterated to staff in the ward’s monthly newsletter.”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56107D26-A1E2-4C04-9C10-1445E271383A}"/>
              </a:ext>
            </a:extLst>
          </p:cNvPr>
          <p:cNvSpPr/>
          <p:nvPr/>
        </p:nvSpPr>
        <p:spPr>
          <a:xfrm>
            <a:off x="6339630" y="110433"/>
            <a:ext cx="2376264" cy="2500956"/>
          </a:xfrm>
          <a:prstGeom prst="wedgeEllipseCallout">
            <a:avLst>
              <a:gd name="adj1" fmla="val 42580"/>
              <a:gd name="adj2" fmla="val 50584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“Moving forwards, radiology will restrict the number of trainees present in examination rooms to a maximum of 2, in order to restore a more relaxed atmosphere to the room.”</a:t>
            </a: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E3EF0B90-9D30-45E3-812C-C2C0F6FE8F72}"/>
              </a:ext>
            </a:extLst>
          </p:cNvPr>
          <p:cNvSpPr/>
          <p:nvPr/>
        </p:nvSpPr>
        <p:spPr>
          <a:xfrm>
            <a:off x="4571999" y="3538981"/>
            <a:ext cx="2160240" cy="2427251"/>
          </a:xfrm>
          <a:prstGeom prst="wedgeEllipseCallout">
            <a:avLst>
              <a:gd name="adj1" fmla="val -37810"/>
              <a:gd name="adj2" fmla="val 5449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“Patient raised concerns that they did not know what to expect when attending for an ultrasound and that this caused them worry” </a:t>
            </a:r>
          </a:p>
        </p:txBody>
      </p:sp>
      <p:sp>
        <p:nvSpPr>
          <p:cNvPr id="9" name="Oval Callout 5">
            <a:extLst>
              <a:ext uri="{FF2B5EF4-FFF2-40B4-BE49-F238E27FC236}">
                <a16:creationId xmlns:a16="http://schemas.microsoft.com/office/drawing/2014/main" id="{5540075F-6632-4754-B913-FAF04010AC2C}"/>
              </a:ext>
            </a:extLst>
          </p:cNvPr>
          <p:cNvSpPr/>
          <p:nvPr/>
        </p:nvSpPr>
        <p:spPr>
          <a:xfrm>
            <a:off x="4571999" y="285061"/>
            <a:ext cx="2016225" cy="2151700"/>
          </a:xfrm>
          <a:prstGeom prst="wedgeEllipseCallout">
            <a:avLst>
              <a:gd name="adj1" fmla="val -51548"/>
              <a:gd name="adj2" fmla="val 45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“Patient attending for a radiology procedure raised concerns that there were too many trainees present in the room (4).”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5">
            <a:extLst>
              <a:ext uri="{FF2B5EF4-FFF2-40B4-BE49-F238E27FC236}">
                <a16:creationId xmlns:a16="http://schemas.microsoft.com/office/drawing/2014/main" id="{91317958-C646-42EF-9708-10108388FE69}"/>
              </a:ext>
            </a:extLst>
          </p:cNvPr>
          <p:cNvSpPr/>
          <p:nvPr/>
        </p:nvSpPr>
        <p:spPr>
          <a:xfrm>
            <a:off x="107504" y="188640"/>
            <a:ext cx="1944216" cy="2232248"/>
          </a:xfrm>
          <a:prstGeom prst="wedgeEllipseCallout">
            <a:avLst>
              <a:gd name="adj1" fmla="val -44024"/>
              <a:gd name="adj2" fmla="val 5536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regarding infection control practice on an inpatient ward including used urine bottles being left by the side of a bed”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53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9CCBF8BD42F478F8399383A0197BB" ma:contentTypeVersion="17" ma:contentTypeDescription="Create a new document." ma:contentTypeScope="" ma:versionID="db3b4c7bdaa4dc3cd2a6e8b44cb04fb8">
  <xsd:schema xmlns:xsd="http://www.w3.org/2001/XMLSchema" xmlns:xs="http://www.w3.org/2001/XMLSchema" xmlns:p="http://schemas.microsoft.com/office/2006/metadata/properties" xmlns:ns3="41fd3d53-c209-4a70-acad-2c1d434d0c27" xmlns:ns4="5e5abce5-4901-46fe-84c9-1005f11011b0" targetNamespace="http://schemas.microsoft.com/office/2006/metadata/properties" ma:root="true" ma:fieldsID="11e34ce85de9cf220f6e6861f64a87a8" ns3:_="" ns4:_="">
    <xsd:import namespace="41fd3d53-c209-4a70-acad-2c1d434d0c27"/>
    <xsd:import namespace="5e5abce5-4901-46fe-84c9-1005f11011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d3d53-c209-4a70-acad-2c1d434d0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abce5-4901-46fe-84c9-1005f1101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5abce5-4901-46fe-84c9-1005f11011b0" xsi:nil="true"/>
  </documentManagement>
</p:properties>
</file>

<file path=customXml/itemProps1.xml><?xml version="1.0" encoding="utf-8"?>
<ds:datastoreItem xmlns:ds="http://schemas.openxmlformats.org/officeDocument/2006/customXml" ds:itemID="{DFEECB16-1818-4046-84EE-8D3BA1E6E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d3d53-c209-4a70-acad-2c1d434d0c27"/>
    <ds:schemaRef ds:uri="5e5abce5-4901-46fe-84c9-1005f1101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350D4-7C63-41D1-9CA9-D0AFF441C8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67626A-5997-487A-A0A9-84A450BAA796}">
  <ds:schemaRefs>
    <ds:schemaRef ds:uri="http://schemas.microsoft.com/office/2006/documentManagement/types"/>
    <ds:schemaRef ds:uri="http://schemas.microsoft.com/office/2006/metadata/properties"/>
    <ds:schemaRef ds:uri="41fd3d53-c209-4a70-acad-2c1d434d0c27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5e5abce5-4901-46fe-84c9-1005f11011b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275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Learning from complaints: themes October 2023</vt:lpstr>
      <vt:lpstr>PowerPoint Presentation</vt:lpstr>
    </vt:vector>
  </TitlesOfParts>
  <Company>RBCH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trachall</dc:creator>
  <cp:lastModifiedBy>Harding, Christina</cp:lastModifiedBy>
  <cp:revision>39</cp:revision>
  <dcterms:created xsi:type="dcterms:W3CDTF">2006-03-24T10:18:28Z</dcterms:created>
  <dcterms:modified xsi:type="dcterms:W3CDTF">2023-11-10T09:37:56Z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0x0101001BF9CCBF8BD42F478F8399383A0197BB</vt:lpwstr>
  </property>
</Properties>
</file>