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62" r:id="rId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B01001-382D-4BDD-8756-3CE951D7344B}" v="72" dt="2023-10-27T14:59:07.0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87" autoAdjust="0"/>
    <p:restoredTop sz="90929"/>
  </p:normalViewPr>
  <p:slideViewPr>
    <p:cSldViewPr>
      <p:cViewPr varScale="1">
        <p:scale>
          <a:sx n="86" d="100"/>
          <a:sy n="86" d="100"/>
        </p:scale>
        <p:origin x="96" y="3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ding, Christina" userId="f988bcf6-5ff5-482c-bcc1-ddeae74b14ec" providerId="ADAL" clId="{D14E7E11-8457-45CC-8F40-431C67B6054D}"/>
    <pc:docChg chg="custSel modSld">
      <pc:chgData name="Harding, Christina" userId="f988bcf6-5ff5-482c-bcc1-ddeae74b14ec" providerId="ADAL" clId="{D14E7E11-8457-45CC-8F40-431C67B6054D}" dt="2023-10-27T14:59:07.031" v="71" actId="20577"/>
      <pc:docMkLst>
        <pc:docMk/>
      </pc:docMkLst>
      <pc:sldChg chg="modSp">
        <pc:chgData name="Harding, Christina" userId="f988bcf6-5ff5-482c-bcc1-ddeae74b14ec" providerId="ADAL" clId="{D14E7E11-8457-45CC-8F40-431C67B6054D}" dt="2023-10-27T14:59:07.031" v="71" actId="20577"/>
        <pc:sldMkLst>
          <pc:docMk/>
          <pc:sldMk cId="0" sldId="261"/>
        </pc:sldMkLst>
        <pc:spChg chg="mod">
          <ac:chgData name="Harding, Christina" userId="f988bcf6-5ff5-482c-bcc1-ddeae74b14ec" providerId="ADAL" clId="{D14E7E11-8457-45CC-8F40-431C67B6054D}" dt="2023-10-27T14:59:07.031" v="71" actId="20577"/>
          <ac:spMkLst>
            <pc:docMk/>
            <pc:sldMk cId="0" sldId="261"/>
            <ac:spMk id="11266" creationId="{FEFDD66B-A35E-470A-9475-32AC08E18A14}"/>
          </ac:spMkLst>
        </pc:spChg>
      </pc:sldChg>
      <pc:sldChg chg="modSp">
        <pc:chgData name="Harding, Christina" userId="f988bcf6-5ff5-482c-bcc1-ddeae74b14ec" providerId="ADAL" clId="{D14E7E11-8457-45CC-8F40-431C67B6054D}" dt="2023-10-27T14:59:02.405" v="62" actId="14100"/>
        <pc:sldMkLst>
          <pc:docMk/>
          <pc:sldMk cId="995353212" sldId="262"/>
        </pc:sldMkLst>
        <pc:spChg chg="mod">
          <ac:chgData name="Harding, Christina" userId="f988bcf6-5ff5-482c-bcc1-ddeae74b14ec" providerId="ADAL" clId="{D14E7E11-8457-45CC-8F40-431C67B6054D}" dt="2023-10-27T14:59:02.405" v="62" actId="14100"/>
          <ac:spMkLst>
            <pc:docMk/>
            <pc:sldMk cId="995353212" sldId="262"/>
            <ac:spMk id="2" creationId="{2B70A2A1-C488-45B5-BF25-167C63398B16}"/>
          </ac:spMkLst>
        </pc:spChg>
        <pc:spChg chg="mod">
          <ac:chgData name="Harding, Christina" userId="f988bcf6-5ff5-482c-bcc1-ddeae74b14ec" providerId="ADAL" clId="{D14E7E11-8457-45CC-8F40-431C67B6054D}" dt="2023-10-27T14:58:10.845" v="48" actId="1076"/>
          <ac:spMkLst>
            <pc:docMk/>
            <pc:sldMk cId="995353212" sldId="262"/>
            <ac:spMk id="4" creationId="{A6828967-60E1-40D8-80EA-B4A8D2589E67}"/>
          </ac:spMkLst>
        </pc:spChg>
        <pc:spChg chg="mod">
          <ac:chgData name="Harding, Christina" userId="f988bcf6-5ff5-482c-bcc1-ddeae74b14ec" providerId="ADAL" clId="{D14E7E11-8457-45CC-8F40-431C67B6054D}" dt="2023-10-27T14:57:35.925" v="39" actId="6549"/>
          <ac:spMkLst>
            <pc:docMk/>
            <pc:sldMk cId="995353212" sldId="262"/>
            <ac:spMk id="5" creationId="{378908E3-97D8-4C2E-96F3-E33E98F1B94B}"/>
          </ac:spMkLst>
        </pc:spChg>
        <pc:spChg chg="mod">
          <ac:chgData name="Harding, Christina" userId="f988bcf6-5ff5-482c-bcc1-ddeae74b14ec" providerId="ADAL" clId="{D14E7E11-8457-45CC-8F40-431C67B6054D}" dt="2023-10-27T14:56:05.951" v="15" actId="1076"/>
          <ac:spMkLst>
            <pc:docMk/>
            <pc:sldMk cId="995353212" sldId="262"/>
            <ac:spMk id="6" creationId="{6E6FDBAF-C310-4D30-A1BE-C95F07122EC5}"/>
          </ac:spMkLst>
        </pc:spChg>
        <pc:spChg chg="mod">
          <ac:chgData name="Harding, Christina" userId="f988bcf6-5ff5-482c-bcc1-ddeae74b14ec" providerId="ADAL" clId="{D14E7E11-8457-45CC-8F40-431C67B6054D}" dt="2023-10-27T14:57:12.294" v="33" actId="1076"/>
          <ac:spMkLst>
            <pc:docMk/>
            <pc:sldMk cId="995353212" sldId="262"/>
            <ac:spMk id="7" creationId="{56107D26-A1E2-4C04-9C10-1445E271383A}"/>
          </ac:spMkLst>
        </pc:spChg>
        <pc:spChg chg="mod">
          <ac:chgData name="Harding, Christina" userId="f988bcf6-5ff5-482c-bcc1-ddeae74b14ec" providerId="ADAL" clId="{D14E7E11-8457-45CC-8F40-431C67B6054D}" dt="2023-10-27T14:58:29.080" v="53" actId="6549"/>
          <ac:spMkLst>
            <pc:docMk/>
            <pc:sldMk cId="995353212" sldId="262"/>
            <ac:spMk id="8" creationId="{E3EF0B90-9D30-45E3-812C-C2C0F6FE8F72}"/>
          </ac:spMkLst>
        </pc:spChg>
        <pc:spChg chg="mod">
          <ac:chgData name="Harding, Christina" userId="f988bcf6-5ff5-482c-bcc1-ddeae74b14ec" providerId="ADAL" clId="{D14E7E11-8457-45CC-8F40-431C67B6054D}" dt="2023-10-27T14:56:38.221" v="22" actId="6549"/>
          <ac:spMkLst>
            <pc:docMk/>
            <pc:sldMk cId="995353212" sldId="262"/>
            <ac:spMk id="9" creationId="{5540075F-6632-4754-B913-FAF04010AC2C}"/>
          </ac:spMkLst>
        </pc:spChg>
        <pc:spChg chg="mod">
          <ac:chgData name="Harding, Christina" userId="f988bcf6-5ff5-482c-bcc1-ddeae74b14ec" providerId="ADAL" clId="{D14E7E11-8457-45CC-8F40-431C67B6054D}" dt="2023-10-27T14:56:08.815" v="16" actId="14100"/>
          <ac:spMkLst>
            <pc:docMk/>
            <pc:sldMk cId="995353212" sldId="262"/>
            <ac:spMk id="10" creationId="{91317958-C646-42EF-9708-10108388FE69}"/>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9C5D0B26-0E68-4887-ABDC-48F56F9CC6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92838" y="260350"/>
            <a:ext cx="27225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a:extLst>
              <a:ext uri="{FF2B5EF4-FFF2-40B4-BE49-F238E27FC236}">
                <a16:creationId xmlns:a16="http://schemas.microsoft.com/office/drawing/2014/main" id="{315C1035-949F-4D68-AABB-75A15E0D085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388" y="5091113"/>
            <a:ext cx="244792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6"/>
            <a:ext cx="7772400" cy="1470025"/>
          </a:xfrm>
        </p:spPr>
        <p:txBody>
          <a:bodyPr/>
          <a:lstStyle>
            <a:lvl1pPr>
              <a:defRPr sz="3600" b="1" baseline="0"/>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Tree>
    <p:extLst>
      <p:ext uri="{BB962C8B-B14F-4D97-AF65-F5344CB8AC3E}">
        <p14:creationId xmlns:p14="http://schemas.microsoft.com/office/powerpoint/2010/main" val="303473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76D607-6D5C-4DBD-9346-0971AB68920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baseline="0"/>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2298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699185-1B71-4C38-ABFC-AEF25B4C3E1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22313" y="4406901"/>
            <a:ext cx="7772400" cy="1362075"/>
          </a:xfrm>
        </p:spPr>
        <p:txBody>
          <a:bodyPr anchor="t"/>
          <a:lstStyle>
            <a:lvl1pPr algn="l">
              <a:defRPr sz="3600" b="1" cap="all" baseline="0"/>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3665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DF81641C-C5BC-43E1-AE58-CEFB53E22A3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3600"/>
            </a:lvl1pPr>
          </a:lstStyle>
          <a:p>
            <a:r>
              <a:rPr lang="en-US"/>
              <a:t>Click to edit Master title style</a:t>
            </a:r>
            <a:endParaRPr lang="en-GB"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16870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7DCF2A9D-3554-4CC3-BA85-E4199003C2B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9"/>
            <a:ext cx="8229600" cy="1143000"/>
          </a:xfrm>
        </p:spPr>
        <p:txBody>
          <a:bodyPr/>
          <a:lstStyle>
            <a:lvl1pPr>
              <a:defRPr baseline="0"/>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018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a:extLst>
              <a:ext uri="{FF2B5EF4-FFF2-40B4-BE49-F238E27FC236}">
                <a16:creationId xmlns:a16="http://schemas.microsoft.com/office/drawing/2014/main" id="{AF7E8BCF-2D03-4572-A622-93202A1BDDE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4000"/>
            </a:lvl1pPr>
          </a:lstStyle>
          <a:p>
            <a:r>
              <a:rPr lang="en-US"/>
              <a:t>Click to edit Master title style</a:t>
            </a:r>
            <a:endParaRPr lang="en-GB" dirty="0"/>
          </a:p>
        </p:txBody>
      </p:sp>
    </p:spTree>
    <p:extLst>
      <p:ext uri="{BB962C8B-B14F-4D97-AF65-F5344CB8AC3E}">
        <p14:creationId xmlns:p14="http://schemas.microsoft.com/office/powerpoint/2010/main" val="14193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BE07C28E-D44E-416A-BA91-1145D13C02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198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9ED87AF-8E3F-4E50-AEEB-850A6F69150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2" y="273049"/>
            <a:ext cx="3008313" cy="1162051"/>
          </a:xfrm>
        </p:spPr>
        <p:txBody>
          <a:bodyPr anchor="b"/>
          <a:lstStyle>
            <a:lvl1pPr algn="l">
              <a:defRPr sz="3600" b="1"/>
            </a:lvl1pPr>
          </a:lstStyle>
          <a:p>
            <a:r>
              <a:rPr lang="en-US"/>
              <a:t>Click to edit Master title style</a:t>
            </a:r>
            <a:endParaRPr lang="en-GB" dirty="0"/>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26734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295EF50D-8808-4594-8ADB-AAB5C0081D8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41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5098227-18CF-43B0-BE08-D3EE74FB356B}"/>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 – at least 36pt</a:t>
            </a:r>
          </a:p>
        </p:txBody>
      </p:sp>
      <p:sp>
        <p:nvSpPr>
          <p:cNvPr id="1027" name="Rectangle 3">
            <a:extLst>
              <a:ext uri="{FF2B5EF4-FFF2-40B4-BE49-F238E27FC236}">
                <a16:creationId xmlns:a16="http://schemas.microsoft.com/office/drawing/2014/main" id="{CC16074E-2773-4750-ABBD-3FCF32ECDE0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Text – at least 24pt</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Lst>
  <p:txStyles>
    <p:titleStyle>
      <a:lvl1pPr algn="ctr" rtl="0" eaLnBrk="0" fontAlgn="base" hangingPunct="0">
        <a:spcBef>
          <a:spcPct val="0"/>
        </a:spcBef>
        <a:spcAft>
          <a:spcPct val="0"/>
        </a:spcAft>
        <a:defRPr sz="3600" b="1">
          <a:solidFill>
            <a:schemeClr val="tx2"/>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b="1">
          <a:solidFill>
            <a:schemeClr val="tx2"/>
          </a:solidFill>
          <a:latin typeface="Arial" charset="0"/>
          <a:cs typeface="Arial" charset="0"/>
        </a:defRPr>
      </a:lvl2pPr>
      <a:lvl3pPr algn="ctr" rtl="0" eaLnBrk="0" fontAlgn="base" hangingPunct="0">
        <a:spcBef>
          <a:spcPct val="0"/>
        </a:spcBef>
        <a:spcAft>
          <a:spcPct val="0"/>
        </a:spcAft>
        <a:defRPr sz="3600" b="1">
          <a:solidFill>
            <a:schemeClr val="tx2"/>
          </a:solidFill>
          <a:latin typeface="Arial" charset="0"/>
          <a:cs typeface="Arial" charset="0"/>
        </a:defRPr>
      </a:lvl3pPr>
      <a:lvl4pPr algn="ctr" rtl="0" eaLnBrk="0" fontAlgn="base" hangingPunct="0">
        <a:spcBef>
          <a:spcPct val="0"/>
        </a:spcBef>
        <a:spcAft>
          <a:spcPct val="0"/>
        </a:spcAft>
        <a:defRPr sz="3600" b="1">
          <a:solidFill>
            <a:schemeClr val="tx2"/>
          </a:solidFill>
          <a:latin typeface="Arial" charset="0"/>
          <a:cs typeface="Arial" charset="0"/>
        </a:defRPr>
      </a:lvl4pPr>
      <a:lvl5pPr algn="ctr" rtl="0" eaLnBrk="0" fontAlgn="base" hangingPunct="0">
        <a:spcBef>
          <a:spcPct val="0"/>
        </a:spcBef>
        <a:spcAft>
          <a:spcPct val="0"/>
        </a:spcAft>
        <a:defRPr sz="3600" b="1">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EFDD66B-A35E-470A-9475-32AC08E18A14}"/>
              </a:ext>
            </a:extLst>
          </p:cNvPr>
          <p:cNvSpPr>
            <a:spLocks noGrp="1"/>
          </p:cNvSpPr>
          <p:nvPr>
            <p:ph type="ctrTitle"/>
          </p:nvPr>
        </p:nvSpPr>
        <p:spPr>
          <a:xfrm>
            <a:off x="685800" y="1219200"/>
            <a:ext cx="7772400" cy="1468437"/>
          </a:xfrm>
        </p:spPr>
        <p:txBody>
          <a:bodyPr/>
          <a:lstStyle/>
          <a:p>
            <a:r>
              <a:rPr lang="en-GB" dirty="0"/>
              <a:t>Learning from complaints:</a:t>
            </a:r>
            <a:br>
              <a:rPr lang="en-GB" dirty="0"/>
            </a:br>
            <a:r>
              <a:rPr lang="en-GB" dirty="0"/>
              <a:t>themes September 2023</a:t>
            </a:r>
            <a:endParaRPr lang="en-US" altLang="en-US" dirty="0"/>
          </a:p>
        </p:txBody>
      </p:sp>
      <p:sp>
        <p:nvSpPr>
          <p:cNvPr id="11267" name="Subtitle 2">
            <a:extLst>
              <a:ext uri="{FF2B5EF4-FFF2-40B4-BE49-F238E27FC236}">
                <a16:creationId xmlns:a16="http://schemas.microsoft.com/office/drawing/2014/main" id="{D0157807-01F2-47B6-BA05-A9EF2CB383BC}"/>
              </a:ext>
            </a:extLst>
          </p:cNvPr>
          <p:cNvSpPr>
            <a:spLocks noGrp="1"/>
          </p:cNvSpPr>
          <p:nvPr>
            <p:ph type="subTitle" idx="1"/>
          </p:nvPr>
        </p:nvSpPr>
        <p:spPr>
          <a:xfrm>
            <a:off x="1547664" y="2996952"/>
            <a:ext cx="6224736" cy="2641848"/>
          </a:xfrm>
        </p:spPr>
        <p:txBody>
          <a:bodyPr/>
          <a:lstStyle/>
          <a:p>
            <a:pPr marL="342900" indent="-342900" algn="l">
              <a:buFont typeface="Arial" panose="020B0604020202020204" pitchFamily="34" charset="0"/>
              <a:buChar char="•"/>
            </a:pPr>
            <a:r>
              <a:rPr lang="en-GB" dirty="0"/>
              <a:t>Quality – clinical standards</a:t>
            </a:r>
          </a:p>
          <a:p>
            <a:pPr marL="342900" indent="-342900" algn="l">
              <a:buFont typeface="Arial" panose="020B0604020202020204" pitchFamily="34" charset="0"/>
              <a:buChar char="•"/>
            </a:pPr>
            <a:r>
              <a:rPr lang="en-GB" dirty="0"/>
              <a:t>Respect, caring and patient rights</a:t>
            </a:r>
          </a:p>
          <a:p>
            <a:pPr marL="342900" indent="-342900" algn="l">
              <a:buFont typeface="Arial" panose="020B0604020202020204" pitchFamily="34" charset="0"/>
              <a:buChar char="•"/>
            </a:pPr>
            <a:r>
              <a:rPr lang="en-GB" dirty="0"/>
              <a:t>Organisation process – Waiting times, accessing care</a:t>
            </a:r>
          </a:p>
          <a:p>
            <a:pPr marL="342900" indent="-342900" algn="l">
              <a:buFont typeface="Arial" panose="020B0604020202020204" pitchFamily="34" charset="0"/>
              <a:buChar char="•"/>
            </a:pPr>
            <a:r>
              <a:rPr lang="en-GB" dirty="0"/>
              <a:t>Communication – Absent or incorrect</a:t>
            </a:r>
          </a:p>
          <a:p>
            <a:endParaRPr lang="en-US" altLang="en-US" dirty="0"/>
          </a:p>
          <a:p>
            <a:pPr marL="342900" indent="-342900">
              <a:buFont typeface="Arial" panose="020B0604020202020204" pitchFamily="34" charset="0"/>
              <a:buChar char="•"/>
            </a:pPr>
            <a:endParaRPr lang="en-US" altLang="en-US" dirty="0"/>
          </a:p>
          <a:p>
            <a:pPr marL="342900" indent="-342900">
              <a:buFont typeface="Arial" panose="020B0604020202020204" pitchFamily="34" charset="0"/>
              <a:buChar char="•"/>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6">
            <a:extLst>
              <a:ext uri="{FF2B5EF4-FFF2-40B4-BE49-F238E27FC236}">
                <a16:creationId xmlns:a16="http://schemas.microsoft.com/office/drawing/2014/main" id="{2B70A2A1-C488-45B5-BF25-167C63398B16}"/>
              </a:ext>
            </a:extLst>
          </p:cNvPr>
          <p:cNvSpPr/>
          <p:nvPr/>
        </p:nvSpPr>
        <p:spPr>
          <a:xfrm>
            <a:off x="6444208" y="3718131"/>
            <a:ext cx="2160240" cy="2268732"/>
          </a:xfrm>
          <a:prstGeom prst="wedgeEllipseCallout">
            <a:avLst>
              <a:gd name="adj1" fmla="val 46690"/>
              <a:gd name="adj2" fmla="val 44413"/>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“Trust has launched Oliver McGowan training for all staff and will also continue to offer learning disability training as part of safeguarding training.”</a:t>
            </a:r>
          </a:p>
        </p:txBody>
      </p:sp>
      <p:sp>
        <p:nvSpPr>
          <p:cNvPr id="3" name="Text Box 7">
            <a:extLst>
              <a:ext uri="{FF2B5EF4-FFF2-40B4-BE49-F238E27FC236}">
                <a16:creationId xmlns:a16="http://schemas.microsoft.com/office/drawing/2014/main" id="{DBF16231-8BF9-4B29-A182-9BF58204F2FD}"/>
              </a:ext>
            </a:extLst>
          </p:cNvPr>
          <p:cNvSpPr txBox="1">
            <a:spLocks noChangeArrowheads="1"/>
          </p:cNvSpPr>
          <p:nvPr/>
        </p:nvSpPr>
        <p:spPr bwMode="auto">
          <a:xfrm>
            <a:off x="684212" y="2856715"/>
            <a:ext cx="77755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US" altLang="en-US" sz="2400" dirty="0"/>
              <a:t>We encourage all staff to attend Customer care training</a:t>
            </a:r>
          </a:p>
        </p:txBody>
      </p:sp>
      <p:sp>
        <p:nvSpPr>
          <p:cNvPr id="4" name="Oval Callout 6">
            <a:extLst>
              <a:ext uri="{FF2B5EF4-FFF2-40B4-BE49-F238E27FC236}">
                <a16:creationId xmlns:a16="http://schemas.microsoft.com/office/drawing/2014/main" id="{A6828967-60E1-40D8-80EA-B4A8D2589E67}"/>
              </a:ext>
            </a:extLst>
          </p:cNvPr>
          <p:cNvSpPr/>
          <p:nvPr/>
        </p:nvSpPr>
        <p:spPr>
          <a:xfrm>
            <a:off x="1369910" y="3355271"/>
            <a:ext cx="2515298" cy="2614038"/>
          </a:xfrm>
          <a:prstGeom prst="wedgeEllipseCallout">
            <a:avLst>
              <a:gd name="adj1" fmla="val 46692"/>
              <a:gd name="adj2" fmla="val 49208"/>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“Feedback provided to the therapy team to ensure treatment plans are followed through and referrals made. Further education and training to be undertaken for all therapy staff to ensure awareness regarding a specific injury is fully understood.”</a:t>
            </a:r>
          </a:p>
        </p:txBody>
      </p:sp>
      <p:sp>
        <p:nvSpPr>
          <p:cNvPr id="5" name="Oval Callout 5">
            <a:extLst>
              <a:ext uri="{FF2B5EF4-FFF2-40B4-BE49-F238E27FC236}">
                <a16:creationId xmlns:a16="http://schemas.microsoft.com/office/drawing/2014/main" id="{378908E3-97D8-4C2E-96F3-E33E98F1B94B}"/>
              </a:ext>
            </a:extLst>
          </p:cNvPr>
          <p:cNvSpPr/>
          <p:nvPr/>
        </p:nvSpPr>
        <p:spPr>
          <a:xfrm>
            <a:off x="109898" y="3429000"/>
            <a:ext cx="1711741" cy="2232248"/>
          </a:xfrm>
          <a:prstGeom prst="wedgeEllipseCallout">
            <a:avLst>
              <a:gd name="adj1" fmla="val -45322"/>
              <a:gd name="adj2" fmla="val 4756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nchorCtr="1"/>
          <a:lstStyle/>
          <a:p>
            <a:pPr algn="ctr"/>
            <a:r>
              <a:rPr lang="en-GB" sz="1100" dirty="0">
                <a:solidFill>
                  <a:schemeClr val="tx1"/>
                </a:solidFill>
                <a:latin typeface="Arial" panose="020B0604020202020204" pitchFamily="34" charset="0"/>
                <a:cs typeface="Arial" panose="020B0604020202020204" pitchFamily="34" charset="0"/>
              </a:rPr>
              <a:t>You said “A referral to a specialist team should have been made when a patient was discharged home but this did not take place”</a:t>
            </a:r>
          </a:p>
        </p:txBody>
      </p:sp>
      <p:sp>
        <p:nvSpPr>
          <p:cNvPr id="6" name="Oval Callout 6">
            <a:extLst>
              <a:ext uri="{FF2B5EF4-FFF2-40B4-BE49-F238E27FC236}">
                <a16:creationId xmlns:a16="http://schemas.microsoft.com/office/drawing/2014/main" id="{6E6FDBAF-C310-4D30-A1BE-C95F07122EC5}"/>
              </a:ext>
            </a:extLst>
          </p:cNvPr>
          <p:cNvSpPr/>
          <p:nvPr/>
        </p:nvSpPr>
        <p:spPr>
          <a:xfrm>
            <a:off x="1729233" y="54286"/>
            <a:ext cx="2150276" cy="2500956"/>
          </a:xfrm>
          <a:prstGeom prst="wedgeEllipseCallout">
            <a:avLst>
              <a:gd name="adj1" fmla="val 49981"/>
              <a:gd name="adj2" fmla="val 44920"/>
            </a:avLst>
          </a:prstGeom>
          <a:gradFill flip="none" rotWithShape="1">
            <a:gsLst>
              <a:gs pos="0">
                <a:schemeClr val="accent6">
                  <a:lumMod val="40000"/>
                  <a:lumOff val="60000"/>
                  <a:tint val="66000"/>
                  <a:satMod val="160000"/>
                  <a:shade val="30000"/>
                  <a:satMod val="115000"/>
                </a:schemeClr>
              </a:gs>
              <a:gs pos="50000">
                <a:schemeClr val="accent6">
                  <a:lumMod val="40000"/>
                  <a:lumOff val="60000"/>
                  <a:tint val="66000"/>
                  <a:satMod val="160000"/>
                  <a:shade val="67500"/>
                  <a:satMod val="115000"/>
                </a:schemeClr>
              </a:gs>
              <a:gs pos="100000">
                <a:schemeClr val="accent6">
                  <a:lumMod val="40000"/>
                  <a:lumOff val="60000"/>
                  <a:tint val="66000"/>
                  <a:satMod val="1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nchorCtr="1"/>
          <a:lstStyle/>
          <a:p>
            <a:pPr algn="ctr"/>
            <a:r>
              <a:rPr lang="en-GB" sz="1200" dirty="0">
                <a:solidFill>
                  <a:schemeClr val="tx1"/>
                </a:solidFill>
                <a:latin typeface="Arial" panose="020B0604020202020204" pitchFamily="34" charset="0"/>
                <a:cs typeface="Arial" panose="020B0604020202020204" pitchFamily="34" charset="0"/>
              </a:rPr>
              <a:t>We </a:t>
            </a:r>
            <a:r>
              <a:rPr lang="en-GB" sz="1100" dirty="0">
                <a:solidFill>
                  <a:schemeClr val="tx1"/>
                </a:solidFill>
                <a:latin typeface="Arial" panose="020B0604020202020204" pitchFamily="34" charset="0"/>
                <a:cs typeface="Arial" panose="020B0604020202020204" pitchFamily="34" charset="0"/>
              </a:rPr>
              <a:t>did “The electronic discharge tracker used by the pharmacy team now refreshes at five minute intervals to support faster awareness that take home medicines are required”</a:t>
            </a:r>
          </a:p>
          <a:p>
            <a:pPr algn="ctr"/>
            <a:endParaRPr lang="en-GB" sz="1200" dirty="0">
              <a:solidFill>
                <a:schemeClr val="tx1"/>
              </a:solidFill>
              <a:latin typeface="Arial" panose="020B0604020202020204" pitchFamily="34" charset="0"/>
              <a:cs typeface="Arial" panose="020B0604020202020204" pitchFamily="34" charset="0"/>
            </a:endParaRPr>
          </a:p>
        </p:txBody>
      </p:sp>
      <p:sp>
        <p:nvSpPr>
          <p:cNvPr id="7" name="Oval Callout 6">
            <a:extLst>
              <a:ext uri="{FF2B5EF4-FFF2-40B4-BE49-F238E27FC236}">
                <a16:creationId xmlns:a16="http://schemas.microsoft.com/office/drawing/2014/main" id="{56107D26-A1E2-4C04-9C10-1445E271383A}"/>
              </a:ext>
            </a:extLst>
          </p:cNvPr>
          <p:cNvSpPr/>
          <p:nvPr/>
        </p:nvSpPr>
        <p:spPr>
          <a:xfrm>
            <a:off x="6339630" y="110433"/>
            <a:ext cx="2376264" cy="2500956"/>
          </a:xfrm>
          <a:prstGeom prst="wedgeEllipseCallout">
            <a:avLst>
              <a:gd name="adj1" fmla="val 42580"/>
              <a:gd name="adj2" fmla="val 5058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We </a:t>
            </a:r>
            <a:r>
              <a:rPr lang="en-GB" sz="1100" dirty="0">
                <a:solidFill>
                  <a:schemeClr val="tx1"/>
                </a:solidFill>
                <a:latin typeface="Arial" panose="020B0604020202020204" pitchFamily="34" charset="0"/>
                <a:cs typeface="Arial" panose="020B0604020202020204" pitchFamily="34" charset="0"/>
              </a:rPr>
              <a:t>did “Cleanliness audits were undertaken and clear improvements have been seen. Ward lead will continue to monitor and perform random spot checks to ensure standards remain high”</a:t>
            </a:r>
          </a:p>
        </p:txBody>
      </p:sp>
      <p:sp>
        <p:nvSpPr>
          <p:cNvPr id="8" name="Oval Callout 5">
            <a:extLst>
              <a:ext uri="{FF2B5EF4-FFF2-40B4-BE49-F238E27FC236}">
                <a16:creationId xmlns:a16="http://schemas.microsoft.com/office/drawing/2014/main" id="{E3EF0B90-9D30-45E3-812C-C2C0F6FE8F72}"/>
              </a:ext>
            </a:extLst>
          </p:cNvPr>
          <p:cNvSpPr/>
          <p:nvPr/>
        </p:nvSpPr>
        <p:spPr>
          <a:xfrm>
            <a:off x="4571999" y="3538981"/>
            <a:ext cx="2160240" cy="2427251"/>
          </a:xfrm>
          <a:prstGeom prst="wedgeEllipseCallout">
            <a:avLst>
              <a:gd name="adj1" fmla="val -37810"/>
              <a:gd name="adj2" fmla="val 54499"/>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“Family of patient raised concerns regarding staff awareness of learning disabilities and the importance of adapting care to an individual patient’s needs” </a:t>
            </a:r>
          </a:p>
        </p:txBody>
      </p:sp>
      <p:sp>
        <p:nvSpPr>
          <p:cNvPr id="9" name="Oval Callout 5">
            <a:extLst>
              <a:ext uri="{FF2B5EF4-FFF2-40B4-BE49-F238E27FC236}">
                <a16:creationId xmlns:a16="http://schemas.microsoft.com/office/drawing/2014/main" id="{5540075F-6632-4754-B913-FAF04010AC2C}"/>
              </a:ext>
            </a:extLst>
          </p:cNvPr>
          <p:cNvSpPr/>
          <p:nvPr/>
        </p:nvSpPr>
        <p:spPr>
          <a:xfrm>
            <a:off x="4964197" y="285061"/>
            <a:ext cx="1624027" cy="2151700"/>
          </a:xfrm>
          <a:prstGeom prst="wedgeEllipseCallout">
            <a:avLst>
              <a:gd name="adj1" fmla="val -51548"/>
              <a:gd name="adj2" fmla="val 4599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“Concerns regarding a lack of cleanliness on one of the inpatient wards”</a:t>
            </a:r>
          </a:p>
          <a:p>
            <a:pPr algn="ctr"/>
            <a:endParaRPr lang="en-GB" sz="1100" dirty="0">
              <a:solidFill>
                <a:schemeClr val="tx1"/>
              </a:solidFill>
              <a:latin typeface="Arial" panose="020B0604020202020204" pitchFamily="34" charset="0"/>
              <a:cs typeface="Arial" panose="020B0604020202020204" pitchFamily="34" charset="0"/>
            </a:endParaRPr>
          </a:p>
        </p:txBody>
      </p:sp>
      <p:sp>
        <p:nvSpPr>
          <p:cNvPr id="10" name="Oval Callout 5">
            <a:extLst>
              <a:ext uri="{FF2B5EF4-FFF2-40B4-BE49-F238E27FC236}">
                <a16:creationId xmlns:a16="http://schemas.microsoft.com/office/drawing/2014/main" id="{91317958-C646-42EF-9708-10108388FE69}"/>
              </a:ext>
            </a:extLst>
          </p:cNvPr>
          <p:cNvSpPr/>
          <p:nvPr/>
        </p:nvSpPr>
        <p:spPr>
          <a:xfrm>
            <a:off x="107504" y="188640"/>
            <a:ext cx="1944216" cy="2232248"/>
          </a:xfrm>
          <a:prstGeom prst="wedgeEllipseCallout">
            <a:avLst>
              <a:gd name="adj1" fmla="val -44024"/>
              <a:gd name="adj2" fmla="val 55360"/>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 patient’s discharge medications were not ready when they went home, and their carer had to return to the hospital to collect them the next day”</a:t>
            </a:r>
          </a:p>
          <a:p>
            <a:pPr algn="ctr"/>
            <a:endParaRPr lang="en-GB"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35321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5e5abce5-4901-46fe-84c9-1005f11011b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BF9CCBF8BD42F478F8399383A0197BB" ma:contentTypeVersion="17" ma:contentTypeDescription="Create a new document." ma:contentTypeScope="" ma:versionID="db3b4c7bdaa4dc3cd2a6e8b44cb04fb8">
  <xsd:schema xmlns:xsd="http://www.w3.org/2001/XMLSchema" xmlns:xs="http://www.w3.org/2001/XMLSchema" xmlns:p="http://schemas.microsoft.com/office/2006/metadata/properties" xmlns:ns3="41fd3d53-c209-4a70-acad-2c1d434d0c27" xmlns:ns4="5e5abce5-4901-46fe-84c9-1005f11011b0" targetNamespace="http://schemas.microsoft.com/office/2006/metadata/properties" ma:root="true" ma:fieldsID="11e34ce85de9cf220f6e6861f64a87a8" ns3:_="" ns4:_="">
    <xsd:import namespace="41fd3d53-c209-4a70-acad-2c1d434d0c27"/>
    <xsd:import namespace="5e5abce5-4901-46fe-84c9-1005f11011b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MediaServiceSearchProperties" minOccurs="0"/>
                <xsd:element ref="ns4:_activity" minOccurs="0"/>
                <xsd:element ref="ns4:MediaLengthInSeconds"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d3d53-c209-4a70-acad-2c1d434d0c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5abce5-4901-46fe-84c9-1005f11011b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67626A-5997-487A-A0A9-84A450BAA79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e5abce5-4901-46fe-84c9-1005f11011b0"/>
    <ds:schemaRef ds:uri="http://purl.org/dc/elements/1.1/"/>
    <ds:schemaRef ds:uri="http://schemas.microsoft.com/office/2006/metadata/properties"/>
    <ds:schemaRef ds:uri="41fd3d53-c209-4a70-acad-2c1d434d0c27"/>
    <ds:schemaRef ds:uri="http://www.w3.org/XML/1998/namespace"/>
    <ds:schemaRef ds:uri="http://purl.org/dc/dcmitype/"/>
  </ds:schemaRefs>
</ds:datastoreItem>
</file>

<file path=customXml/itemProps2.xml><?xml version="1.0" encoding="utf-8"?>
<ds:datastoreItem xmlns:ds="http://schemas.openxmlformats.org/officeDocument/2006/customXml" ds:itemID="{295350D4-7C63-41D1-9CA9-D0AFF441C830}">
  <ds:schemaRefs>
    <ds:schemaRef ds:uri="http://schemas.microsoft.com/sharepoint/v3/contenttype/forms"/>
  </ds:schemaRefs>
</ds:datastoreItem>
</file>

<file path=customXml/itemProps3.xml><?xml version="1.0" encoding="utf-8"?>
<ds:datastoreItem xmlns:ds="http://schemas.openxmlformats.org/officeDocument/2006/customXml" ds:itemID="{DFEECB16-1818-4046-84EE-8D3BA1E6E6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fd3d53-c209-4a70-acad-2c1d434d0c27"/>
    <ds:schemaRef ds:uri="5e5abce5-4901-46fe-84c9-1005f11011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399</TotalTime>
  <Words>264</Words>
  <Application>Microsoft Office PowerPoint</Application>
  <PresentationFormat>On-screen Show (4:3)</PresentationFormat>
  <Paragraphs>15</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Learning from complaints: themes September 2023</vt:lpstr>
      <vt:lpstr>PowerPoint Presentation</vt:lpstr>
    </vt:vector>
  </TitlesOfParts>
  <Company>RBCH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trachall</dc:creator>
  <cp:lastModifiedBy>Harding, Christina</cp:lastModifiedBy>
  <cp:revision>39</cp:revision>
  <dcterms:created xsi:type="dcterms:W3CDTF">2006-03-24T10:18:28Z</dcterms:created>
  <dcterms:modified xsi:type="dcterms:W3CDTF">2023-10-27T14:59:10Z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0x0101001BF9CCBF8BD42F478F8399383A0197BB</vt:lpwstr>
  </property>
</Properties>
</file>