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1" r:id="rId5"/>
    <p:sldId id="262" r:id="rId6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687" autoAdjust="0"/>
    <p:restoredTop sz="90929"/>
  </p:normalViewPr>
  <p:slideViewPr>
    <p:cSldViewPr>
      <p:cViewPr varScale="1">
        <p:scale>
          <a:sx n="111" d="100"/>
          <a:sy n="111" d="100"/>
        </p:scale>
        <p:origin x="141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rding, Christina" userId="f988bcf6-5ff5-482c-bcc1-ddeae74b14ec" providerId="ADAL" clId="{DE61FBBC-9DF6-4B09-B3A9-A2F34E5A0572}"/>
    <pc:docChg chg="undo custSel modSld">
      <pc:chgData name="Harding, Christina" userId="f988bcf6-5ff5-482c-bcc1-ddeae74b14ec" providerId="ADAL" clId="{DE61FBBC-9DF6-4B09-B3A9-A2F34E5A0572}" dt="2024-05-23T13:39:52.006" v="65" actId="20577"/>
      <pc:docMkLst>
        <pc:docMk/>
      </pc:docMkLst>
      <pc:sldChg chg="modSp mod">
        <pc:chgData name="Harding, Christina" userId="f988bcf6-5ff5-482c-bcc1-ddeae74b14ec" providerId="ADAL" clId="{DE61FBBC-9DF6-4B09-B3A9-A2F34E5A0572}" dt="2024-05-23T13:39:52.006" v="65" actId="20577"/>
        <pc:sldMkLst>
          <pc:docMk/>
          <pc:sldMk cId="0" sldId="261"/>
        </pc:sldMkLst>
        <pc:spChg chg="mod">
          <ac:chgData name="Harding, Christina" userId="f988bcf6-5ff5-482c-bcc1-ddeae74b14ec" providerId="ADAL" clId="{DE61FBBC-9DF6-4B09-B3A9-A2F34E5A0572}" dt="2024-05-23T12:57:10.106" v="4" actId="20577"/>
          <ac:spMkLst>
            <pc:docMk/>
            <pc:sldMk cId="0" sldId="261"/>
            <ac:spMk id="11266" creationId="{FEFDD66B-A35E-470A-9475-32AC08E18A14}"/>
          </ac:spMkLst>
        </pc:spChg>
        <pc:spChg chg="mod">
          <ac:chgData name="Harding, Christina" userId="f988bcf6-5ff5-482c-bcc1-ddeae74b14ec" providerId="ADAL" clId="{DE61FBBC-9DF6-4B09-B3A9-A2F34E5A0572}" dt="2024-05-23T13:39:52.006" v="65" actId="20577"/>
          <ac:spMkLst>
            <pc:docMk/>
            <pc:sldMk cId="0" sldId="261"/>
            <ac:spMk id="11267" creationId="{D0157807-01F2-47B6-BA05-A9EF2CB383BC}"/>
          </ac:spMkLst>
        </pc:spChg>
      </pc:sldChg>
      <pc:sldChg chg="addSp delSp modSp mod">
        <pc:chgData name="Harding, Christina" userId="f988bcf6-5ff5-482c-bcc1-ddeae74b14ec" providerId="ADAL" clId="{DE61FBBC-9DF6-4B09-B3A9-A2F34E5A0572}" dt="2024-05-23T13:26:56.155" v="50" actId="14100"/>
        <pc:sldMkLst>
          <pc:docMk/>
          <pc:sldMk cId="995353212" sldId="262"/>
        </pc:sldMkLst>
        <pc:spChg chg="mod">
          <ac:chgData name="Harding, Christina" userId="f988bcf6-5ff5-482c-bcc1-ddeae74b14ec" providerId="ADAL" clId="{DE61FBBC-9DF6-4B09-B3A9-A2F34E5A0572}" dt="2024-05-23T13:25:50.022" v="39" actId="313"/>
          <ac:spMkLst>
            <pc:docMk/>
            <pc:sldMk cId="995353212" sldId="262"/>
            <ac:spMk id="2" creationId="{2B70A2A1-C488-45B5-BF25-167C63398B16}"/>
          </ac:spMkLst>
        </pc:spChg>
        <pc:spChg chg="mod">
          <ac:chgData name="Harding, Christina" userId="f988bcf6-5ff5-482c-bcc1-ddeae74b14ec" providerId="ADAL" clId="{DE61FBBC-9DF6-4B09-B3A9-A2F34E5A0572}" dt="2024-05-23T13:25:27.291" v="32" actId="313"/>
          <ac:spMkLst>
            <pc:docMk/>
            <pc:sldMk cId="995353212" sldId="262"/>
            <ac:spMk id="4" creationId="{A6828967-60E1-40D8-80EA-B4A8D2589E67}"/>
          </ac:spMkLst>
        </pc:spChg>
        <pc:spChg chg="mod">
          <ac:chgData name="Harding, Christina" userId="f988bcf6-5ff5-482c-bcc1-ddeae74b14ec" providerId="ADAL" clId="{DE61FBBC-9DF6-4B09-B3A9-A2F34E5A0572}" dt="2024-05-23T13:25:12.257" v="29" actId="313"/>
          <ac:spMkLst>
            <pc:docMk/>
            <pc:sldMk cId="995353212" sldId="262"/>
            <ac:spMk id="5" creationId="{378908E3-97D8-4C2E-96F3-E33E98F1B94B}"/>
          </ac:spMkLst>
        </pc:spChg>
        <pc:spChg chg="mod">
          <ac:chgData name="Harding, Christina" userId="f988bcf6-5ff5-482c-bcc1-ddeae74b14ec" providerId="ADAL" clId="{DE61FBBC-9DF6-4B09-B3A9-A2F34E5A0572}" dt="2024-05-23T13:26:50.449" v="48" actId="1076"/>
          <ac:spMkLst>
            <pc:docMk/>
            <pc:sldMk cId="995353212" sldId="262"/>
            <ac:spMk id="6" creationId="{6E6FDBAF-C310-4D30-A1BE-C95F07122EC5}"/>
          </ac:spMkLst>
        </pc:spChg>
        <pc:spChg chg="mod">
          <ac:chgData name="Harding, Christina" userId="f988bcf6-5ff5-482c-bcc1-ddeae74b14ec" providerId="ADAL" clId="{DE61FBBC-9DF6-4B09-B3A9-A2F34E5A0572}" dt="2024-05-23T13:26:31.319" v="44" actId="255"/>
          <ac:spMkLst>
            <pc:docMk/>
            <pc:sldMk cId="995353212" sldId="262"/>
            <ac:spMk id="7" creationId="{56107D26-A1E2-4C04-9C10-1445E271383A}"/>
          </ac:spMkLst>
        </pc:spChg>
        <pc:spChg chg="add del mod">
          <ac:chgData name="Harding, Christina" userId="f988bcf6-5ff5-482c-bcc1-ddeae74b14ec" providerId="ADAL" clId="{DE61FBBC-9DF6-4B09-B3A9-A2F34E5A0572}" dt="2024-05-23T13:25:41.949" v="36" actId="6549"/>
          <ac:spMkLst>
            <pc:docMk/>
            <pc:sldMk cId="995353212" sldId="262"/>
            <ac:spMk id="8" creationId="{E3EF0B90-9D30-45E3-812C-C2C0F6FE8F72}"/>
          </ac:spMkLst>
        </pc:spChg>
        <pc:spChg chg="mod">
          <ac:chgData name="Harding, Christina" userId="f988bcf6-5ff5-482c-bcc1-ddeae74b14ec" providerId="ADAL" clId="{DE61FBBC-9DF6-4B09-B3A9-A2F34E5A0572}" dt="2024-05-23T13:26:36.828" v="45" actId="1076"/>
          <ac:spMkLst>
            <pc:docMk/>
            <pc:sldMk cId="995353212" sldId="262"/>
            <ac:spMk id="9" creationId="{5540075F-6632-4754-B913-FAF04010AC2C}"/>
          </ac:spMkLst>
        </pc:spChg>
        <pc:spChg chg="mod">
          <ac:chgData name="Harding, Christina" userId="f988bcf6-5ff5-482c-bcc1-ddeae74b14ec" providerId="ADAL" clId="{DE61FBBC-9DF6-4B09-B3A9-A2F34E5A0572}" dt="2024-05-23T13:26:56.155" v="50" actId="14100"/>
          <ac:spMkLst>
            <pc:docMk/>
            <pc:sldMk cId="995353212" sldId="262"/>
            <ac:spMk id="10" creationId="{91317958-C646-42EF-9708-10108388FE6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>
            <a:extLst>
              <a:ext uri="{FF2B5EF4-FFF2-40B4-BE49-F238E27FC236}">
                <a16:creationId xmlns:a16="http://schemas.microsoft.com/office/drawing/2014/main" id="{9C5D0B26-0E68-4887-ABDC-48F56F9CC6E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2838" y="260350"/>
            <a:ext cx="2722562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">
            <a:extLst>
              <a:ext uri="{FF2B5EF4-FFF2-40B4-BE49-F238E27FC236}">
                <a16:creationId xmlns:a16="http://schemas.microsoft.com/office/drawing/2014/main" id="{315C1035-949F-4D68-AABB-75A15E0D085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5091113"/>
            <a:ext cx="2447925" cy="155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>
            <a:lvl1pPr>
              <a:defRPr sz="3600" b="1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2400" baseline="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4731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E76D607-6D5C-4DBD-9346-0971AB68920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6421438"/>
            <a:ext cx="8858250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229886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C699185-1B71-4C38-ABFC-AEF25B4C3E1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6421438"/>
            <a:ext cx="8858250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3600" b="1" cap="all" baseline="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4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36651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>
            <a:extLst>
              <a:ext uri="{FF2B5EF4-FFF2-40B4-BE49-F238E27FC236}">
                <a16:creationId xmlns:a16="http://schemas.microsoft.com/office/drawing/2014/main" id="{DF81641C-C5BC-43E1-AE58-CEFB53E22A3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6421438"/>
            <a:ext cx="8858250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4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4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168701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>
            <a:extLst>
              <a:ext uri="{FF2B5EF4-FFF2-40B4-BE49-F238E27FC236}">
                <a16:creationId xmlns:a16="http://schemas.microsoft.com/office/drawing/2014/main" id="{7DCF2A9D-3554-4CC3-BA85-E4199003C2B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6421438"/>
            <a:ext cx="8858250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00185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>
            <a:extLst>
              <a:ext uri="{FF2B5EF4-FFF2-40B4-BE49-F238E27FC236}">
                <a16:creationId xmlns:a16="http://schemas.microsoft.com/office/drawing/2014/main" id="{AF7E8BCF-2D03-4572-A622-93202A1BDDE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6421438"/>
            <a:ext cx="8858250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935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>
            <a:extLst>
              <a:ext uri="{FF2B5EF4-FFF2-40B4-BE49-F238E27FC236}">
                <a16:creationId xmlns:a16="http://schemas.microsoft.com/office/drawing/2014/main" id="{BE07C28E-D44E-416A-BA91-1145D13C027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6421438"/>
            <a:ext cx="8858250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51984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>
            <a:extLst>
              <a:ext uri="{FF2B5EF4-FFF2-40B4-BE49-F238E27FC236}">
                <a16:creationId xmlns:a16="http://schemas.microsoft.com/office/drawing/2014/main" id="{19ED87AF-8E3F-4E50-AEEB-850A6F69150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6421438"/>
            <a:ext cx="8858250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3600" b="1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26734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>
            <a:extLst>
              <a:ext uri="{FF2B5EF4-FFF2-40B4-BE49-F238E27FC236}">
                <a16:creationId xmlns:a16="http://schemas.microsoft.com/office/drawing/2014/main" id="{295EF50D-8808-4594-8ADB-AAB5C0081D8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6421438"/>
            <a:ext cx="8858250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41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E5098227-18CF-43B0-BE08-D3EE74FB35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Title – at least 36pt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CC16074E-2773-4750-ABBD-3FCF32ECDE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Text – at least 24pt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FEFDD66B-A35E-470A-9475-32AC08E18A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219200"/>
            <a:ext cx="7772400" cy="1468437"/>
          </a:xfrm>
        </p:spPr>
        <p:txBody>
          <a:bodyPr/>
          <a:lstStyle/>
          <a:p>
            <a:r>
              <a:rPr lang="en-GB" dirty="0"/>
              <a:t>Learning from complaints:</a:t>
            </a:r>
            <a:br>
              <a:rPr lang="en-GB" dirty="0"/>
            </a:br>
            <a:r>
              <a:rPr lang="en-GB" dirty="0"/>
              <a:t>themes April 2024</a:t>
            </a:r>
            <a:endParaRPr lang="en-US" altLang="en-US" dirty="0"/>
          </a:p>
        </p:txBody>
      </p:sp>
      <p:sp>
        <p:nvSpPr>
          <p:cNvPr id="11267" name="Subtitle 2">
            <a:extLst>
              <a:ext uri="{FF2B5EF4-FFF2-40B4-BE49-F238E27FC236}">
                <a16:creationId xmlns:a16="http://schemas.microsoft.com/office/drawing/2014/main" id="{D0157807-01F2-47B6-BA05-A9EF2CB383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47664" y="2996952"/>
            <a:ext cx="6224736" cy="2641848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Quality – clinical standards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Respect, caring and patient rights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Communication – Absent, incorrect </a:t>
            </a:r>
            <a:r>
              <a:rPr lang="en-GB"/>
              <a:t>or delayed</a:t>
            </a:r>
            <a:endParaRPr lang="en-GB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Organisation process – Waiting times, accessing care</a:t>
            </a:r>
          </a:p>
          <a:p>
            <a:endParaRPr lang="en-US" alt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Callout 6">
            <a:extLst>
              <a:ext uri="{FF2B5EF4-FFF2-40B4-BE49-F238E27FC236}">
                <a16:creationId xmlns:a16="http://schemas.microsoft.com/office/drawing/2014/main" id="{2B70A2A1-C488-45B5-BF25-167C63398B16}"/>
              </a:ext>
            </a:extLst>
          </p:cNvPr>
          <p:cNvSpPr/>
          <p:nvPr/>
        </p:nvSpPr>
        <p:spPr>
          <a:xfrm>
            <a:off x="6402384" y="3503478"/>
            <a:ext cx="2484128" cy="2453685"/>
          </a:xfrm>
          <a:prstGeom prst="wedgeEllipseCallout">
            <a:avLst>
              <a:gd name="adj1" fmla="val 46690"/>
              <a:gd name="adj2" fmla="val 44413"/>
            </a:avLst>
          </a:prstGeom>
          <a:gradFill flip="none" rotWithShape="1">
            <a:gsLst>
              <a:gs pos="0">
                <a:schemeClr val="accent6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6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6">
                  <a:lumMod val="40000"/>
                  <a:lumOff val="6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28575">
            <a:solidFill>
              <a:schemeClr val="accent1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did “</a:t>
            </a:r>
            <a:r>
              <a:rPr lang="en-GB" sz="1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Visiting hours for ward has been added to website and a follow up post bereavement service has been introduced on the ward, to better support relatives following a loss.”</a:t>
            </a:r>
            <a:endParaRPr lang="en-GB" sz="1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n-GB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Box 7">
            <a:extLst>
              <a:ext uri="{FF2B5EF4-FFF2-40B4-BE49-F238E27FC236}">
                <a16:creationId xmlns:a16="http://schemas.microsoft.com/office/drawing/2014/main" id="{DBF16231-8BF9-4B29-A182-9BF58204F2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2" y="2856715"/>
            <a:ext cx="777557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/>
              <a:t>We encourage all staff to attend Customer care training</a:t>
            </a:r>
          </a:p>
        </p:txBody>
      </p:sp>
      <p:sp>
        <p:nvSpPr>
          <p:cNvPr id="4" name="Oval Callout 6">
            <a:extLst>
              <a:ext uri="{FF2B5EF4-FFF2-40B4-BE49-F238E27FC236}">
                <a16:creationId xmlns:a16="http://schemas.microsoft.com/office/drawing/2014/main" id="{A6828967-60E1-40D8-80EA-B4A8D2589E67}"/>
              </a:ext>
            </a:extLst>
          </p:cNvPr>
          <p:cNvSpPr/>
          <p:nvPr/>
        </p:nvSpPr>
        <p:spPr>
          <a:xfrm>
            <a:off x="1924838" y="3567603"/>
            <a:ext cx="2305198" cy="2541344"/>
          </a:xfrm>
          <a:prstGeom prst="wedgeEllipseCallout">
            <a:avLst>
              <a:gd name="adj1" fmla="val 46692"/>
              <a:gd name="adj2" fmla="val 49208"/>
            </a:avLst>
          </a:prstGeom>
          <a:gradFill flip="none" rotWithShape="1">
            <a:gsLst>
              <a:gs pos="0">
                <a:schemeClr val="accent6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6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6">
                  <a:lumMod val="40000"/>
                  <a:lumOff val="6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28575">
            <a:solidFill>
              <a:schemeClr val="accent1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did “</a:t>
            </a:r>
            <a:r>
              <a:rPr lang="en-GB" sz="1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An internal audit was carried out and booking process has now been changed.” </a:t>
            </a:r>
            <a:endParaRPr lang="en-GB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val Callout 5">
            <a:extLst>
              <a:ext uri="{FF2B5EF4-FFF2-40B4-BE49-F238E27FC236}">
                <a16:creationId xmlns:a16="http://schemas.microsoft.com/office/drawing/2014/main" id="{378908E3-97D8-4C2E-96F3-E33E98F1B94B}"/>
              </a:ext>
            </a:extLst>
          </p:cNvPr>
          <p:cNvSpPr/>
          <p:nvPr/>
        </p:nvSpPr>
        <p:spPr>
          <a:xfrm>
            <a:off x="109898" y="3429000"/>
            <a:ext cx="2229854" cy="2304256"/>
          </a:xfrm>
          <a:prstGeom prst="wedgeEllipseCallout">
            <a:avLst>
              <a:gd name="adj1" fmla="val -45322"/>
              <a:gd name="adj2" fmla="val 47562"/>
            </a:avLst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GB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said “</a:t>
            </a:r>
            <a:r>
              <a:rPr lang="en-GB" sz="1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Patient raised concerns regarding her follow up appointment and scan not being booked.”</a:t>
            </a:r>
            <a:endParaRPr lang="en-GB" sz="1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n-GB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val Callout 6">
            <a:extLst>
              <a:ext uri="{FF2B5EF4-FFF2-40B4-BE49-F238E27FC236}">
                <a16:creationId xmlns:a16="http://schemas.microsoft.com/office/drawing/2014/main" id="{6E6FDBAF-C310-4D30-A1BE-C95F07122EC5}"/>
              </a:ext>
            </a:extLst>
          </p:cNvPr>
          <p:cNvSpPr/>
          <p:nvPr/>
        </p:nvSpPr>
        <p:spPr>
          <a:xfrm>
            <a:off x="1259632" y="-9607"/>
            <a:ext cx="3168353" cy="2870658"/>
          </a:xfrm>
          <a:prstGeom prst="wedgeEllipseCallout">
            <a:avLst>
              <a:gd name="adj1" fmla="val 49981"/>
              <a:gd name="adj2" fmla="val 44920"/>
            </a:avLst>
          </a:prstGeom>
          <a:gradFill flip="none" rotWithShape="1">
            <a:gsLst>
              <a:gs pos="0">
                <a:schemeClr val="accent6">
                  <a:lumMod val="40000"/>
                  <a:lumOff val="60000"/>
                  <a:tint val="66000"/>
                  <a:satMod val="160000"/>
                  <a:shade val="30000"/>
                  <a:satMod val="115000"/>
                </a:schemeClr>
              </a:gs>
              <a:gs pos="50000">
                <a:schemeClr val="accent6">
                  <a:lumMod val="40000"/>
                  <a:lumOff val="60000"/>
                  <a:tint val="66000"/>
                  <a:satMod val="160000"/>
                  <a:shade val="67500"/>
                  <a:satMod val="115000"/>
                </a:schemeClr>
              </a:gs>
              <a:gs pos="100000">
                <a:schemeClr val="accent6">
                  <a:lumMod val="40000"/>
                  <a:lumOff val="60000"/>
                  <a:tint val="66000"/>
                  <a:satMod val="16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28575">
            <a:solidFill>
              <a:schemeClr val="accent1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did “</a:t>
            </a:r>
            <a:r>
              <a:rPr lang="en-GB" sz="1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Full review of process in the Departure Lounge. The registered nurse will now always perform a final medicines check before patient leaves departure lounge. Transparent bags have now been introduced for ease and efficiency of checking. Incident shared across all departure lounge staff for awareness.</a:t>
            </a:r>
            <a:r>
              <a:rPr lang="en-GB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en-GB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Oval Callout 6">
            <a:extLst>
              <a:ext uri="{FF2B5EF4-FFF2-40B4-BE49-F238E27FC236}">
                <a16:creationId xmlns:a16="http://schemas.microsoft.com/office/drawing/2014/main" id="{56107D26-A1E2-4C04-9C10-1445E271383A}"/>
              </a:ext>
            </a:extLst>
          </p:cNvPr>
          <p:cNvSpPr/>
          <p:nvPr/>
        </p:nvSpPr>
        <p:spPr>
          <a:xfrm>
            <a:off x="6660232" y="188640"/>
            <a:ext cx="2364329" cy="2474164"/>
          </a:xfrm>
          <a:prstGeom prst="wedgeEllipseCallout">
            <a:avLst>
              <a:gd name="adj1" fmla="val 42580"/>
              <a:gd name="adj2" fmla="val 50584"/>
            </a:avLst>
          </a:prstGeom>
          <a:gradFill flip="none" rotWithShape="1">
            <a:gsLst>
              <a:gs pos="0">
                <a:schemeClr val="accent6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6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6">
                  <a:lumMod val="40000"/>
                  <a:lumOff val="6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28575">
            <a:solidFill>
              <a:schemeClr val="accent1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did “</a:t>
            </a:r>
            <a:r>
              <a:rPr lang="en-GB" sz="1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Staff have reflected on incident and hew policy is for patients who have had certain anaesthesia types should always have a nurse with them to assist.</a:t>
            </a:r>
            <a:endParaRPr lang="en-GB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val Callout 5">
            <a:extLst>
              <a:ext uri="{FF2B5EF4-FFF2-40B4-BE49-F238E27FC236}">
                <a16:creationId xmlns:a16="http://schemas.microsoft.com/office/drawing/2014/main" id="{E3EF0B90-9D30-45E3-812C-C2C0F6FE8F72}"/>
              </a:ext>
            </a:extLst>
          </p:cNvPr>
          <p:cNvSpPr/>
          <p:nvPr/>
        </p:nvSpPr>
        <p:spPr>
          <a:xfrm>
            <a:off x="4788024" y="3814650"/>
            <a:ext cx="1944215" cy="2310510"/>
          </a:xfrm>
          <a:prstGeom prst="wedgeEllipseCallout">
            <a:avLst>
              <a:gd name="adj1" fmla="val -37810"/>
              <a:gd name="adj2" fmla="val 54499"/>
            </a:avLst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said “</a:t>
            </a:r>
            <a:r>
              <a:rPr lang="en-GB" sz="1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Concerns raised regarding visiting hours on ward and communication when patient was very unwell</a:t>
            </a:r>
            <a:r>
              <a:rPr lang="en-GB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.” </a:t>
            </a:r>
          </a:p>
        </p:txBody>
      </p:sp>
      <p:sp>
        <p:nvSpPr>
          <p:cNvPr id="9" name="Oval Callout 5">
            <a:extLst>
              <a:ext uri="{FF2B5EF4-FFF2-40B4-BE49-F238E27FC236}">
                <a16:creationId xmlns:a16="http://schemas.microsoft.com/office/drawing/2014/main" id="{5540075F-6632-4754-B913-FAF04010AC2C}"/>
              </a:ext>
            </a:extLst>
          </p:cNvPr>
          <p:cNvSpPr/>
          <p:nvPr/>
        </p:nvSpPr>
        <p:spPr>
          <a:xfrm>
            <a:off x="5004048" y="247792"/>
            <a:ext cx="2015281" cy="2380611"/>
          </a:xfrm>
          <a:prstGeom prst="wedgeEllipseCallout">
            <a:avLst>
              <a:gd name="adj1" fmla="val -51548"/>
              <a:gd name="adj2" fmla="val 45992"/>
            </a:avLst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said “</a:t>
            </a:r>
            <a:r>
              <a:rPr lang="en-GB" sz="1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Relative of patient raised concerns that she was not allowed into bay on day surgery ward to assist her husband with dressing.</a:t>
            </a:r>
            <a:endParaRPr lang="en-GB" sz="1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n-GB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Oval Callout 5">
            <a:extLst>
              <a:ext uri="{FF2B5EF4-FFF2-40B4-BE49-F238E27FC236}">
                <a16:creationId xmlns:a16="http://schemas.microsoft.com/office/drawing/2014/main" id="{91317958-C646-42EF-9708-10108388FE69}"/>
              </a:ext>
            </a:extLst>
          </p:cNvPr>
          <p:cNvSpPr/>
          <p:nvPr/>
        </p:nvSpPr>
        <p:spPr>
          <a:xfrm>
            <a:off x="64635" y="188639"/>
            <a:ext cx="1699053" cy="2482977"/>
          </a:xfrm>
          <a:prstGeom prst="wedgeEllipseCallout">
            <a:avLst>
              <a:gd name="adj1" fmla="val -44024"/>
              <a:gd name="adj2" fmla="val 55360"/>
            </a:avLst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said “</a:t>
            </a:r>
            <a:r>
              <a:rPr lang="en-GB" sz="1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Patient was discharged from hospital with another patient’s medications”</a:t>
            </a:r>
            <a:endParaRPr lang="en-GB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5353212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BF9CCBF8BD42F478F8399383A0197BB" ma:contentTypeVersion="18" ma:contentTypeDescription="Create a new document." ma:contentTypeScope="" ma:versionID="ea7cf1842e7fb92988d17fb53317eef6">
  <xsd:schema xmlns:xsd="http://www.w3.org/2001/XMLSchema" xmlns:xs="http://www.w3.org/2001/XMLSchema" xmlns:p="http://schemas.microsoft.com/office/2006/metadata/properties" xmlns:ns3="41fd3d53-c209-4a70-acad-2c1d434d0c27" xmlns:ns4="5e5abce5-4901-46fe-84c9-1005f11011b0" targetNamespace="http://schemas.microsoft.com/office/2006/metadata/properties" ma:root="true" ma:fieldsID="6add4456ffcd3e1ca1d66277a6dfc909" ns3:_="" ns4:_="">
    <xsd:import namespace="41fd3d53-c209-4a70-acad-2c1d434d0c27"/>
    <xsd:import namespace="5e5abce5-4901-46fe-84c9-1005f11011b0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ServiceDateTaken" minOccurs="0"/>
                <xsd:element ref="ns4:MediaServiceLocation" minOccurs="0"/>
                <xsd:element ref="ns4:MediaServiceSearchProperties" minOccurs="0"/>
                <xsd:element ref="ns4:_activity" minOccurs="0"/>
                <xsd:element ref="ns4:MediaLengthInSeconds" minOccurs="0"/>
                <xsd:element ref="ns4:MediaServiceObjectDetectorVersions" minOccurs="0"/>
                <xsd:element ref="ns4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fd3d53-c209-4a70-acad-2c1d434d0c2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5abce5-4901-46fe-84c9-1005f11011b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5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5e5abce5-4901-46fe-84c9-1005f11011b0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5B2DA08-8114-472B-8A61-50104623884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1fd3d53-c209-4a70-acad-2c1d434d0c27"/>
    <ds:schemaRef ds:uri="5e5abce5-4901-46fe-84c9-1005f11011b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C67626A-5997-487A-A0A9-84A450BAA796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5e5abce5-4901-46fe-84c9-1005f11011b0"/>
    <ds:schemaRef ds:uri="http://purl.org/dc/elements/1.1/"/>
    <ds:schemaRef ds:uri="http://schemas.microsoft.com/office/2006/metadata/properties"/>
    <ds:schemaRef ds:uri="41fd3d53-c209-4a70-acad-2c1d434d0c27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95350D4-7C63-41D1-9CA9-D0AFF441C83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484</TotalTime>
  <Words>249</Words>
  <Application>Microsoft Office PowerPoint</Application>
  <PresentationFormat>On-screen Show (4:3)</PresentationFormat>
  <Paragraphs>15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Default Design</vt:lpstr>
      <vt:lpstr>Learning from complaints: themes April 2024</vt:lpstr>
      <vt:lpstr>PowerPoint Presentation</vt:lpstr>
    </vt:vector>
  </TitlesOfParts>
  <Company>RBCH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trachall</dc:creator>
  <cp:lastModifiedBy>Ruddick, Charlotte</cp:lastModifiedBy>
  <cp:revision>42</cp:revision>
  <dcterms:created xsi:type="dcterms:W3CDTF">2006-03-24T10:18:28Z</dcterms:created>
  <dcterms:modified xsi:type="dcterms:W3CDTF">2024-05-28T07:23:20Z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0x0101001BF9CCBF8BD42F478F8399383A0197BB</vt:lpwstr>
  </property>
</Properties>
</file>