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1" r:id="rId5"/>
    <p:sldId id="262" r:id="rId6"/>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87" autoAdjust="0"/>
    <p:restoredTop sz="90929"/>
  </p:normalViewPr>
  <p:slideViewPr>
    <p:cSldViewPr>
      <p:cViewPr varScale="1">
        <p:scale>
          <a:sx n="86" d="100"/>
          <a:sy n="86" d="100"/>
        </p:scale>
        <p:origin x="96" y="4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a:extLst>
              <a:ext uri="{FF2B5EF4-FFF2-40B4-BE49-F238E27FC236}">
                <a16:creationId xmlns:a16="http://schemas.microsoft.com/office/drawing/2014/main" id="{9C5D0B26-0E68-4887-ABDC-48F56F9CC6E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92838" y="260350"/>
            <a:ext cx="272256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
            <a:extLst>
              <a:ext uri="{FF2B5EF4-FFF2-40B4-BE49-F238E27FC236}">
                <a16:creationId xmlns:a16="http://schemas.microsoft.com/office/drawing/2014/main" id="{315C1035-949F-4D68-AABB-75A15E0D085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9388" y="5091113"/>
            <a:ext cx="2447925"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6"/>
            <a:ext cx="7772400" cy="1470025"/>
          </a:xfrm>
        </p:spPr>
        <p:txBody>
          <a:bodyPr/>
          <a:lstStyle>
            <a:lvl1pPr>
              <a:defRPr sz="3600" b="1" baseline="0"/>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400"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dirty="0"/>
          </a:p>
        </p:txBody>
      </p:sp>
    </p:spTree>
    <p:extLst>
      <p:ext uri="{BB962C8B-B14F-4D97-AF65-F5344CB8AC3E}">
        <p14:creationId xmlns:p14="http://schemas.microsoft.com/office/powerpoint/2010/main" val="3034731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E76D607-6D5C-4DBD-9346-0971AB68920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baseline="0"/>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vl1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229886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C699185-1B71-4C38-ABFC-AEF25B4C3E1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722313" y="4406901"/>
            <a:ext cx="7772400" cy="1362075"/>
          </a:xfrm>
        </p:spPr>
        <p:txBody>
          <a:bodyPr anchor="t"/>
          <a:lstStyle>
            <a:lvl1pPr algn="l">
              <a:defRPr sz="3600" b="1" cap="all" baseline="0"/>
            </a:lvl1pPr>
          </a:lstStyle>
          <a:p>
            <a:r>
              <a:rPr lang="en-US"/>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4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36651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DF81641C-C5BC-43E1-AE58-CEFB53E22A3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3600"/>
            </a:lvl1pPr>
          </a:lstStyle>
          <a:p>
            <a:r>
              <a:rPr lang="en-US"/>
              <a:t>Click to edit Master title style</a:t>
            </a:r>
            <a:endParaRPr lang="en-GB"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168701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4">
            <a:extLst>
              <a:ext uri="{FF2B5EF4-FFF2-40B4-BE49-F238E27FC236}">
                <a16:creationId xmlns:a16="http://schemas.microsoft.com/office/drawing/2014/main" id="{7DCF2A9D-3554-4CC3-BA85-E4199003C2B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274639"/>
            <a:ext cx="8229600" cy="1143000"/>
          </a:xfrm>
        </p:spPr>
        <p:txBody>
          <a:bodyPr/>
          <a:lstStyle>
            <a:lvl1pPr>
              <a:defRPr baseline="0"/>
            </a:lvl1pPr>
          </a:lstStyle>
          <a:p>
            <a:r>
              <a:rPr lang="en-US"/>
              <a:t>Click to edit Master title style</a:t>
            </a:r>
            <a:endParaRPr lang="en-GB" dirty="0"/>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00185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4">
            <a:extLst>
              <a:ext uri="{FF2B5EF4-FFF2-40B4-BE49-F238E27FC236}">
                <a16:creationId xmlns:a16="http://schemas.microsoft.com/office/drawing/2014/main" id="{AF7E8BCF-2D03-4572-A622-93202A1BDDE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4000"/>
            </a:lvl1pPr>
          </a:lstStyle>
          <a:p>
            <a:r>
              <a:rPr lang="en-US"/>
              <a:t>Click to edit Master title style</a:t>
            </a:r>
            <a:endParaRPr lang="en-GB" dirty="0"/>
          </a:p>
        </p:txBody>
      </p:sp>
    </p:spTree>
    <p:extLst>
      <p:ext uri="{BB962C8B-B14F-4D97-AF65-F5344CB8AC3E}">
        <p14:creationId xmlns:p14="http://schemas.microsoft.com/office/powerpoint/2010/main" val="141935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BE07C28E-D44E-416A-BA91-1145D13C027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1984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19ED87AF-8E3F-4E50-AEEB-850A6F69150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2" y="273049"/>
            <a:ext cx="3008313" cy="1162051"/>
          </a:xfrm>
        </p:spPr>
        <p:txBody>
          <a:bodyPr anchor="b"/>
          <a:lstStyle>
            <a:lvl1pPr algn="l">
              <a:defRPr sz="3600" b="1"/>
            </a:lvl1pPr>
          </a:lstStyle>
          <a:p>
            <a:r>
              <a:rPr lang="en-US"/>
              <a:t>Click to edit Master title style</a:t>
            </a:r>
            <a:endParaRPr lang="en-GB" dirty="0"/>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26734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295EF50D-8808-4594-8ADB-AAB5C0081D8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41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5098227-18CF-43B0-BE08-D3EE74FB356B}"/>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Title – at least 36pt</a:t>
            </a:r>
          </a:p>
        </p:txBody>
      </p:sp>
      <p:sp>
        <p:nvSpPr>
          <p:cNvPr id="1027" name="Rectangle 3">
            <a:extLst>
              <a:ext uri="{FF2B5EF4-FFF2-40B4-BE49-F238E27FC236}">
                <a16:creationId xmlns:a16="http://schemas.microsoft.com/office/drawing/2014/main" id="{CC16074E-2773-4750-ABBD-3FCF32ECDE02}"/>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Text – at least 24pt</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Lst>
  <p:txStyles>
    <p:titleStyle>
      <a:lvl1pPr algn="ctr" rtl="0" eaLnBrk="0" fontAlgn="base" hangingPunct="0">
        <a:spcBef>
          <a:spcPct val="0"/>
        </a:spcBef>
        <a:spcAft>
          <a:spcPct val="0"/>
        </a:spcAft>
        <a:defRPr sz="3600" b="1">
          <a:solidFill>
            <a:schemeClr val="tx2"/>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b="1">
          <a:solidFill>
            <a:schemeClr val="tx2"/>
          </a:solidFill>
          <a:latin typeface="Arial" charset="0"/>
          <a:cs typeface="Arial" charset="0"/>
        </a:defRPr>
      </a:lvl2pPr>
      <a:lvl3pPr algn="ctr" rtl="0" eaLnBrk="0" fontAlgn="base" hangingPunct="0">
        <a:spcBef>
          <a:spcPct val="0"/>
        </a:spcBef>
        <a:spcAft>
          <a:spcPct val="0"/>
        </a:spcAft>
        <a:defRPr sz="3600" b="1">
          <a:solidFill>
            <a:schemeClr val="tx2"/>
          </a:solidFill>
          <a:latin typeface="Arial" charset="0"/>
          <a:cs typeface="Arial" charset="0"/>
        </a:defRPr>
      </a:lvl3pPr>
      <a:lvl4pPr algn="ctr" rtl="0" eaLnBrk="0" fontAlgn="base" hangingPunct="0">
        <a:spcBef>
          <a:spcPct val="0"/>
        </a:spcBef>
        <a:spcAft>
          <a:spcPct val="0"/>
        </a:spcAft>
        <a:defRPr sz="3600" b="1">
          <a:solidFill>
            <a:schemeClr val="tx2"/>
          </a:solidFill>
          <a:latin typeface="Arial" charset="0"/>
          <a:cs typeface="Arial" charset="0"/>
        </a:defRPr>
      </a:lvl4pPr>
      <a:lvl5pPr algn="ctr" rtl="0" eaLnBrk="0" fontAlgn="base" hangingPunct="0">
        <a:spcBef>
          <a:spcPct val="0"/>
        </a:spcBef>
        <a:spcAft>
          <a:spcPct val="0"/>
        </a:spcAft>
        <a:defRPr sz="3600" b="1">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8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FEFDD66B-A35E-470A-9475-32AC08E18A14}"/>
              </a:ext>
            </a:extLst>
          </p:cNvPr>
          <p:cNvSpPr>
            <a:spLocks noGrp="1"/>
          </p:cNvSpPr>
          <p:nvPr>
            <p:ph type="ctrTitle"/>
          </p:nvPr>
        </p:nvSpPr>
        <p:spPr>
          <a:xfrm>
            <a:off x="685800" y="1219200"/>
            <a:ext cx="7772400" cy="1468437"/>
          </a:xfrm>
        </p:spPr>
        <p:txBody>
          <a:bodyPr/>
          <a:lstStyle/>
          <a:p>
            <a:r>
              <a:rPr lang="en-GB" dirty="0"/>
              <a:t>Learning from complaints:</a:t>
            </a:r>
            <a:br>
              <a:rPr lang="en-GB" dirty="0"/>
            </a:br>
            <a:r>
              <a:rPr lang="en-GB" dirty="0"/>
              <a:t>themes March 2024</a:t>
            </a:r>
            <a:endParaRPr lang="en-US" altLang="en-US" dirty="0"/>
          </a:p>
        </p:txBody>
      </p:sp>
      <p:sp>
        <p:nvSpPr>
          <p:cNvPr id="11267" name="Subtitle 2">
            <a:extLst>
              <a:ext uri="{FF2B5EF4-FFF2-40B4-BE49-F238E27FC236}">
                <a16:creationId xmlns:a16="http://schemas.microsoft.com/office/drawing/2014/main" id="{D0157807-01F2-47B6-BA05-A9EF2CB383BC}"/>
              </a:ext>
            </a:extLst>
          </p:cNvPr>
          <p:cNvSpPr>
            <a:spLocks noGrp="1"/>
          </p:cNvSpPr>
          <p:nvPr>
            <p:ph type="subTitle" idx="1"/>
          </p:nvPr>
        </p:nvSpPr>
        <p:spPr>
          <a:xfrm>
            <a:off x="1547664" y="2996952"/>
            <a:ext cx="6224736" cy="2641848"/>
          </a:xfrm>
        </p:spPr>
        <p:txBody>
          <a:bodyPr/>
          <a:lstStyle/>
          <a:p>
            <a:pPr marL="342900" indent="-342900" algn="l">
              <a:buFont typeface="Arial" panose="020B0604020202020204" pitchFamily="34" charset="0"/>
              <a:buChar char="•"/>
            </a:pPr>
            <a:r>
              <a:rPr lang="en-GB" dirty="0"/>
              <a:t>Quality – clinical standards</a:t>
            </a:r>
          </a:p>
          <a:p>
            <a:pPr marL="342900" indent="-342900" algn="l">
              <a:buFont typeface="Arial" panose="020B0604020202020204" pitchFamily="34" charset="0"/>
              <a:buChar char="•"/>
            </a:pPr>
            <a:r>
              <a:rPr lang="en-GB" dirty="0"/>
              <a:t>Respect, caring and patient rights</a:t>
            </a:r>
          </a:p>
          <a:p>
            <a:pPr marL="342900" indent="-342900" algn="l">
              <a:buFont typeface="Arial" panose="020B0604020202020204" pitchFamily="34" charset="0"/>
              <a:buChar char="•"/>
            </a:pPr>
            <a:r>
              <a:rPr lang="en-GB" dirty="0"/>
              <a:t>Communication – Absent or incorrect</a:t>
            </a:r>
          </a:p>
          <a:p>
            <a:pPr marL="342900" indent="-342900" algn="l">
              <a:buFont typeface="Arial" panose="020B0604020202020204" pitchFamily="34" charset="0"/>
              <a:buChar char="•"/>
            </a:pPr>
            <a:r>
              <a:rPr lang="en-GB" dirty="0"/>
              <a:t>Organisation process – Waiting times, accessing care</a:t>
            </a:r>
          </a:p>
          <a:p>
            <a:endParaRPr lang="en-US" altLang="en-US" dirty="0"/>
          </a:p>
          <a:p>
            <a:pPr marL="342900" indent="-342900">
              <a:buFont typeface="Arial" panose="020B0604020202020204" pitchFamily="34" charset="0"/>
              <a:buChar char="•"/>
            </a:pPr>
            <a:endParaRPr lang="en-US" altLang="en-US" dirty="0"/>
          </a:p>
          <a:p>
            <a:pPr marL="342900" indent="-342900">
              <a:buFont typeface="Arial" panose="020B0604020202020204" pitchFamily="34" charset="0"/>
              <a:buChar char="•"/>
            </a:pPr>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6">
            <a:extLst>
              <a:ext uri="{FF2B5EF4-FFF2-40B4-BE49-F238E27FC236}">
                <a16:creationId xmlns:a16="http://schemas.microsoft.com/office/drawing/2014/main" id="{2B70A2A1-C488-45B5-BF25-167C63398B16}"/>
              </a:ext>
            </a:extLst>
          </p:cNvPr>
          <p:cNvSpPr/>
          <p:nvPr/>
        </p:nvSpPr>
        <p:spPr>
          <a:xfrm>
            <a:off x="6402384" y="3503478"/>
            <a:ext cx="2484128" cy="2453685"/>
          </a:xfrm>
          <a:prstGeom prst="wedgeEllipseCallout">
            <a:avLst>
              <a:gd name="adj1" fmla="val 46690"/>
              <a:gd name="adj2" fmla="val 44413"/>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a:t>
            </a:r>
            <a:r>
              <a:rPr lang="en-GB" sz="1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Pathology are conducting a full review of their processes with regards to how clinicians are alerted to positive test results</a:t>
            </a:r>
            <a:r>
              <a:rPr lang="en-GB" sz="1100" dirty="0">
                <a:solidFill>
                  <a:schemeClr val="tx1"/>
                </a:solidFill>
                <a:latin typeface="Arial" panose="020B0604020202020204" pitchFamily="34" charset="0"/>
                <a:cs typeface="Arial" panose="020B0604020202020204" pitchFamily="34" charset="0"/>
              </a:rPr>
              <a:t>.”</a:t>
            </a:r>
          </a:p>
        </p:txBody>
      </p:sp>
      <p:sp>
        <p:nvSpPr>
          <p:cNvPr id="3" name="Text Box 7">
            <a:extLst>
              <a:ext uri="{FF2B5EF4-FFF2-40B4-BE49-F238E27FC236}">
                <a16:creationId xmlns:a16="http://schemas.microsoft.com/office/drawing/2014/main" id="{DBF16231-8BF9-4B29-A182-9BF58204F2FD}"/>
              </a:ext>
            </a:extLst>
          </p:cNvPr>
          <p:cNvSpPr txBox="1">
            <a:spLocks noChangeArrowheads="1"/>
          </p:cNvSpPr>
          <p:nvPr/>
        </p:nvSpPr>
        <p:spPr bwMode="auto">
          <a:xfrm>
            <a:off x="684212" y="2856715"/>
            <a:ext cx="77755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50000"/>
              </a:spcBef>
              <a:buFontTx/>
              <a:buNone/>
            </a:pPr>
            <a:r>
              <a:rPr lang="en-US" altLang="en-US" sz="2400" dirty="0"/>
              <a:t>We encourage all staff to attend Customer care training</a:t>
            </a:r>
          </a:p>
        </p:txBody>
      </p:sp>
      <p:sp>
        <p:nvSpPr>
          <p:cNvPr id="4" name="Oval Callout 6">
            <a:extLst>
              <a:ext uri="{FF2B5EF4-FFF2-40B4-BE49-F238E27FC236}">
                <a16:creationId xmlns:a16="http://schemas.microsoft.com/office/drawing/2014/main" id="{A6828967-60E1-40D8-80EA-B4A8D2589E67}"/>
              </a:ext>
            </a:extLst>
          </p:cNvPr>
          <p:cNvSpPr/>
          <p:nvPr/>
        </p:nvSpPr>
        <p:spPr>
          <a:xfrm>
            <a:off x="1924838" y="3567603"/>
            <a:ext cx="2305198" cy="2541344"/>
          </a:xfrm>
          <a:prstGeom prst="wedgeEllipseCallout">
            <a:avLst>
              <a:gd name="adj1" fmla="val 46692"/>
              <a:gd name="adj2" fmla="val 49208"/>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Further training for staff re veteran awareness. This will be led by our armed forces advocate who is also introducing an online training package</a:t>
            </a:r>
            <a:r>
              <a:rPr lang="en-GB" sz="1100" dirty="0">
                <a:solidFill>
                  <a:schemeClr val="tx1"/>
                </a:solidFill>
                <a:latin typeface="Arial" panose="020B0604020202020204" pitchFamily="34" charset="0"/>
                <a:cs typeface="Arial" panose="020B0604020202020204" pitchFamily="34" charset="0"/>
              </a:rPr>
              <a:t>.”</a:t>
            </a:r>
          </a:p>
        </p:txBody>
      </p:sp>
      <p:sp>
        <p:nvSpPr>
          <p:cNvPr id="5" name="Oval Callout 5">
            <a:extLst>
              <a:ext uri="{FF2B5EF4-FFF2-40B4-BE49-F238E27FC236}">
                <a16:creationId xmlns:a16="http://schemas.microsoft.com/office/drawing/2014/main" id="{378908E3-97D8-4C2E-96F3-E33E98F1B94B}"/>
              </a:ext>
            </a:extLst>
          </p:cNvPr>
          <p:cNvSpPr/>
          <p:nvPr/>
        </p:nvSpPr>
        <p:spPr>
          <a:xfrm>
            <a:off x="109898" y="3429000"/>
            <a:ext cx="2229854" cy="2304256"/>
          </a:xfrm>
          <a:prstGeom prst="wedgeEllipseCallout">
            <a:avLst>
              <a:gd name="adj1" fmla="val -45322"/>
              <a:gd name="adj2" fmla="val 4756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nchorCtr="1"/>
          <a:lstStyle/>
          <a:p>
            <a:pPr algn="ctr"/>
            <a:r>
              <a:rPr lang="en-GB" sz="1100" dirty="0">
                <a:solidFill>
                  <a:schemeClr val="tx1"/>
                </a:solidFill>
                <a:latin typeface="Arial" panose="020B0604020202020204" pitchFamily="34" charset="0"/>
                <a:cs typeface="Arial" panose="020B0604020202020204" pitchFamily="34" charset="0"/>
              </a:rPr>
              <a:t>You said “</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Patient raised concerns regarding lack of awareness and knowledge regarding patients who are also veterans.</a:t>
            </a:r>
            <a:r>
              <a:rPr lang="en-GB" sz="1100" dirty="0">
                <a:solidFill>
                  <a:schemeClr val="tx1"/>
                </a:solidFill>
                <a:latin typeface="Arial" panose="020B0604020202020204" pitchFamily="34" charset="0"/>
                <a:cs typeface="Arial" panose="020B0604020202020204" pitchFamily="34" charset="0"/>
              </a:rPr>
              <a:t>”</a:t>
            </a:r>
          </a:p>
        </p:txBody>
      </p:sp>
      <p:sp>
        <p:nvSpPr>
          <p:cNvPr id="6" name="Oval Callout 6">
            <a:extLst>
              <a:ext uri="{FF2B5EF4-FFF2-40B4-BE49-F238E27FC236}">
                <a16:creationId xmlns:a16="http://schemas.microsoft.com/office/drawing/2014/main" id="{6E6FDBAF-C310-4D30-A1BE-C95F07122EC5}"/>
              </a:ext>
            </a:extLst>
          </p:cNvPr>
          <p:cNvSpPr/>
          <p:nvPr/>
        </p:nvSpPr>
        <p:spPr>
          <a:xfrm>
            <a:off x="971600" y="54286"/>
            <a:ext cx="3384376" cy="2870658"/>
          </a:xfrm>
          <a:prstGeom prst="wedgeEllipseCallout">
            <a:avLst>
              <a:gd name="adj1" fmla="val 49981"/>
              <a:gd name="adj2" fmla="val 44920"/>
            </a:avLst>
          </a:prstGeom>
          <a:gradFill flip="none" rotWithShape="1">
            <a:gsLst>
              <a:gs pos="0">
                <a:schemeClr val="accent6">
                  <a:lumMod val="40000"/>
                  <a:lumOff val="60000"/>
                  <a:tint val="66000"/>
                  <a:satMod val="160000"/>
                  <a:shade val="30000"/>
                  <a:satMod val="115000"/>
                </a:schemeClr>
              </a:gs>
              <a:gs pos="50000">
                <a:schemeClr val="accent6">
                  <a:lumMod val="40000"/>
                  <a:lumOff val="60000"/>
                  <a:tint val="66000"/>
                  <a:satMod val="160000"/>
                  <a:shade val="67500"/>
                  <a:satMod val="115000"/>
                </a:schemeClr>
              </a:gs>
              <a:gs pos="100000">
                <a:schemeClr val="accent6">
                  <a:lumMod val="40000"/>
                  <a:lumOff val="60000"/>
                  <a:tint val="66000"/>
                  <a:satMod val="1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nchorCtr="1"/>
          <a:lstStyle/>
          <a:p>
            <a:pPr algn="ctr">
              <a:lnSpc>
                <a:spcPct val="107000"/>
              </a:lnSpc>
              <a:spcAft>
                <a:spcPts val="800"/>
              </a:spcAft>
            </a:pPr>
            <a:r>
              <a:rPr lang="en-GB" sz="1100" dirty="0">
                <a:solidFill>
                  <a:schemeClr val="tx1"/>
                </a:solidFill>
                <a:latin typeface="Arial" panose="020B0604020202020204" pitchFamily="34" charset="0"/>
                <a:cs typeface="Arial" panose="020B0604020202020204" pitchFamily="34" charset="0"/>
              </a:rPr>
              <a:t>We did “</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Weekly quality ward round introduced which includes checking call bell access. Also fed back to staff via monthly newsletter and ward meetings. Patient engagement nurse working with ward to help ensure food charts filled out and volunteers to support at mealtimes. Complaints team referred complainant to carers support team.</a:t>
            </a:r>
            <a:r>
              <a:rPr lang="en-GB" sz="1100" dirty="0">
                <a:solidFill>
                  <a:schemeClr val="tx1"/>
                </a:solidFill>
                <a:latin typeface="Arial" panose="020B0604020202020204" pitchFamily="34" charset="0"/>
                <a:cs typeface="Arial" panose="020B0604020202020204" pitchFamily="34" charset="0"/>
              </a:rPr>
              <a:t>”</a:t>
            </a:r>
            <a:endParaRPr lang="en-GB" sz="1200" dirty="0">
              <a:solidFill>
                <a:schemeClr val="tx1"/>
              </a:solidFill>
              <a:latin typeface="Arial" panose="020B0604020202020204" pitchFamily="34" charset="0"/>
              <a:cs typeface="Arial" panose="020B0604020202020204" pitchFamily="34" charset="0"/>
            </a:endParaRPr>
          </a:p>
        </p:txBody>
      </p:sp>
      <p:sp>
        <p:nvSpPr>
          <p:cNvPr id="7" name="Oval Callout 6">
            <a:extLst>
              <a:ext uri="{FF2B5EF4-FFF2-40B4-BE49-F238E27FC236}">
                <a16:creationId xmlns:a16="http://schemas.microsoft.com/office/drawing/2014/main" id="{56107D26-A1E2-4C04-9C10-1445E271383A}"/>
              </a:ext>
            </a:extLst>
          </p:cNvPr>
          <p:cNvSpPr/>
          <p:nvPr/>
        </p:nvSpPr>
        <p:spPr>
          <a:xfrm>
            <a:off x="6264336" y="188640"/>
            <a:ext cx="2760225" cy="2474164"/>
          </a:xfrm>
          <a:prstGeom prst="wedgeEllipseCallout">
            <a:avLst>
              <a:gd name="adj1" fmla="val 42580"/>
              <a:gd name="adj2" fmla="val 50584"/>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appointment has been rebooked in another area so as to give more time for numbing agents to work and to ensure patient is relaxed. Team to discuss with reception regarding enquiring as to whether patients have any reasonable adjustments at the time of booking blood test appointments.</a:t>
            </a:r>
            <a:r>
              <a:rPr lang="en-GB" sz="1100" dirty="0">
                <a:solidFill>
                  <a:schemeClr val="tx1"/>
                </a:solidFill>
                <a:latin typeface="Arial" panose="020B0604020202020204" pitchFamily="34" charset="0"/>
                <a:cs typeface="Arial" panose="020B0604020202020204" pitchFamily="34" charset="0"/>
              </a:rPr>
              <a:t>”</a:t>
            </a:r>
          </a:p>
        </p:txBody>
      </p:sp>
      <p:sp>
        <p:nvSpPr>
          <p:cNvPr id="8" name="Oval Callout 5">
            <a:extLst>
              <a:ext uri="{FF2B5EF4-FFF2-40B4-BE49-F238E27FC236}">
                <a16:creationId xmlns:a16="http://schemas.microsoft.com/office/drawing/2014/main" id="{E3EF0B90-9D30-45E3-812C-C2C0F6FE8F72}"/>
              </a:ext>
            </a:extLst>
          </p:cNvPr>
          <p:cNvSpPr/>
          <p:nvPr/>
        </p:nvSpPr>
        <p:spPr>
          <a:xfrm>
            <a:off x="4788024" y="3814650"/>
            <a:ext cx="1944215" cy="2310510"/>
          </a:xfrm>
          <a:prstGeom prst="wedgeEllipseCallout">
            <a:avLst>
              <a:gd name="adj1" fmla="val -37810"/>
              <a:gd name="adj2" fmla="val 54499"/>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Concerns raised regarding an investigation result not being communicated to a patient as they had been discharged</a:t>
            </a:r>
            <a:r>
              <a:rPr lang="en-GB" sz="1100" dirty="0">
                <a:solidFill>
                  <a:schemeClr val="tx1"/>
                </a:solidFill>
                <a:latin typeface="Arial" panose="020B0604020202020204" pitchFamily="34" charset="0"/>
                <a:cs typeface="Arial" panose="020B0604020202020204" pitchFamily="34" charset="0"/>
              </a:rPr>
              <a:t>.” </a:t>
            </a:r>
          </a:p>
        </p:txBody>
      </p:sp>
      <p:sp>
        <p:nvSpPr>
          <p:cNvPr id="9" name="Oval Callout 5">
            <a:extLst>
              <a:ext uri="{FF2B5EF4-FFF2-40B4-BE49-F238E27FC236}">
                <a16:creationId xmlns:a16="http://schemas.microsoft.com/office/drawing/2014/main" id="{5540075F-6632-4754-B913-FAF04010AC2C}"/>
              </a:ext>
            </a:extLst>
          </p:cNvPr>
          <p:cNvSpPr/>
          <p:nvPr/>
        </p:nvSpPr>
        <p:spPr>
          <a:xfrm>
            <a:off x="4716958" y="226881"/>
            <a:ext cx="2015281" cy="2380611"/>
          </a:xfrm>
          <a:prstGeom prst="wedgeEllipseCallout">
            <a:avLst>
              <a:gd name="adj1" fmla="val -51548"/>
              <a:gd name="adj2" fmla="val 4599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a:t>
            </a:r>
            <a:r>
              <a:rPr lang="en-GB" sz="1100" dirty="0">
                <a:solidFill>
                  <a:schemeClr val="tx1"/>
                </a:solidFill>
                <a:effectLst/>
                <a:latin typeface="Arial" panose="020B0604020202020204" pitchFamily="34" charset="0"/>
                <a:ea typeface="Calibri" panose="020F0502020204030204" pitchFamily="34" charset="0"/>
              </a:rPr>
              <a:t>Mother of patient concerned that reasonable adjustments not made for a child attending for a blood test.</a:t>
            </a:r>
            <a:r>
              <a:rPr lang="en-GB" sz="1100" dirty="0">
                <a:solidFill>
                  <a:schemeClr val="tx1"/>
                </a:solidFill>
                <a:latin typeface="Arial" panose="020B0604020202020204" pitchFamily="34" charset="0"/>
                <a:cs typeface="Arial" panose="020B0604020202020204" pitchFamily="34" charset="0"/>
              </a:rPr>
              <a:t>”</a:t>
            </a:r>
          </a:p>
          <a:p>
            <a:pPr algn="ctr"/>
            <a:endParaRPr lang="en-GB" sz="1100" dirty="0">
              <a:solidFill>
                <a:schemeClr val="tx1"/>
              </a:solidFill>
              <a:latin typeface="Arial" panose="020B0604020202020204" pitchFamily="34" charset="0"/>
              <a:cs typeface="Arial" panose="020B0604020202020204" pitchFamily="34" charset="0"/>
            </a:endParaRPr>
          </a:p>
        </p:txBody>
      </p:sp>
      <p:sp>
        <p:nvSpPr>
          <p:cNvPr id="10" name="Oval Callout 5">
            <a:extLst>
              <a:ext uri="{FF2B5EF4-FFF2-40B4-BE49-F238E27FC236}">
                <a16:creationId xmlns:a16="http://schemas.microsoft.com/office/drawing/2014/main" id="{91317958-C646-42EF-9708-10108388FE69}"/>
              </a:ext>
            </a:extLst>
          </p:cNvPr>
          <p:cNvSpPr/>
          <p:nvPr/>
        </p:nvSpPr>
        <p:spPr>
          <a:xfrm>
            <a:off x="64635" y="188640"/>
            <a:ext cx="1483029" cy="2232248"/>
          </a:xfrm>
          <a:prstGeom prst="wedgeEllipseCallout">
            <a:avLst>
              <a:gd name="adj1" fmla="val -44024"/>
              <a:gd name="adj2" fmla="val 55360"/>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Concerns raised by family member of a patient regarding care provided</a:t>
            </a:r>
            <a:r>
              <a:rPr lang="en-GB" sz="1100" dirty="0">
                <a:solidFill>
                  <a:schemeClr val="tx1"/>
                </a:solidFill>
                <a:latin typeface="Arial" panose="020B0604020202020204" pitchFamily="34" charset="0"/>
                <a:cs typeface="Arial" panose="020B0604020202020204" pitchFamily="34" charset="0"/>
              </a:rPr>
              <a:t>.”</a:t>
            </a:r>
          </a:p>
          <a:p>
            <a:pPr algn="ctr"/>
            <a:endParaRPr lang="en-GB"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535321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BF9CCBF8BD42F478F8399383A0197BB" ma:contentTypeVersion="18" ma:contentTypeDescription="Create a new document." ma:contentTypeScope="" ma:versionID="ea7cf1842e7fb92988d17fb53317eef6">
  <xsd:schema xmlns:xsd="http://www.w3.org/2001/XMLSchema" xmlns:xs="http://www.w3.org/2001/XMLSchema" xmlns:p="http://schemas.microsoft.com/office/2006/metadata/properties" xmlns:ns3="41fd3d53-c209-4a70-acad-2c1d434d0c27" xmlns:ns4="5e5abce5-4901-46fe-84c9-1005f11011b0" targetNamespace="http://schemas.microsoft.com/office/2006/metadata/properties" ma:root="true" ma:fieldsID="6add4456ffcd3e1ca1d66277a6dfc909" ns3:_="" ns4:_="">
    <xsd:import namespace="41fd3d53-c209-4a70-acad-2c1d434d0c27"/>
    <xsd:import namespace="5e5abce5-4901-46fe-84c9-1005f11011b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element ref="ns4:MediaServiceSearchProperties" minOccurs="0"/>
                <xsd:element ref="ns4:_activity" minOccurs="0"/>
                <xsd:element ref="ns4:MediaLengthInSeconds" minOccurs="0"/>
                <xsd:element ref="ns4:MediaServiceObjectDetectorVersions" minOccurs="0"/>
                <xsd:element ref="ns4: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fd3d53-c209-4a70-acad-2c1d434d0c2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5abce5-4901-46fe-84c9-1005f11011b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_activity" ma:index="22" nillable="true" ma:displayName="_activity" ma:hidden="true" ma:internalName="_activity">
      <xsd:simpleType>
        <xsd:restriction base="dms:Note"/>
      </xsd:simple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ystemTags" ma:index="25" nillable="true" ma:displayName="MediaServiceSystemTags" ma:hidden="true" ma:internalName="MediaServiceSystemTag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5e5abce5-4901-46fe-84c9-1005f11011b0" xsi:nil="true"/>
  </documentManagement>
</p:properties>
</file>

<file path=customXml/itemProps1.xml><?xml version="1.0" encoding="utf-8"?>
<ds:datastoreItem xmlns:ds="http://schemas.openxmlformats.org/officeDocument/2006/customXml" ds:itemID="{295350D4-7C63-41D1-9CA9-D0AFF441C830}">
  <ds:schemaRefs>
    <ds:schemaRef ds:uri="http://schemas.microsoft.com/sharepoint/v3/contenttype/forms"/>
  </ds:schemaRefs>
</ds:datastoreItem>
</file>

<file path=customXml/itemProps2.xml><?xml version="1.0" encoding="utf-8"?>
<ds:datastoreItem xmlns:ds="http://schemas.openxmlformats.org/officeDocument/2006/customXml" ds:itemID="{35B2DA08-8114-472B-8A61-5010462388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fd3d53-c209-4a70-acad-2c1d434d0c27"/>
    <ds:schemaRef ds:uri="5e5abce5-4901-46fe-84c9-1005f11011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C67626A-5997-487A-A0A9-84A450BAA796}">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5e5abce5-4901-46fe-84c9-1005f11011b0"/>
    <ds:schemaRef ds:uri="http://purl.org/dc/elements/1.1/"/>
    <ds:schemaRef ds:uri="http://schemas.microsoft.com/office/2006/metadata/properties"/>
    <ds:schemaRef ds:uri="41fd3d53-c209-4a70-acad-2c1d434d0c27"/>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441</TotalTime>
  <Words>277</Words>
  <Application>Microsoft Office PowerPoint</Application>
  <PresentationFormat>On-screen Show (4:3)</PresentationFormat>
  <Paragraphs>15</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Default Design</vt:lpstr>
      <vt:lpstr>Learning from complaints: themes March 2024</vt:lpstr>
      <vt:lpstr>PowerPoint Presentation</vt:lpstr>
    </vt:vector>
  </TitlesOfParts>
  <Company>RBCH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trachall</dc:creator>
  <cp:lastModifiedBy>Harding, Christina</cp:lastModifiedBy>
  <cp:revision>42</cp:revision>
  <dcterms:created xsi:type="dcterms:W3CDTF">2006-03-24T10:18:28Z</dcterms:created>
  <dcterms:modified xsi:type="dcterms:W3CDTF">2024-04-23T10:23:15Z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0x0101001BF9CCBF8BD42F478F8399383A0197BB</vt:lpwstr>
  </property>
</Properties>
</file>