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86" d="100"/>
          <a:sy n="86" d="100"/>
        </p:scale>
        <p:origin x="96"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serId="f988bcf6-5ff5-482c-bcc1-ddeae74b14ec" providerId="ADAL" clId="{FB038273-22E2-4870-B189-E0293951676A}"/>
    <pc:docChg chg="custSel modSld">
      <pc:chgData name="Harding, Christina" userId="f988bcf6-5ff5-482c-bcc1-ddeae74b14ec" providerId="ADAL" clId="{FB038273-22E2-4870-B189-E0293951676A}" dt="2025-01-02T15:28:12.215" v="51" actId="1076"/>
      <pc:docMkLst>
        <pc:docMk/>
      </pc:docMkLst>
      <pc:sldChg chg="modSp mod">
        <pc:chgData name="Harding, Christina" userId="f988bcf6-5ff5-482c-bcc1-ddeae74b14ec" providerId="ADAL" clId="{FB038273-22E2-4870-B189-E0293951676A}" dt="2025-01-02T15:24:39.324" v="5" actId="20577"/>
        <pc:sldMkLst>
          <pc:docMk/>
          <pc:sldMk cId="0" sldId="261"/>
        </pc:sldMkLst>
        <pc:spChg chg="mod">
          <ac:chgData name="Harding, Christina" userId="f988bcf6-5ff5-482c-bcc1-ddeae74b14ec" providerId="ADAL" clId="{FB038273-22E2-4870-B189-E0293951676A}" dt="2025-01-02T15:24:39.324" v="5" actId="20577"/>
          <ac:spMkLst>
            <pc:docMk/>
            <pc:sldMk cId="0" sldId="261"/>
            <ac:spMk id="11266" creationId="{FEFDD66B-A35E-470A-9475-32AC08E18A14}"/>
          </ac:spMkLst>
        </pc:spChg>
      </pc:sldChg>
      <pc:sldChg chg="modSp mod">
        <pc:chgData name="Harding, Christina" userId="f988bcf6-5ff5-482c-bcc1-ddeae74b14ec" providerId="ADAL" clId="{FB038273-22E2-4870-B189-E0293951676A}" dt="2025-01-02T15:28:12.215" v="51" actId="1076"/>
        <pc:sldMkLst>
          <pc:docMk/>
          <pc:sldMk cId="995353212" sldId="262"/>
        </pc:sldMkLst>
        <pc:spChg chg="mod">
          <ac:chgData name="Harding, Christina" userId="f988bcf6-5ff5-482c-bcc1-ddeae74b14ec" providerId="ADAL" clId="{FB038273-22E2-4870-B189-E0293951676A}" dt="2025-01-02T15:28:09.965" v="50" actId="1076"/>
          <ac:spMkLst>
            <pc:docMk/>
            <pc:sldMk cId="995353212" sldId="262"/>
            <ac:spMk id="2" creationId="{2B70A2A1-C488-45B5-BF25-167C63398B16}"/>
          </ac:spMkLst>
        </pc:spChg>
        <pc:spChg chg="mod">
          <ac:chgData name="Harding, Christina" userId="f988bcf6-5ff5-482c-bcc1-ddeae74b14ec" providerId="ADAL" clId="{FB038273-22E2-4870-B189-E0293951676A}" dt="2025-01-02T15:27:15.265" v="35" actId="255"/>
          <ac:spMkLst>
            <pc:docMk/>
            <pc:sldMk cId="995353212" sldId="262"/>
            <ac:spMk id="4" creationId="{A6828967-60E1-40D8-80EA-B4A8D2589E67}"/>
          </ac:spMkLst>
        </pc:spChg>
        <pc:spChg chg="mod">
          <ac:chgData name="Harding, Christina" userId="f988bcf6-5ff5-482c-bcc1-ddeae74b14ec" providerId="ADAL" clId="{FB038273-22E2-4870-B189-E0293951676A}" dt="2025-01-02T15:26:54.771" v="31" actId="6549"/>
          <ac:spMkLst>
            <pc:docMk/>
            <pc:sldMk cId="995353212" sldId="262"/>
            <ac:spMk id="5" creationId="{378908E3-97D8-4C2E-96F3-E33E98F1B94B}"/>
          </ac:spMkLst>
        </pc:spChg>
        <pc:spChg chg="mod">
          <ac:chgData name="Harding, Christina" userId="f988bcf6-5ff5-482c-bcc1-ddeae74b14ec" providerId="ADAL" clId="{FB038273-22E2-4870-B189-E0293951676A}" dt="2025-01-02T15:25:38.895" v="14" actId="207"/>
          <ac:spMkLst>
            <pc:docMk/>
            <pc:sldMk cId="995353212" sldId="262"/>
            <ac:spMk id="6" creationId="{6E6FDBAF-C310-4D30-A1BE-C95F07122EC5}"/>
          </ac:spMkLst>
        </pc:spChg>
        <pc:spChg chg="mod">
          <ac:chgData name="Harding, Christina" userId="f988bcf6-5ff5-482c-bcc1-ddeae74b14ec" providerId="ADAL" clId="{FB038273-22E2-4870-B189-E0293951676A}" dt="2025-01-02T15:26:31.215" v="25" actId="6549"/>
          <ac:spMkLst>
            <pc:docMk/>
            <pc:sldMk cId="995353212" sldId="262"/>
            <ac:spMk id="7" creationId="{56107D26-A1E2-4C04-9C10-1445E271383A}"/>
          </ac:spMkLst>
        </pc:spChg>
        <pc:spChg chg="mod">
          <ac:chgData name="Harding, Christina" userId="f988bcf6-5ff5-482c-bcc1-ddeae74b14ec" providerId="ADAL" clId="{FB038273-22E2-4870-B189-E0293951676A}" dt="2025-01-02T15:28:12.215" v="51" actId="1076"/>
          <ac:spMkLst>
            <pc:docMk/>
            <pc:sldMk cId="995353212" sldId="262"/>
            <ac:spMk id="8" creationId="{E3EF0B90-9D30-45E3-812C-C2C0F6FE8F72}"/>
          </ac:spMkLst>
        </pc:spChg>
        <pc:spChg chg="mod">
          <ac:chgData name="Harding, Christina" userId="f988bcf6-5ff5-482c-bcc1-ddeae74b14ec" providerId="ADAL" clId="{FB038273-22E2-4870-B189-E0293951676A}" dt="2025-01-02T15:26:23.625" v="22" actId="1076"/>
          <ac:spMkLst>
            <pc:docMk/>
            <pc:sldMk cId="995353212" sldId="262"/>
            <ac:spMk id="9" creationId="{5540075F-6632-4754-B913-FAF04010AC2C}"/>
          </ac:spMkLst>
        </pc:spChg>
        <pc:spChg chg="mod">
          <ac:chgData name="Harding, Christina" userId="f988bcf6-5ff5-482c-bcc1-ddeae74b14ec" providerId="ADAL" clId="{FB038273-22E2-4870-B189-E0293951676A}" dt="2025-01-02T15:25:18.574" v="11" actId="6549"/>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August 2024</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dirty="0"/>
              <a:t>Communication – Absent, incorrect </a:t>
            </a:r>
            <a:r>
              <a:rPr lang="en-GB"/>
              <a:t>or delayed</a:t>
            </a:r>
            <a:endParaRPr lang="en-GB" dirty="0"/>
          </a:p>
          <a:p>
            <a:pPr marL="342900" indent="-342900" algn="l">
              <a:buFont typeface="Arial" panose="020B0604020202020204" pitchFamily="34" charset="0"/>
              <a:buChar char="•"/>
            </a:pPr>
            <a:r>
              <a:rPr lang="en-GB" dirty="0"/>
              <a:t>Organisation process – Waiting times, accessing care</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497217" y="3429000"/>
            <a:ext cx="2238428" cy="2650009"/>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Changes to process in department made and additional administrative staff has resulted in improved communication.”</a:t>
            </a:r>
            <a:endParaRPr lang="en-GB" sz="1100" dirty="0">
              <a:solidFill>
                <a:schemeClr val="tx1"/>
              </a:solidFill>
              <a:latin typeface="Arial" panose="020B0604020202020204" pitchFamily="34" charset="0"/>
              <a:cs typeface="Arial" panose="020B0604020202020204" pitchFamily="34" charset="0"/>
            </a:endParaRP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832231" y="3468248"/>
            <a:ext cx="2057403" cy="2120992"/>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Further education of podiatry needs for diabetic inpatients provided to ward staff by the diabetes team.</a:t>
            </a:r>
          </a:p>
          <a:p>
            <a:pPr algn="ct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
        <p:nvSpPr>
          <p:cNvPr id="5" name="Oval Callout 5">
            <a:extLst>
              <a:ext uri="{FF2B5EF4-FFF2-40B4-BE49-F238E27FC236}">
                <a16:creationId xmlns:a16="http://schemas.microsoft.com/office/drawing/2014/main" id="{378908E3-97D8-4C2E-96F3-E33E98F1B94B}"/>
              </a:ext>
            </a:extLst>
          </p:cNvPr>
          <p:cNvSpPr/>
          <p:nvPr/>
        </p:nvSpPr>
        <p:spPr>
          <a:xfrm>
            <a:off x="114769" y="3373197"/>
            <a:ext cx="2057403" cy="2453684"/>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Concerns raised by family regarding their relative’s care whilst they were an inpatient</a:t>
            </a:r>
            <a:r>
              <a:rPr lang="en-GB" sz="1100" dirty="0">
                <a:solidFill>
                  <a:schemeClr val="tx1"/>
                </a:solidFill>
                <a:effectLst/>
                <a:latin typeface="Arial" panose="020B0604020202020204" pitchFamily="34" charset="0"/>
                <a:ea typeface="Calibri" panose="020F0502020204030204" pitchFamily="34" charset="0"/>
              </a:rPr>
              <a:t>.</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
        <p:nvSpPr>
          <p:cNvPr id="6" name="Oval Callout 6">
            <a:extLst>
              <a:ext uri="{FF2B5EF4-FFF2-40B4-BE49-F238E27FC236}">
                <a16:creationId xmlns:a16="http://schemas.microsoft.com/office/drawing/2014/main" id="{6E6FDBAF-C310-4D30-A1BE-C95F07122EC5}"/>
              </a:ext>
            </a:extLst>
          </p:cNvPr>
          <p:cNvSpPr/>
          <p:nvPr/>
        </p:nvSpPr>
        <p:spPr>
          <a:xfrm>
            <a:off x="1424863" y="244437"/>
            <a:ext cx="2427057" cy="2613259"/>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lnSpc>
                <a:spcPct val="107000"/>
              </a:lnSpc>
              <a:spcAft>
                <a:spcPts val="800"/>
              </a:spcAft>
            </a:pP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rPr>
              <a:t>Patients who require food charts are now identified during the nursing handover. The nurse in charge of the shift checks to ensure these are completed as part of their documentation checks each shift..”</a:t>
            </a:r>
            <a:endParaRPr lang="en-GB" sz="11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6249401" y="131798"/>
            <a:ext cx="2427056" cy="2528002"/>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rPr>
              <a:t>Staff have been reminded to introduce themselves and their role as it is </a:t>
            </a:r>
            <a:r>
              <a:rPr lang="en-GB" sz="1100" dirty="0" err="1">
                <a:solidFill>
                  <a:schemeClr val="tx1"/>
                </a:solidFill>
                <a:effectLst/>
                <a:latin typeface="Arial" panose="020B0604020202020204" pitchFamily="34" charset="0"/>
                <a:ea typeface="Calibri" panose="020F0502020204030204" pitchFamily="34" charset="0"/>
              </a:rPr>
              <a:t>is</a:t>
            </a:r>
            <a:r>
              <a:rPr lang="en-GB" sz="1100" dirty="0">
                <a:solidFill>
                  <a:schemeClr val="tx1"/>
                </a:solidFill>
                <a:effectLst/>
                <a:latin typeface="Arial" panose="020B0604020202020204" pitchFamily="34" charset="0"/>
                <a:ea typeface="Calibri" panose="020F0502020204030204" pitchFamily="34" charset="0"/>
              </a:rPr>
              <a:t> stated on their identification badge. This has been highlighted to the whole team via the ward huddles each shift.”</a:t>
            </a:r>
            <a:endParaRPr lang="en-GB" sz="1100" dirty="0">
              <a:solidFill>
                <a:schemeClr val="tx1"/>
              </a:solidFill>
              <a:latin typeface="Arial" panose="020B0604020202020204" pitchFamily="34" charset="0"/>
              <a:cs typeface="Arial" panose="020B0604020202020204" pitchFamily="34" charset="0"/>
            </a:endParaRPr>
          </a:p>
        </p:txBody>
      </p:sp>
      <p:sp>
        <p:nvSpPr>
          <p:cNvPr id="8" name="Oval Callout 5">
            <a:extLst>
              <a:ext uri="{FF2B5EF4-FFF2-40B4-BE49-F238E27FC236}">
                <a16:creationId xmlns:a16="http://schemas.microsoft.com/office/drawing/2014/main" id="{E3EF0B90-9D30-45E3-812C-C2C0F6FE8F72}"/>
              </a:ext>
            </a:extLst>
          </p:cNvPr>
          <p:cNvSpPr/>
          <p:nvPr/>
        </p:nvSpPr>
        <p:spPr>
          <a:xfrm>
            <a:off x="4932040" y="3843078"/>
            <a:ext cx="1944215" cy="2310510"/>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Concerns raised regarding poor communication from department and delays in care.”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9" name="Oval Callout 5">
            <a:extLst>
              <a:ext uri="{FF2B5EF4-FFF2-40B4-BE49-F238E27FC236}">
                <a16:creationId xmlns:a16="http://schemas.microsoft.com/office/drawing/2014/main" id="{5540075F-6632-4754-B913-FAF04010AC2C}"/>
              </a:ext>
            </a:extLst>
          </p:cNvPr>
          <p:cNvSpPr/>
          <p:nvPr/>
        </p:nvSpPr>
        <p:spPr>
          <a:xfrm>
            <a:off x="4427984" y="264056"/>
            <a:ext cx="2015281" cy="2121999"/>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rPr>
              <a:t>Patient was confused by the way a staff member introduced themselves and their role in the Neonatal Unit.</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184169" y="535349"/>
            <a:ext cx="1699053" cy="2210746"/>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Concerns raised that food charts were not being reliably completed on ward.”</a:t>
            </a:r>
            <a:endParaRPr lang="en-GB" sz="11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8" ma:contentTypeDescription="Create a new document." ma:contentTypeScope="" ma:versionID="ea7cf1842e7fb92988d17fb53317eef6">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6add4456ffcd3e1ca1d66277a6dfc909"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element ref="ns4:MediaServiceObjectDetectorVersion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67626A-5997-487A-A0A9-84A450BAA79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e5abce5-4901-46fe-84c9-1005f11011b0"/>
    <ds:schemaRef ds:uri="http://purl.org/dc/elements/1.1/"/>
    <ds:schemaRef ds:uri="http://schemas.microsoft.com/office/2006/metadata/properties"/>
    <ds:schemaRef ds:uri="41fd3d53-c209-4a70-acad-2c1d434d0c27"/>
    <ds:schemaRef ds:uri="http://www.w3.org/XML/1998/namespace"/>
    <ds:schemaRef ds:uri="http://purl.org/dc/dcmitype/"/>
  </ds:schemaRefs>
</ds:datastoreItem>
</file>

<file path=customXml/itemProps2.xml><?xml version="1.0" encoding="utf-8"?>
<ds:datastoreItem xmlns:ds="http://schemas.openxmlformats.org/officeDocument/2006/customXml" ds:itemID="{35B2DA08-8114-472B-8A61-5010462388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5350D4-7C63-41D1-9CA9-D0AFF441C8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509</TotalTime>
  <Words>228</Words>
  <Application>Microsoft Office PowerPoint</Application>
  <PresentationFormat>On-screen Show (4:3)</PresentationFormat>
  <Paragraphs>16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Default Design</vt:lpstr>
      <vt:lpstr>Learning from complaints: themes August 2024</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46</cp:revision>
  <dcterms:created xsi:type="dcterms:W3CDTF">2006-03-24T10:18:28Z</dcterms:created>
  <dcterms:modified xsi:type="dcterms:W3CDTF">2025-01-02T15:28:14Z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