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1" r:id="rId5"/>
    <p:sldId id="262" r:id="rId6"/>
  </p:sldIdLst>
  <p:sldSz cx="9144000" cy="6858000" type="screen4x3"/>
  <p:notesSz cx="6858000" cy="9144000"/>
  <p:defaultTextStyle>
    <a:defPPr>
      <a:defRPr lang="en-GB"/>
    </a:defPPr>
    <a:lvl1pPr algn="l" rtl="0" fontAlgn="base">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687" autoAdjust="0"/>
    <p:restoredTop sz="90929"/>
  </p:normalViewPr>
  <p:slideViewPr>
    <p:cSldViewPr>
      <p:cViewPr varScale="1">
        <p:scale>
          <a:sx n="86" d="100"/>
          <a:sy n="86" d="100"/>
        </p:scale>
        <p:origin x="96" y="47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arding, Christina" userId="f988bcf6-5ff5-482c-bcc1-ddeae74b14ec" providerId="ADAL" clId="{FF99D7F5-0A0A-4DA9-8370-5498DEE23FB8}"/>
    <pc:docChg chg="custSel modSld">
      <pc:chgData name="Harding, Christina" userId="f988bcf6-5ff5-482c-bcc1-ddeae74b14ec" providerId="ADAL" clId="{FF99D7F5-0A0A-4DA9-8370-5498DEE23FB8}" dt="2024-08-12T10:53:49.095" v="56" actId="20577"/>
      <pc:docMkLst>
        <pc:docMk/>
      </pc:docMkLst>
      <pc:sldChg chg="modSp mod">
        <pc:chgData name="Harding, Christina" userId="f988bcf6-5ff5-482c-bcc1-ddeae74b14ec" providerId="ADAL" clId="{FF99D7F5-0A0A-4DA9-8370-5498DEE23FB8}" dt="2024-08-12T10:48:49.797" v="3" actId="20577"/>
        <pc:sldMkLst>
          <pc:docMk/>
          <pc:sldMk cId="0" sldId="261"/>
        </pc:sldMkLst>
        <pc:spChg chg="mod">
          <ac:chgData name="Harding, Christina" userId="f988bcf6-5ff5-482c-bcc1-ddeae74b14ec" providerId="ADAL" clId="{FF99D7F5-0A0A-4DA9-8370-5498DEE23FB8}" dt="2024-08-12T10:48:49.797" v="3" actId="20577"/>
          <ac:spMkLst>
            <pc:docMk/>
            <pc:sldMk cId="0" sldId="261"/>
            <ac:spMk id="11266" creationId="{FEFDD66B-A35E-470A-9475-32AC08E18A14}"/>
          </ac:spMkLst>
        </pc:spChg>
      </pc:sldChg>
      <pc:sldChg chg="modSp mod">
        <pc:chgData name="Harding, Christina" userId="f988bcf6-5ff5-482c-bcc1-ddeae74b14ec" providerId="ADAL" clId="{FF99D7F5-0A0A-4DA9-8370-5498DEE23FB8}" dt="2024-08-12T10:53:49.095" v="56" actId="20577"/>
        <pc:sldMkLst>
          <pc:docMk/>
          <pc:sldMk cId="995353212" sldId="262"/>
        </pc:sldMkLst>
        <pc:spChg chg="mod">
          <ac:chgData name="Harding, Christina" userId="f988bcf6-5ff5-482c-bcc1-ddeae74b14ec" providerId="ADAL" clId="{FF99D7F5-0A0A-4DA9-8370-5498DEE23FB8}" dt="2024-08-12T10:53:49.095" v="56" actId="20577"/>
          <ac:spMkLst>
            <pc:docMk/>
            <pc:sldMk cId="995353212" sldId="262"/>
            <ac:spMk id="2" creationId="{2B70A2A1-C488-45B5-BF25-167C63398B16}"/>
          </ac:spMkLst>
        </pc:spChg>
        <pc:spChg chg="mod">
          <ac:chgData name="Harding, Christina" userId="f988bcf6-5ff5-482c-bcc1-ddeae74b14ec" providerId="ADAL" clId="{FF99D7F5-0A0A-4DA9-8370-5498DEE23FB8}" dt="2024-08-12T10:53:01.345" v="46" actId="1076"/>
          <ac:spMkLst>
            <pc:docMk/>
            <pc:sldMk cId="995353212" sldId="262"/>
            <ac:spMk id="4" creationId="{A6828967-60E1-40D8-80EA-B4A8D2589E67}"/>
          </ac:spMkLst>
        </pc:spChg>
        <pc:spChg chg="mod">
          <ac:chgData name="Harding, Christina" userId="f988bcf6-5ff5-482c-bcc1-ddeae74b14ec" providerId="ADAL" clId="{FF99D7F5-0A0A-4DA9-8370-5498DEE23FB8}" dt="2024-08-12T10:52:23.511" v="37" actId="20577"/>
          <ac:spMkLst>
            <pc:docMk/>
            <pc:sldMk cId="995353212" sldId="262"/>
            <ac:spMk id="5" creationId="{378908E3-97D8-4C2E-96F3-E33E98F1B94B}"/>
          </ac:spMkLst>
        </pc:spChg>
        <pc:spChg chg="mod">
          <ac:chgData name="Harding, Christina" userId="f988bcf6-5ff5-482c-bcc1-ddeae74b14ec" providerId="ADAL" clId="{FF99D7F5-0A0A-4DA9-8370-5498DEE23FB8}" dt="2024-08-12T10:50:46.364" v="16" actId="14100"/>
          <ac:spMkLst>
            <pc:docMk/>
            <pc:sldMk cId="995353212" sldId="262"/>
            <ac:spMk id="6" creationId="{6E6FDBAF-C310-4D30-A1BE-C95F07122EC5}"/>
          </ac:spMkLst>
        </pc:spChg>
        <pc:spChg chg="mod">
          <ac:chgData name="Harding, Christina" userId="f988bcf6-5ff5-482c-bcc1-ddeae74b14ec" providerId="ADAL" clId="{FF99D7F5-0A0A-4DA9-8370-5498DEE23FB8}" dt="2024-08-12T10:51:57.767" v="31" actId="1076"/>
          <ac:spMkLst>
            <pc:docMk/>
            <pc:sldMk cId="995353212" sldId="262"/>
            <ac:spMk id="7" creationId="{56107D26-A1E2-4C04-9C10-1445E271383A}"/>
          </ac:spMkLst>
        </pc:spChg>
        <pc:spChg chg="mod">
          <ac:chgData name="Harding, Christina" userId="f988bcf6-5ff5-482c-bcc1-ddeae74b14ec" providerId="ADAL" clId="{FF99D7F5-0A0A-4DA9-8370-5498DEE23FB8}" dt="2024-08-12T10:53:26.761" v="52" actId="6549"/>
          <ac:spMkLst>
            <pc:docMk/>
            <pc:sldMk cId="995353212" sldId="262"/>
            <ac:spMk id="8" creationId="{E3EF0B90-9D30-45E3-812C-C2C0F6FE8F72}"/>
          </ac:spMkLst>
        </pc:spChg>
        <pc:spChg chg="mod">
          <ac:chgData name="Harding, Christina" userId="f988bcf6-5ff5-482c-bcc1-ddeae74b14ec" providerId="ADAL" clId="{FF99D7F5-0A0A-4DA9-8370-5498DEE23FB8}" dt="2024-08-12T10:52:00.279" v="32" actId="1076"/>
          <ac:spMkLst>
            <pc:docMk/>
            <pc:sldMk cId="995353212" sldId="262"/>
            <ac:spMk id="9" creationId="{5540075F-6632-4754-B913-FAF04010AC2C}"/>
          </ac:spMkLst>
        </pc:spChg>
        <pc:spChg chg="mod">
          <ac:chgData name="Harding, Christina" userId="f988bcf6-5ff5-482c-bcc1-ddeae74b14ec" providerId="ADAL" clId="{FF99D7F5-0A0A-4DA9-8370-5498DEE23FB8}" dt="2024-08-12T10:50:20.019" v="9" actId="6549"/>
          <ac:spMkLst>
            <pc:docMk/>
            <pc:sldMk cId="995353212" sldId="262"/>
            <ac:spMk id="10" creationId="{91317958-C646-42EF-9708-10108388FE69}"/>
          </ac:spMkLst>
        </pc:spChg>
      </pc:sldChg>
    </pc:docChg>
  </pc:docChgLst>
</pc:chgInfo>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a:extLst>
              <a:ext uri="{FF2B5EF4-FFF2-40B4-BE49-F238E27FC236}">
                <a16:creationId xmlns:a16="http://schemas.microsoft.com/office/drawing/2014/main" id="{9C5D0B26-0E68-4887-ABDC-48F56F9CC6EB}"/>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192838" y="260350"/>
            <a:ext cx="2722562"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
            <a:extLst>
              <a:ext uri="{FF2B5EF4-FFF2-40B4-BE49-F238E27FC236}">
                <a16:creationId xmlns:a16="http://schemas.microsoft.com/office/drawing/2014/main" id="{315C1035-949F-4D68-AABB-75A15E0D085E}"/>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79388" y="5091113"/>
            <a:ext cx="2447925" cy="1558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2130426"/>
            <a:ext cx="7772400" cy="1470025"/>
          </a:xfrm>
        </p:spPr>
        <p:txBody>
          <a:bodyPr/>
          <a:lstStyle>
            <a:lvl1pPr>
              <a:defRPr sz="3600" b="1" baseline="0"/>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sz="2400" baseline="0"/>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Tree>
    <p:extLst>
      <p:ext uri="{BB962C8B-B14F-4D97-AF65-F5344CB8AC3E}">
        <p14:creationId xmlns:p14="http://schemas.microsoft.com/office/powerpoint/2010/main" val="30347312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E76D607-6D5C-4DBD-9346-0971AB68920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baseline="0"/>
            </a:lvl1pPr>
          </a:lstStyle>
          <a:p>
            <a:r>
              <a:rPr lang="en-US"/>
              <a:t>Click to edit Master title style</a:t>
            </a:r>
            <a:endParaRPr lang="en-GB" dirty="0"/>
          </a:p>
        </p:txBody>
      </p:sp>
      <p:sp>
        <p:nvSpPr>
          <p:cNvPr id="3" name="Content Placeholder 2"/>
          <p:cNvSpPr>
            <a:spLocks noGrp="1"/>
          </p:cNvSpPr>
          <p:nvPr>
            <p:ph idx="1"/>
          </p:nvPr>
        </p:nvSpPr>
        <p:spPr/>
        <p:txBody>
          <a:bodyPr/>
          <a:lstStyle>
            <a:lvl1pPr>
              <a:defRPr/>
            </a:lvl1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12298868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9185-1B71-4C38-ABFC-AEF25B4C3E1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722313" y="4406901"/>
            <a:ext cx="7772400" cy="1362075"/>
          </a:xfrm>
        </p:spPr>
        <p:txBody>
          <a:bodyPr anchor="t"/>
          <a:lstStyle>
            <a:lvl1pPr algn="l">
              <a:defRPr sz="3600" b="1" cap="all" baseline="0"/>
            </a:lvl1pPr>
          </a:lstStyle>
          <a:p>
            <a:r>
              <a:rPr lang="en-US"/>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4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0366516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DF81641C-C5BC-43E1-AE58-CEFB53E22A3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3600"/>
            </a:lvl1pPr>
          </a:lstStyle>
          <a:p>
            <a:r>
              <a:rPr lang="en-US"/>
              <a:t>Click to edit Master title style</a:t>
            </a:r>
            <a:endParaRPr lang="en-GB"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4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168701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Picture 4">
            <a:extLst>
              <a:ext uri="{FF2B5EF4-FFF2-40B4-BE49-F238E27FC236}">
                <a16:creationId xmlns:a16="http://schemas.microsoft.com/office/drawing/2014/main" id="{7DCF2A9D-3554-4CC3-BA85-E4199003C2B1}"/>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0" y="274639"/>
            <a:ext cx="8229600" cy="1143000"/>
          </a:xfrm>
        </p:spPr>
        <p:txBody>
          <a:bodyPr/>
          <a:lstStyle>
            <a:lvl1pPr>
              <a:defRPr baseline="0"/>
            </a:lvl1pPr>
          </a:lstStyle>
          <a:p>
            <a:r>
              <a:rPr lang="en-US"/>
              <a:t>Click to edit Master title style</a:t>
            </a:r>
            <a:endParaRPr lang="en-GB" dirty="0"/>
          </a:p>
        </p:txBody>
      </p:sp>
      <p:sp>
        <p:nvSpPr>
          <p:cNvPr id="3" name="Text Placeholder 2"/>
          <p:cNvSpPr>
            <a:spLocks noGrp="1"/>
          </p:cNvSpPr>
          <p:nvPr>
            <p:ph type="body" idx="1"/>
          </p:nvPr>
        </p:nvSpPr>
        <p:spPr>
          <a:xfrm>
            <a:off x="457200" y="1535113"/>
            <a:ext cx="4040188"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645027" y="1535113"/>
            <a:ext cx="4041775" cy="639763"/>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20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Tree>
    <p:extLst>
      <p:ext uri="{BB962C8B-B14F-4D97-AF65-F5344CB8AC3E}">
        <p14:creationId xmlns:p14="http://schemas.microsoft.com/office/powerpoint/2010/main" val="2001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Picture 4">
            <a:extLst>
              <a:ext uri="{FF2B5EF4-FFF2-40B4-BE49-F238E27FC236}">
                <a16:creationId xmlns:a16="http://schemas.microsoft.com/office/drawing/2014/main" id="{AF7E8BCF-2D03-4572-A622-93202A1BDDE8}"/>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lvl1pPr>
              <a:defRPr sz="4000"/>
            </a:lvl1pPr>
          </a:lstStyle>
          <a:p>
            <a:r>
              <a:rPr lang="en-US"/>
              <a:t>Click to edit Master title style</a:t>
            </a:r>
            <a:endParaRPr lang="en-GB" dirty="0"/>
          </a:p>
        </p:txBody>
      </p:sp>
    </p:spTree>
    <p:extLst>
      <p:ext uri="{BB962C8B-B14F-4D97-AF65-F5344CB8AC3E}">
        <p14:creationId xmlns:p14="http://schemas.microsoft.com/office/powerpoint/2010/main" val="141935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4">
            <a:extLst>
              <a:ext uri="{FF2B5EF4-FFF2-40B4-BE49-F238E27FC236}">
                <a16:creationId xmlns:a16="http://schemas.microsoft.com/office/drawing/2014/main" id="{BE07C28E-D44E-416A-BA91-1145D13C027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5198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19ED87AF-8E3F-4E50-AEEB-850A6F69150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457202" y="273049"/>
            <a:ext cx="3008313" cy="1162051"/>
          </a:xfrm>
        </p:spPr>
        <p:txBody>
          <a:bodyPr anchor="b"/>
          <a:lstStyle>
            <a:lvl1pPr algn="l">
              <a:defRPr sz="3600" b="1"/>
            </a:lvl1pPr>
          </a:lstStyle>
          <a:p>
            <a:r>
              <a:rPr lang="en-US"/>
              <a:t>Click to edit Master title style</a:t>
            </a:r>
            <a:endParaRPr lang="en-GB" dirty="0"/>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p:txBody>
      </p:sp>
      <p:sp>
        <p:nvSpPr>
          <p:cNvPr id="4" name="Text Placeholder 3"/>
          <p:cNvSpPr>
            <a:spLocks noGrp="1"/>
          </p:cNvSpPr>
          <p:nvPr>
            <p:ph type="body" sz="half" idx="2"/>
          </p:nvPr>
        </p:nvSpPr>
        <p:spPr>
          <a:xfrm>
            <a:off x="457202" y="1435102"/>
            <a:ext cx="3008313" cy="4691063"/>
          </a:xfrm>
        </p:spPr>
        <p:txBody>
          <a:bodyPr/>
          <a:lstStyle>
            <a:lvl1pPr marL="0" indent="0">
              <a:buNone/>
              <a:defRPr sz="2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26734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Picture 3">
            <a:extLst>
              <a:ext uri="{FF2B5EF4-FFF2-40B4-BE49-F238E27FC236}">
                <a16:creationId xmlns:a16="http://schemas.microsoft.com/office/drawing/2014/main" id="{295EF50D-8808-4594-8ADB-AAB5C0081D8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42875" y="6421438"/>
            <a:ext cx="88582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a:xfrm>
            <a:off x="1792288" y="4800600"/>
            <a:ext cx="5486400" cy="566739"/>
          </a:xfrm>
        </p:spPr>
        <p:txBody>
          <a:bodyPr anchor="b"/>
          <a:lstStyle>
            <a:lvl1pPr algn="l">
              <a:defRPr sz="2000" b="1"/>
            </a:lvl1pPr>
          </a:lstStyle>
          <a:p>
            <a:r>
              <a:rPr lang="en-US"/>
              <a:t>Click to edit Master title style</a:t>
            </a:r>
            <a:endParaRPr lang="en-GB" dirty="0"/>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a:p>
        </p:txBody>
      </p:sp>
      <p:sp>
        <p:nvSpPr>
          <p:cNvPr id="4" name="Text Placeholder 3"/>
          <p:cNvSpPr>
            <a:spLocks noGrp="1"/>
          </p:cNvSpPr>
          <p:nvPr>
            <p:ph type="body" sz="half" idx="2"/>
          </p:nvPr>
        </p:nvSpPr>
        <p:spPr>
          <a:xfrm>
            <a:off x="1792288" y="5367338"/>
            <a:ext cx="54864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412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5098227-18CF-43B0-BE08-D3EE74FB356B}"/>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Title – at least 36pt</a:t>
            </a:r>
          </a:p>
        </p:txBody>
      </p:sp>
      <p:sp>
        <p:nvSpPr>
          <p:cNvPr id="1027" name="Rectangle 3">
            <a:extLst>
              <a:ext uri="{FF2B5EF4-FFF2-40B4-BE49-F238E27FC236}">
                <a16:creationId xmlns:a16="http://schemas.microsoft.com/office/drawing/2014/main" id="{CC16074E-2773-4750-ABBD-3FCF32ECDE02}"/>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 at least 24pt</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Tree>
  </p:cSld>
  <p:clrMap bg1="lt1" tx1="dk1" bg2="lt2" tx2="dk2" accent1="accent1" accent2="accent2" accent3="accent3" accent4="accent4" accent5="accent5" accent6="accent6" hlink="hlink" folHlink="folHlink"/>
  <p:sldLayoutIdLst>
    <p:sldLayoutId id="2147483775" r:id="rId1"/>
    <p:sldLayoutId id="2147483776" r:id="rId2"/>
    <p:sldLayoutId id="2147483777" r:id="rId3"/>
    <p:sldLayoutId id="2147483778" r:id="rId4"/>
    <p:sldLayoutId id="2147483779" r:id="rId5"/>
    <p:sldLayoutId id="2147483780" r:id="rId6"/>
    <p:sldLayoutId id="2147483781" r:id="rId7"/>
    <p:sldLayoutId id="2147483782" r:id="rId8"/>
    <p:sldLayoutId id="2147483783" r:id="rId9"/>
  </p:sldLayoutIdLst>
  <p:txStyles>
    <p:titleStyle>
      <a:lvl1pPr algn="ctr" rtl="0" eaLnBrk="0" fontAlgn="base" hangingPunct="0">
        <a:spcBef>
          <a:spcPct val="0"/>
        </a:spcBef>
        <a:spcAft>
          <a:spcPct val="0"/>
        </a:spcAft>
        <a:defRPr sz="3600" b="1">
          <a:solidFill>
            <a:schemeClr val="tx2"/>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b="1">
          <a:solidFill>
            <a:schemeClr val="tx2"/>
          </a:solidFill>
          <a:latin typeface="Arial" charset="0"/>
          <a:cs typeface="Arial" charset="0"/>
        </a:defRPr>
      </a:lvl2pPr>
      <a:lvl3pPr algn="ctr" rtl="0" eaLnBrk="0" fontAlgn="base" hangingPunct="0">
        <a:spcBef>
          <a:spcPct val="0"/>
        </a:spcBef>
        <a:spcAft>
          <a:spcPct val="0"/>
        </a:spcAft>
        <a:defRPr sz="3600" b="1">
          <a:solidFill>
            <a:schemeClr val="tx2"/>
          </a:solidFill>
          <a:latin typeface="Arial" charset="0"/>
          <a:cs typeface="Arial" charset="0"/>
        </a:defRPr>
      </a:lvl3pPr>
      <a:lvl4pPr algn="ctr" rtl="0" eaLnBrk="0" fontAlgn="base" hangingPunct="0">
        <a:spcBef>
          <a:spcPct val="0"/>
        </a:spcBef>
        <a:spcAft>
          <a:spcPct val="0"/>
        </a:spcAft>
        <a:defRPr sz="3600" b="1">
          <a:solidFill>
            <a:schemeClr val="tx2"/>
          </a:solidFill>
          <a:latin typeface="Arial" charset="0"/>
          <a:cs typeface="Arial" charset="0"/>
        </a:defRPr>
      </a:lvl4pPr>
      <a:lvl5pPr algn="ctr" rtl="0" eaLnBrk="0" fontAlgn="base" hangingPunct="0">
        <a:spcBef>
          <a:spcPct val="0"/>
        </a:spcBef>
        <a:spcAft>
          <a:spcPct val="0"/>
        </a:spcAft>
        <a:defRPr sz="3600" b="1">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800">
          <a:solidFill>
            <a:schemeClr val="tx1"/>
          </a:solidFill>
          <a:latin typeface="Arial" panose="020B0604020202020204" pitchFamily="34" charset="0"/>
          <a:ea typeface="+mn-ea"/>
          <a:cs typeface="Arial" panose="020B0604020202020204" pitchFamily="34" charset="0"/>
        </a:defRPr>
      </a:lvl1pPr>
      <a:lvl2pPr marL="742950" indent="-28575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2pPr>
      <a:lvl3pPr marL="11430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3pPr>
      <a:lvl4pPr marL="16002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4pPr>
      <a:lvl5pPr marL="2057400" indent="-228600" algn="l" rtl="0" eaLnBrk="0" fontAlgn="base" hangingPunct="0">
        <a:spcBef>
          <a:spcPct val="20000"/>
        </a:spcBef>
        <a:spcAft>
          <a:spcPct val="0"/>
        </a:spcAft>
        <a:buChar char="»"/>
        <a:defRPr sz="2400">
          <a:solidFill>
            <a:schemeClr val="tx1"/>
          </a:solidFill>
          <a:latin typeface="Arial" panose="020B0604020202020204" pitchFamily="34" charset="0"/>
          <a:cs typeface="Arial" panose="020B0604020202020204" pitchFamily="34"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FEFDD66B-A35E-470A-9475-32AC08E18A14}"/>
              </a:ext>
            </a:extLst>
          </p:cNvPr>
          <p:cNvSpPr>
            <a:spLocks noGrp="1"/>
          </p:cNvSpPr>
          <p:nvPr>
            <p:ph type="ctrTitle"/>
          </p:nvPr>
        </p:nvSpPr>
        <p:spPr>
          <a:xfrm>
            <a:off x="685800" y="1219200"/>
            <a:ext cx="7772400" cy="1468437"/>
          </a:xfrm>
        </p:spPr>
        <p:txBody>
          <a:bodyPr/>
          <a:lstStyle/>
          <a:p>
            <a:r>
              <a:rPr lang="en-GB" dirty="0"/>
              <a:t>Learning from complaints:</a:t>
            </a:r>
            <a:br>
              <a:rPr lang="en-GB" dirty="0"/>
            </a:br>
            <a:r>
              <a:rPr lang="en-GB" dirty="0"/>
              <a:t>themes June 2024</a:t>
            </a:r>
            <a:endParaRPr lang="en-US" altLang="en-US" dirty="0"/>
          </a:p>
        </p:txBody>
      </p:sp>
      <p:sp>
        <p:nvSpPr>
          <p:cNvPr id="11267" name="Subtitle 2">
            <a:extLst>
              <a:ext uri="{FF2B5EF4-FFF2-40B4-BE49-F238E27FC236}">
                <a16:creationId xmlns:a16="http://schemas.microsoft.com/office/drawing/2014/main" id="{D0157807-01F2-47B6-BA05-A9EF2CB383BC}"/>
              </a:ext>
            </a:extLst>
          </p:cNvPr>
          <p:cNvSpPr>
            <a:spLocks noGrp="1"/>
          </p:cNvSpPr>
          <p:nvPr>
            <p:ph type="subTitle" idx="1"/>
          </p:nvPr>
        </p:nvSpPr>
        <p:spPr>
          <a:xfrm>
            <a:off x="1547664" y="2996952"/>
            <a:ext cx="6224736" cy="2641848"/>
          </a:xfrm>
        </p:spPr>
        <p:txBody>
          <a:bodyPr/>
          <a:lstStyle/>
          <a:p>
            <a:pPr marL="342900" indent="-342900" algn="l">
              <a:buFont typeface="Arial" panose="020B0604020202020204" pitchFamily="34" charset="0"/>
              <a:buChar char="•"/>
            </a:pPr>
            <a:r>
              <a:rPr lang="en-GB" dirty="0"/>
              <a:t>Quality – clinical standards</a:t>
            </a:r>
          </a:p>
          <a:p>
            <a:pPr marL="342900" indent="-342900" algn="l">
              <a:buFont typeface="Arial" panose="020B0604020202020204" pitchFamily="34" charset="0"/>
              <a:buChar char="•"/>
            </a:pPr>
            <a:r>
              <a:rPr lang="en-GB" dirty="0"/>
              <a:t>Respect, caring and patient rights</a:t>
            </a:r>
          </a:p>
          <a:p>
            <a:pPr marL="342900" indent="-342900" algn="l">
              <a:buFont typeface="Arial" panose="020B0604020202020204" pitchFamily="34" charset="0"/>
              <a:buChar char="•"/>
            </a:pPr>
            <a:r>
              <a:rPr lang="en-GB" dirty="0"/>
              <a:t>Communication – Absent, incorrect </a:t>
            </a:r>
            <a:r>
              <a:rPr lang="en-GB"/>
              <a:t>or delayed</a:t>
            </a:r>
            <a:endParaRPr lang="en-GB" dirty="0"/>
          </a:p>
          <a:p>
            <a:pPr marL="342900" indent="-342900" algn="l">
              <a:buFont typeface="Arial" panose="020B0604020202020204" pitchFamily="34" charset="0"/>
              <a:buChar char="•"/>
            </a:pPr>
            <a:r>
              <a:rPr lang="en-GB" dirty="0"/>
              <a:t>Organisation process – Waiting times, accessing care</a:t>
            </a:r>
          </a:p>
          <a:p>
            <a:endParaRPr lang="en-US" altLang="en-US" dirty="0"/>
          </a:p>
          <a:p>
            <a:pPr marL="342900" indent="-342900">
              <a:buFont typeface="Arial" panose="020B0604020202020204" pitchFamily="34" charset="0"/>
              <a:buChar char="•"/>
            </a:pPr>
            <a:endParaRPr lang="en-US" altLang="en-US" dirty="0"/>
          </a:p>
          <a:p>
            <a:pPr marL="342900" indent="-342900">
              <a:buFont typeface="Arial" panose="020B0604020202020204" pitchFamily="34" charset="0"/>
              <a:buChar char="•"/>
            </a:pPr>
            <a:endParaRPr lang="en-US"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Callout 6">
            <a:extLst>
              <a:ext uri="{FF2B5EF4-FFF2-40B4-BE49-F238E27FC236}">
                <a16:creationId xmlns:a16="http://schemas.microsoft.com/office/drawing/2014/main" id="{2B70A2A1-C488-45B5-BF25-167C63398B16}"/>
              </a:ext>
            </a:extLst>
          </p:cNvPr>
          <p:cNvSpPr/>
          <p:nvPr/>
        </p:nvSpPr>
        <p:spPr>
          <a:xfrm>
            <a:off x="6775633" y="3515295"/>
            <a:ext cx="2057403" cy="2323403"/>
          </a:xfrm>
          <a:prstGeom prst="wedgeEllipseCallout">
            <a:avLst>
              <a:gd name="adj1" fmla="val 46690"/>
              <a:gd name="adj2" fmla="val 44413"/>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Staff on both wards reminded to ensure patients have the white box to keep dentures in and to regularly check patients have </a:t>
            </a:r>
            <a:r>
              <a:rPr lang="en-GB" sz="1100">
                <a:solidFill>
                  <a:schemeClr val="tx1"/>
                </a:solidFill>
                <a:effectLst/>
                <a:latin typeface="Arial" panose="020B0604020202020204" pitchFamily="34" charset="0"/>
                <a:ea typeface="Calibri" panose="020F0502020204030204" pitchFamily="34" charset="0"/>
              </a:rPr>
              <a:t>these.</a:t>
            </a:r>
            <a:r>
              <a:rPr lang="en-GB" sz="110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3" name="Text Box 7">
            <a:extLst>
              <a:ext uri="{FF2B5EF4-FFF2-40B4-BE49-F238E27FC236}">
                <a16:creationId xmlns:a16="http://schemas.microsoft.com/office/drawing/2014/main" id="{DBF16231-8BF9-4B29-A182-9BF58204F2FD}"/>
              </a:ext>
            </a:extLst>
          </p:cNvPr>
          <p:cNvSpPr txBox="1">
            <a:spLocks noChangeArrowheads="1"/>
          </p:cNvSpPr>
          <p:nvPr/>
        </p:nvSpPr>
        <p:spPr bwMode="auto">
          <a:xfrm>
            <a:off x="684212" y="2856715"/>
            <a:ext cx="777557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20000"/>
              </a:spcBef>
              <a:buChar char="•"/>
              <a:defRPr sz="3200">
                <a:solidFill>
                  <a:schemeClr val="tx1"/>
                </a:solidFill>
                <a:latin typeface="Times New Roman" pitchFamily="18" charset="0"/>
              </a:defRPr>
            </a:lvl1pPr>
            <a:lvl2pPr marL="742950" indent="-285750" eaLnBrk="0" hangingPunct="0">
              <a:spcBef>
                <a:spcPct val="20000"/>
              </a:spcBef>
              <a:buChar char="–"/>
              <a:defRPr sz="2800">
                <a:solidFill>
                  <a:schemeClr val="tx1"/>
                </a:solidFill>
                <a:latin typeface="Times New Roman" pitchFamily="18" charset="0"/>
              </a:defRPr>
            </a:lvl2pPr>
            <a:lvl3pPr marL="1143000" indent="-228600" eaLnBrk="0" hangingPunct="0">
              <a:spcBef>
                <a:spcPct val="20000"/>
              </a:spcBef>
              <a:buChar char="•"/>
              <a:defRPr sz="2400">
                <a:solidFill>
                  <a:schemeClr val="tx1"/>
                </a:solidFill>
                <a:latin typeface="Times New Roman" pitchFamily="18" charset="0"/>
              </a:defRPr>
            </a:lvl3pPr>
            <a:lvl4pPr marL="1600200" indent="-228600" eaLnBrk="0" hangingPunct="0">
              <a:spcBef>
                <a:spcPct val="20000"/>
              </a:spcBef>
              <a:buChar char="–"/>
              <a:defRPr sz="2000">
                <a:solidFill>
                  <a:schemeClr val="tx1"/>
                </a:solidFill>
                <a:latin typeface="Times New Roman" pitchFamily="18" charset="0"/>
              </a:defRPr>
            </a:lvl4pPr>
            <a:lvl5pPr marL="2057400" indent="-228600" eaLnBrk="0" hangingPunct="0">
              <a:spcBef>
                <a:spcPct val="20000"/>
              </a:spcBef>
              <a:buChar char="»"/>
              <a:defRPr sz="2000">
                <a:solidFill>
                  <a:schemeClr val="tx1"/>
                </a:solidFill>
                <a:latin typeface="Times New Roman" pitchFamily="18" charset="0"/>
              </a:defRPr>
            </a:lvl5pPr>
            <a:lvl6pPr marL="2514600" indent="-228600" eaLnBrk="0" fontAlgn="base" hangingPunct="0">
              <a:spcBef>
                <a:spcPct val="20000"/>
              </a:spcBef>
              <a:spcAft>
                <a:spcPct val="0"/>
              </a:spcAft>
              <a:buChar char="»"/>
              <a:defRPr sz="2000">
                <a:solidFill>
                  <a:schemeClr val="tx1"/>
                </a:solidFill>
                <a:latin typeface="Times New Roman" pitchFamily="18" charset="0"/>
              </a:defRPr>
            </a:lvl6pPr>
            <a:lvl7pPr marL="2971800" indent="-228600" eaLnBrk="0" fontAlgn="base" hangingPunct="0">
              <a:spcBef>
                <a:spcPct val="20000"/>
              </a:spcBef>
              <a:spcAft>
                <a:spcPct val="0"/>
              </a:spcAft>
              <a:buChar char="»"/>
              <a:defRPr sz="2000">
                <a:solidFill>
                  <a:schemeClr val="tx1"/>
                </a:solidFill>
                <a:latin typeface="Times New Roman" pitchFamily="18" charset="0"/>
              </a:defRPr>
            </a:lvl7pPr>
            <a:lvl8pPr marL="3429000" indent="-228600" eaLnBrk="0" fontAlgn="base" hangingPunct="0">
              <a:spcBef>
                <a:spcPct val="20000"/>
              </a:spcBef>
              <a:spcAft>
                <a:spcPct val="0"/>
              </a:spcAft>
              <a:buChar char="»"/>
              <a:defRPr sz="2000">
                <a:solidFill>
                  <a:schemeClr val="tx1"/>
                </a:solidFill>
                <a:latin typeface="Times New Roman" pitchFamily="18" charset="0"/>
              </a:defRPr>
            </a:lvl8pPr>
            <a:lvl9pPr marL="3886200" indent="-228600" eaLnBrk="0" fontAlgn="base" hangingPunct="0">
              <a:spcBef>
                <a:spcPct val="20000"/>
              </a:spcBef>
              <a:spcAft>
                <a:spcPct val="0"/>
              </a:spcAft>
              <a:buChar char="»"/>
              <a:defRPr sz="2000">
                <a:solidFill>
                  <a:schemeClr val="tx1"/>
                </a:solidFill>
                <a:latin typeface="Times New Roman" pitchFamily="18" charset="0"/>
              </a:defRPr>
            </a:lvl9pPr>
          </a:lstStyle>
          <a:p>
            <a:pPr algn="ctr" eaLnBrk="1" hangingPunct="1">
              <a:spcBef>
                <a:spcPct val="50000"/>
              </a:spcBef>
              <a:buFontTx/>
              <a:buNone/>
            </a:pPr>
            <a:r>
              <a:rPr lang="en-US" altLang="en-US" sz="2400" dirty="0"/>
              <a:t>We encourage all staff to attend Customer care training</a:t>
            </a:r>
          </a:p>
        </p:txBody>
      </p:sp>
      <p:sp>
        <p:nvSpPr>
          <p:cNvPr id="4" name="Oval Callout 6">
            <a:extLst>
              <a:ext uri="{FF2B5EF4-FFF2-40B4-BE49-F238E27FC236}">
                <a16:creationId xmlns:a16="http://schemas.microsoft.com/office/drawing/2014/main" id="{A6828967-60E1-40D8-80EA-B4A8D2589E67}"/>
              </a:ext>
            </a:extLst>
          </p:cNvPr>
          <p:cNvSpPr/>
          <p:nvPr/>
        </p:nvSpPr>
        <p:spPr>
          <a:xfrm>
            <a:off x="2068853" y="3438128"/>
            <a:ext cx="2503146" cy="2541344"/>
          </a:xfrm>
          <a:prstGeom prst="wedgeEllipseCallout">
            <a:avLst>
              <a:gd name="adj1" fmla="val 46692"/>
              <a:gd name="adj2" fmla="val 49208"/>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Matron has shared learning with team via nursing and safety huddles, as well as quality &amp; risk meeting.  Recognised that earlier sharing of written information regarding safeguarding process is important.</a:t>
            </a:r>
            <a:r>
              <a:rPr lang="en-GB" sz="1100" dirty="0">
                <a:solidFill>
                  <a:schemeClr val="tx1"/>
                </a:solidFill>
                <a:effectLst/>
                <a:latin typeface="Arial" panose="020B0604020202020204" pitchFamily="34" charset="0"/>
                <a:ea typeface="Calibri" panose="020F050202020403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5" name="Oval Callout 5">
            <a:extLst>
              <a:ext uri="{FF2B5EF4-FFF2-40B4-BE49-F238E27FC236}">
                <a16:creationId xmlns:a16="http://schemas.microsoft.com/office/drawing/2014/main" id="{378908E3-97D8-4C2E-96F3-E33E98F1B94B}"/>
              </a:ext>
            </a:extLst>
          </p:cNvPr>
          <p:cNvSpPr/>
          <p:nvPr/>
        </p:nvSpPr>
        <p:spPr>
          <a:xfrm>
            <a:off x="114769" y="3373197"/>
            <a:ext cx="2229854" cy="2453684"/>
          </a:xfrm>
          <a:prstGeom prst="wedgeEllipseCallout">
            <a:avLst>
              <a:gd name="adj1" fmla="val -45322"/>
              <a:gd name="adj2" fmla="val 4756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nchorCtr="1"/>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rPr>
              <a:t>Family member of patient raised concerns regarding their treatment from staff whilst safeguarding concerns were being investigated.</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a:t>
            </a:r>
            <a:endParaRPr lang="en-GB" sz="1100" dirty="0">
              <a:solidFill>
                <a:schemeClr val="tx1"/>
              </a:solidFill>
              <a:latin typeface="Arial" panose="020B0604020202020204" pitchFamily="34" charset="0"/>
              <a:cs typeface="Arial" panose="020B0604020202020204" pitchFamily="34" charset="0"/>
            </a:endParaRPr>
          </a:p>
        </p:txBody>
      </p:sp>
      <p:sp>
        <p:nvSpPr>
          <p:cNvPr id="6" name="Oval Callout 6">
            <a:extLst>
              <a:ext uri="{FF2B5EF4-FFF2-40B4-BE49-F238E27FC236}">
                <a16:creationId xmlns:a16="http://schemas.microsoft.com/office/drawing/2014/main" id="{6E6FDBAF-C310-4D30-A1BE-C95F07122EC5}"/>
              </a:ext>
            </a:extLst>
          </p:cNvPr>
          <p:cNvSpPr/>
          <p:nvPr/>
        </p:nvSpPr>
        <p:spPr>
          <a:xfrm>
            <a:off x="1424863" y="244437"/>
            <a:ext cx="2427057" cy="2613259"/>
          </a:xfrm>
          <a:prstGeom prst="wedgeEllipseCallout">
            <a:avLst>
              <a:gd name="adj1" fmla="val 49981"/>
              <a:gd name="adj2" fmla="val 44920"/>
            </a:avLst>
          </a:prstGeom>
          <a:gradFill flip="none" rotWithShape="1">
            <a:gsLst>
              <a:gs pos="0">
                <a:schemeClr val="accent6">
                  <a:lumMod val="40000"/>
                  <a:lumOff val="60000"/>
                  <a:tint val="66000"/>
                  <a:satMod val="160000"/>
                  <a:shade val="30000"/>
                  <a:satMod val="115000"/>
                </a:schemeClr>
              </a:gs>
              <a:gs pos="50000">
                <a:schemeClr val="accent6">
                  <a:lumMod val="40000"/>
                  <a:lumOff val="60000"/>
                  <a:tint val="66000"/>
                  <a:satMod val="160000"/>
                  <a:shade val="67500"/>
                  <a:satMod val="115000"/>
                </a:schemeClr>
              </a:gs>
              <a:gs pos="100000">
                <a:schemeClr val="accent6">
                  <a:lumMod val="40000"/>
                  <a:lumOff val="60000"/>
                  <a:tint val="66000"/>
                  <a:satMod val="1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nchorCtr="1"/>
          <a:lstStyle/>
          <a:p>
            <a:pPr algn="ctr">
              <a:lnSpc>
                <a:spcPct val="107000"/>
              </a:lnSpc>
              <a:spcAft>
                <a:spcPts val="800"/>
              </a:spcAft>
            </a:pP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Education on breaking bad news has been given to all staff and nurse looking after the patient has been enrolled on an educational course on how best to support end of life patients.”</a:t>
            </a:r>
            <a:endParaRPr lang="en-GB" sz="1100" dirty="0">
              <a:solidFill>
                <a:schemeClr val="tx1"/>
              </a:solidFill>
              <a:latin typeface="Arial" panose="020B0604020202020204" pitchFamily="34" charset="0"/>
              <a:cs typeface="Arial" panose="020B0604020202020204" pitchFamily="34" charset="0"/>
            </a:endParaRPr>
          </a:p>
        </p:txBody>
      </p:sp>
      <p:sp>
        <p:nvSpPr>
          <p:cNvPr id="7" name="Oval Callout 6">
            <a:extLst>
              <a:ext uri="{FF2B5EF4-FFF2-40B4-BE49-F238E27FC236}">
                <a16:creationId xmlns:a16="http://schemas.microsoft.com/office/drawing/2014/main" id="{56107D26-A1E2-4C04-9C10-1445E271383A}"/>
              </a:ext>
            </a:extLst>
          </p:cNvPr>
          <p:cNvSpPr/>
          <p:nvPr/>
        </p:nvSpPr>
        <p:spPr>
          <a:xfrm>
            <a:off x="6406210" y="202100"/>
            <a:ext cx="2427058" cy="2323403"/>
          </a:xfrm>
          <a:prstGeom prst="wedgeEllipseCallout">
            <a:avLst>
              <a:gd name="adj1" fmla="val 42580"/>
              <a:gd name="adj2" fmla="val 50584"/>
            </a:avLst>
          </a:prstGeom>
          <a:gradFill flip="none" rotWithShape="1">
            <a:gsLst>
              <a:gs pos="0">
                <a:schemeClr val="accent6">
                  <a:lumMod val="40000"/>
                  <a:lumOff val="60000"/>
                  <a:shade val="30000"/>
                  <a:satMod val="115000"/>
                </a:schemeClr>
              </a:gs>
              <a:gs pos="50000">
                <a:schemeClr val="accent6">
                  <a:lumMod val="40000"/>
                  <a:lumOff val="60000"/>
                  <a:shade val="67500"/>
                  <a:satMod val="115000"/>
                </a:schemeClr>
              </a:gs>
              <a:gs pos="100000">
                <a:schemeClr val="accent6">
                  <a:lumMod val="40000"/>
                  <a:lumOff val="60000"/>
                  <a:shade val="100000"/>
                  <a:satMod val="115000"/>
                </a:schemeClr>
              </a:gs>
            </a:gsLst>
            <a:path path="circle">
              <a:fillToRect l="100000" t="100000"/>
            </a:path>
            <a:tileRect r="-100000" b="-100000"/>
          </a:gradFill>
          <a:ln w="28575">
            <a:solidFill>
              <a:schemeClr val="accent1"/>
            </a:solidFill>
          </a:ln>
        </p:spPr>
        <p:style>
          <a:lnRef idx="0">
            <a:schemeClr val="accent5"/>
          </a:lnRef>
          <a:fillRef idx="3">
            <a:schemeClr val="accent5"/>
          </a:fillRef>
          <a:effectRef idx="3">
            <a:schemeClr val="accent5"/>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We did “</a:t>
            </a:r>
            <a:r>
              <a:rPr lang="en-GB" sz="1100" dirty="0">
                <a:solidFill>
                  <a:schemeClr val="tx1"/>
                </a:solidFill>
                <a:effectLst/>
                <a:latin typeface="Arial" panose="020B0604020202020204" pitchFamily="34" charset="0"/>
                <a:ea typeface="Calibri" panose="020F0502020204030204" pitchFamily="34" charset="0"/>
              </a:rPr>
              <a:t>The discharge lounge nurses are now able to monitor the blood sugar levels of patients in their care.”</a:t>
            </a:r>
            <a:endParaRPr lang="en-GB" sz="1100" dirty="0">
              <a:solidFill>
                <a:schemeClr val="tx1"/>
              </a:solidFill>
              <a:latin typeface="Arial" panose="020B0604020202020204" pitchFamily="34" charset="0"/>
              <a:cs typeface="Arial" panose="020B0604020202020204" pitchFamily="34" charset="0"/>
            </a:endParaRPr>
          </a:p>
        </p:txBody>
      </p:sp>
      <p:sp>
        <p:nvSpPr>
          <p:cNvPr id="8" name="Oval Callout 5">
            <a:extLst>
              <a:ext uri="{FF2B5EF4-FFF2-40B4-BE49-F238E27FC236}">
                <a16:creationId xmlns:a16="http://schemas.microsoft.com/office/drawing/2014/main" id="{E3EF0B90-9D30-45E3-812C-C2C0F6FE8F72}"/>
              </a:ext>
            </a:extLst>
          </p:cNvPr>
          <p:cNvSpPr/>
          <p:nvPr/>
        </p:nvSpPr>
        <p:spPr>
          <a:xfrm>
            <a:off x="5148064" y="3620148"/>
            <a:ext cx="1944215" cy="2310510"/>
          </a:xfrm>
          <a:prstGeom prst="wedgeEllipseCallout">
            <a:avLst>
              <a:gd name="adj1" fmla="val -37810"/>
              <a:gd name="adj2" fmla="val 54499"/>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that patient’s dentures were lost during their inpatient stay.</a:t>
            </a:r>
            <a:r>
              <a:rPr lang="en-GB" sz="1100" dirty="0">
                <a:solidFill>
                  <a:schemeClr val="tx1"/>
                </a:solidFill>
                <a:latin typeface="Arial" panose="020B0604020202020204" pitchFamily="34" charset="0"/>
                <a:cs typeface="Arial" panose="020B0604020202020204" pitchFamily="34" charset="0"/>
              </a:rPr>
              <a:t>” </a:t>
            </a:r>
          </a:p>
        </p:txBody>
      </p:sp>
      <p:sp>
        <p:nvSpPr>
          <p:cNvPr id="9" name="Oval Callout 5">
            <a:extLst>
              <a:ext uri="{FF2B5EF4-FFF2-40B4-BE49-F238E27FC236}">
                <a16:creationId xmlns:a16="http://schemas.microsoft.com/office/drawing/2014/main" id="{5540075F-6632-4754-B913-FAF04010AC2C}"/>
              </a:ext>
            </a:extLst>
          </p:cNvPr>
          <p:cNvSpPr/>
          <p:nvPr/>
        </p:nvSpPr>
        <p:spPr>
          <a:xfrm>
            <a:off x="4760352" y="302801"/>
            <a:ext cx="2015281" cy="2121999"/>
          </a:xfrm>
          <a:prstGeom prst="wedgeEllipseCallout">
            <a:avLst>
              <a:gd name="adj1" fmla="val -51548"/>
              <a:gd name="adj2" fmla="val 45992"/>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regarding a diabetic patient’s experience in the discharge lounge”</a:t>
            </a:r>
          </a:p>
          <a:p>
            <a:pPr algn="ctr"/>
            <a:endParaRPr lang="en-GB" sz="1100" dirty="0">
              <a:solidFill>
                <a:schemeClr val="tx1"/>
              </a:solidFill>
              <a:latin typeface="Arial" panose="020B0604020202020204" pitchFamily="34" charset="0"/>
              <a:cs typeface="Arial" panose="020B0604020202020204" pitchFamily="34" charset="0"/>
            </a:endParaRPr>
          </a:p>
        </p:txBody>
      </p:sp>
      <p:sp>
        <p:nvSpPr>
          <p:cNvPr id="10" name="Oval Callout 5">
            <a:extLst>
              <a:ext uri="{FF2B5EF4-FFF2-40B4-BE49-F238E27FC236}">
                <a16:creationId xmlns:a16="http://schemas.microsoft.com/office/drawing/2014/main" id="{91317958-C646-42EF-9708-10108388FE69}"/>
              </a:ext>
            </a:extLst>
          </p:cNvPr>
          <p:cNvSpPr/>
          <p:nvPr/>
        </p:nvSpPr>
        <p:spPr>
          <a:xfrm>
            <a:off x="184169" y="535349"/>
            <a:ext cx="1699053" cy="2210746"/>
          </a:xfrm>
          <a:prstGeom prst="wedgeEllipseCallout">
            <a:avLst>
              <a:gd name="adj1" fmla="val -44024"/>
              <a:gd name="adj2" fmla="val 55360"/>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t="100000" r="100000"/>
            </a:path>
            <a:tileRect l="-100000" b="-100000"/>
          </a:gradFill>
          <a:ln w="28575">
            <a:solidFill>
              <a:schemeClr val="accent6">
                <a:lumMod val="40000"/>
                <a:lumOff val="60000"/>
              </a:schemeClr>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en-GB" sz="1100" dirty="0">
                <a:solidFill>
                  <a:schemeClr val="tx1"/>
                </a:solidFill>
                <a:latin typeface="Arial" panose="020B0604020202020204" pitchFamily="34" charset="0"/>
                <a:cs typeface="Arial" panose="020B0604020202020204" pitchFamily="34" charset="0"/>
              </a:rPr>
              <a:t>You said “</a:t>
            </a:r>
            <a:r>
              <a:rPr lang="en-GB" sz="1100" dirty="0">
                <a:solidFill>
                  <a:schemeClr val="tx1"/>
                </a:solidFill>
                <a:effectLst/>
                <a:latin typeface="Arial" panose="020B0604020202020204" pitchFamily="34" charset="0"/>
                <a:ea typeface="Calibri" panose="020F0502020204030204" pitchFamily="34" charset="0"/>
                <a:cs typeface="Arial" panose="020B0604020202020204" pitchFamily="34" charset="0"/>
              </a:rPr>
              <a:t>Concerns raised by family of patient who was receiving end of life care on the ward.</a:t>
            </a:r>
            <a:r>
              <a:rPr lang="en-GB" sz="1100" dirty="0">
                <a:solidFill>
                  <a:schemeClr val="tx1"/>
                </a:solidFill>
                <a:effectLst/>
                <a:latin typeface="Arial" panose="020B0604020202020204" pitchFamily="34" charset="0"/>
                <a:ea typeface="Calibri" panose="020F0502020204030204" pitchFamily="34" charset="0"/>
              </a:rPr>
              <a:t>”</a:t>
            </a: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95353212"/>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BF9CCBF8BD42F478F8399383A0197BB" ma:contentTypeVersion="18" ma:contentTypeDescription="Create a new document." ma:contentTypeScope="" ma:versionID="ea7cf1842e7fb92988d17fb53317eef6">
  <xsd:schema xmlns:xsd="http://www.w3.org/2001/XMLSchema" xmlns:xs="http://www.w3.org/2001/XMLSchema" xmlns:p="http://schemas.microsoft.com/office/2006/metadata/properties" xmlns:ns3="41fd3d53-c209-4a70-acad-2c1d434d0c27" xmlns:ns4="5e5abce5-4901-46fe-84c9-1005f11011b0" targetNamespace="http://schemas.microsoft.com/office/2006/metadata/properties" ma:root="true" ma:fieldsID="6add4456ffcd3e1ca1d66277a6dfc909" ns3:_="" ns4:_="">
    <xsd:import namespace="41fd3d53-c209-4a70-acad-2c1d434d0c27"/>
    <xsd:import namespace="5e5abce5-4901-46fe-84c9-1005f11011b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Tags" minOccurs="0"/>
                <xsd:element ref="ns4:MediaServiceOCR" minOccurs="0"/>
                <xsd:element ref="ns4:MediaServiceGenerationTime" minOccurs="0"/>
                <xsd:element ref="ns4:MediaServiceEventHashCode" minOccurs="0"/>
                <xsd:element ref="ns4:MediaServiceAutoKeyPoints" minOccurs="0"/>
                <xsd:element ref="ns4:MediaServiceKeyPoints" minOccurs="0"/>
                <xsd:element ref="ns4:MediaServiceDateTaken" minOccurs="0"/>
                <xsd:element ref="ns4:MediaServiceLocation" minOccurs="0"/>
                <xsd:element ref="ns4:MediaServiceSearchProperties" minOccurs="0"/>
                <xsd:element ref="ns4:_activity" minOccurs="0"/>
                <xsd:element ref="ns4:MediaLengthInSeconds" minOccurs="0"/>
                <xsd:element ref="ns4:MediaServiceObjectDetectorVersions" minOccurs="0"/>
                <xsd:element ref="ns4: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1fd3d53-c209-4a70-acad-2c1d434d0c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e5abce5-4901-46fe-84c9-1005f11011b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ServiceSearchProperties" ma:index="21" nillable="true" ma:displayName="MediaServiceSearchProperties" ma:hidden="true" ma:internalName="MediaServiceSearchProperties" ma:readOnly="true">
      <xsd:simpleType>
        <xsd:restriction base="dms:Note"/>
      </xsd:simpleType>
    </xsd:element>
    <xsd:element name="_activity" ma:index="22" nillable="true" ma:displayName="_activity" ma:hidden="true" ma:internalName="_activity">
      <xsd:simpleType>
        <xsd:restriction base="dms:Note"/>
      </xsd:simpleType>
    </xsd:element>
    <xsd:element name="MediaLengthInSeconds" ma:index="23" nillable="true" ma:displayName="MediaLengthInSeconds" ma:hidden="true" ma:internalName="MediaLengthInSeconds" ma:readOnly="true">
      <xsd:simpleType>
        <xsd:restriction base="dms:Unknow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ystemTags" ma:index="25" nillable="true" ma:displayName="MediaServiceSystemTags" ma:hidden="true" ma:internalName="MediaServiceSystemTag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5e5abce5-4901-46fe-84c9-1005f11011b0" xsi:nil="true"/>
  </documentManagement>
</p:properties>
</file>

<file path=customXml/itemProps1.xml><?xml version="1.0" encoding="utf-8"?>
<ds:datastoreItem xmlns:ds="http://schemas.openxmlformats.org/officeDocument/2006/customXml" ds:itemID="{295350D4-7C63-41D1-9CA9-D0AFF441C830}">
  <ds:schemaRefs>
    <ds:schemaRef ds:uri="http://schemas.microsoft.com/sharepoint/v3/contenttype/forms"/>
  </ds:schemaRefs>
</ds:datastoreItem>
</file>

<file path=customXml/itemProps2.xml><?xml version="1.0" encoding="utf-8"?>
<ds:datastoreItem xmlns:ds="http://schemas.openxmlformats.org/officeDocument/2006/customXml" ds:itemID="{35B2DA08-8114-472B-8A61-5010462388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1fd3d53-c209-4a70-acad-2c1d434d0c27"/>
    <ds:schemaRef ds:uri="5e5abce5-4901-46fe-84c9-1005f11011b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C67626A-5997-487A-A0A9-84A450BAA796}">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5e5abce5-4901-46fe-84c9-1005f11011b0"/>
    <ds:schemaRef ds:uri="http://purl.org/dc/elements/1.1/"/>
    <ds:schemaRef ds:uri="http://schemas.microsoft.com/office/2006/metadata/properties"/>
    <ds:schemaRef ds:uri="41fd3d53-c209-4a70-acad-2c1d434d0c27"/>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498</TotalTime>
  <Words>235</Words>
  <Application>Microsoft Office PowerPoint</Application>
  <PresentationFormat>On-screen Show (4:3)</PresentationFormat>
  <Paragraphs>15</Paragraphs>
  <Slides>2</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Learning from complaints: themes June 2024</vt:lpstr>
      <vt:lpstr>PowerPoint Presentation</vt:lpstr>
    </vt:vector>
  </TitlesOfParts>
  <Company>RBCH Trust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trachall</dc:creator>
  <cp:lastModifiedBy>Harding, Christina</cp:lastModifiedBy>
  <cp:revision>44</cp:revision>
  <dcterms:created xsi:type="dcterms:W3CDTF">2006-03-24T10:18:28Z</dcterms:created>
  <dcterms:modified xsi:type="dcterms:W3CDTF">2024-08-12T10:53:56Z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0x0101001BF9CCBF8BD42F478F8399383A0197BB</vt:lpwstr>
  </property>
</Properties>
</file>