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62" r:id="rId6"/>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87" autoAdjust="0"/>
    <p:restoredTop sz="90929"/>
  </p:normalViewPr>
  <p:slideViewPr>
    <p:cSldViewPr>
      <p:cViewPr varScale="1">
        <p:scale>
          <a:sx n="86" d="100"/>
          <a:sy n="86" d="100"/>
        </p:scale>
        <p:origin x="96" y="4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ding, Christina" userId="f988bcf6-5ff5-482c-bcc1-ddeae74b14ec" providerId="ADAL" clId="{F565C9AD-49A0-43B8-B50D-EC4C65C1231A}"/>
    <pc:docChg chg="custSel modSld">
      <pc:chgData name="Harding, Christina" userId="f988bcf6-5ff5-482c-bcc1-ddeae74b14ec" providerId="ADAL" clId="{F565C9AD-49A0-43B8-B50D-EC4C65C1231A}" dt="2024-08-12T10:48:13.014" v="72" actId="1076"/>
      <pc:docMkLst>
        <pc:docMk/>
      </pc:docMkLst>
      <pc:sldChg chg="modSp mod">
        <pc:chgData name="Harding, Christina" userId="f988bcf6-5ff5-482c-bcc1-ddeae74b14ec" providerId="ADAL" clId="{F565C9AD-49A0-43B8-B50D-EC4C65C1231A}" dt="2024-08-12T10:39:45.533" v="8" actId="20577"/>
        <pc:sldMkLst>
          <pc:docMk/>
          <pc:sldMk cId="0" sldId="261"/>
        </pc:sldMkLst>
        <pc:spChg chg="mod">
          <ac:chgData name="Harding, Christina" userId="f988bcf6-5ff5-482c-bcc1-ddeae74b14ec" providerId="ADAL" clId="{F565C9AD-49A0-43B8-B50D-EC4C65C1231A}" dt="2024-08-12T10:39:45.533" v="8" actId="20577"/>
          <ac:spMkLst>
            <pc:docMk/>
            <pc:sldMk cId="0" sldId="261"/>
            <ac:spMk id="11266" creationId="{FEFDD66B-A35E-470A-9475-32AC08E18A14}"/>
          </ac:spMkLst>
        </pc:spChg>
      </pc:sldChg>
      <pc:sldChg chg="modSp mod">
        <pc:chgData name="Harding, Christina" userId="f988bcf6-5ff5-482c-bcc1-ddeae74b14ec" providerId="ADAL" clId="{F565C9AD-49A0-43B8-B50D-EC4C65C1231A}" dt="2024-08-12T10:48:13.014" v="72" actId="1076"/>
        <pc:sldMkLst>
          <pc:docMk/>
          <pc:sldMk cId="995353212" sldId="262"/>
        </pc:sldMkLst>
        <pc:spChg chg="mod">
          <ac:chgData name="Harding, Christina" userId="f988bcf6-5ff5-482c-bcc1-ddeae74b14ec" providerId="ADAL" clId="{F565C9AD-49A0-43B8-B50D-EC4C65C1231A}" dt="2024-08-12T10:48:10.667" v="71" actId="1076"/>
          <ac:spMkLst>
            <pc:docMk/>
            <pc:sldMk cId="995353212" sldId="262"/>
            <ac:spMk id="2" creationId="{2B70A2A1-C488-45B5-BF25-167C63398B16}"/>
          </ac:spMkLst>
        </pc:spChg>
        <pc:spChg chg="mod">
          <ac:chgData name="Harding, Christina" userId="f988bcf6-5ff5-482c-bcc1-ddeae74b14ec" providerId="ADAL" clId="{F565C9AD-49A0-43B8-B50D-EC4C65C1231A}" dt="2024-08-12T10:43:27.253" v="55" actId="14100"/>
          <ac:spMkLst>
            <pc:docMk/>
            <pc:sldMk cId="995353212" sldId="262"/>
            <ac:spMk id="4" creationId="{A6828967-60E1-40D8-80EA-B4A8D2589E67}"/>
          </ac:spMkLst>
        </pc:spChg>
        <pc:spChg chg="mod">
          <ac:chgData name="Harding, Christina" userId="f988bcf6-5ff5-482c-bcc1-ddeae74b14ec" providerId="ADAL" clId="{F565C9AD-49A0-43B8-B50D-EC4C65C1231A}" dt="2024-08-12T10:42:56.277" v="51" actId="313"/>
          <ac:spMkLst>
            <pc:docMk/>
            <pc:sldMk cId="995353212" sldId="262"/>
            <ac:spMk id="5" creationId="{378908E3-97D8-4C2E-96F3-E33E98F1B94B}"/>
          </ac:spMkLst>
        </pc:spChg>
        <pc:spChg chg="mod">
          <ac:chgData name="Harding, Christina" userId="f988bcf6-5ff5-482c-bcc1-ddeae74b14ec" providerId="ADAL" clId="{F565C9AD-49A0-43B8-B50D-EC4C65C1231A}" dt="2024-08-12T10:42:16.217" v="39" actId="1076"/>
          <ac:spMkLst>
            <pc:docMk/>
            <pc:sldMk cId="995353212" sldId="262"/>
            <ac:spMk id="6" creationId="{6E6FDBAF-C310-4D30-A1BE-C95F07122EC5}"/>
          </ac:spMkLst>
        </pc:spChg>
        <pc:spChg chg="mod">
          <ac:chgData name="Harding, Christina" userId="f988bcf6-5ff5-482c-bcc1-ddeae74b14ec" providerId="ADAL" clId="{F565C9AD-49A0-43B8-B50D-EC4C65C1231A}" dt="2024-08-12T10:42:04.507" v="36" actId="255"/>
          <ac:spMkLst>
            <pc:docMk/>
            <pc:sldMk cId="995353212" sldId="262"/>
            <ac:spMk id="7" creationId="{56107D26-A1E2-4C04-9C10-1445E271383A}"/>
          </ac:spMkLst>
        </pc:spChg>
        <pc:spChg chg="mod">
          <ac:chgData name="Harding, Christina" userId="f988bcf6-5ff5-482c-bcc1-ddeae74b14ec" providerId="ADAL" clId="{F565C9AD-49A0-43B8-B50D-EC4C65C1231A}" dt="2024-08-12T10:48:13.014" v="72" actId="1076"/>
          <ac:spMkLst>
            <pc:docMk/>
            <pc:sldMk cId="995353212" sldId="262"/>
            <ac:spMk id="8" creationId="{E3EF0B90-9D30-45E3-812C-C2C0F6FE8F72}"/>
          </ac:spMkLst>
        </pc:spChg>
        <pc:spChg chg="mod">
          <ac:chgData name="Harding, Christina" userId="f988bcf6-5ff5-482c-bcc1-ddeae74b14ec" providerId="ADAL" clId="{F565C9AD-49A0-43B8-B50D-EC4C65C1231A}" dt="2024-08-12T10:41:41.491" v="28" actId="1076"/>
          <ac:spMkLst>
            <pc:docMk/>
            <pc:sldMk cId="995353212" sldId="262"/>
            <ac:spMk id="9" creationId="{5540075F-6632-4754-B913-FAF04010AC2C}"/>
          </ac:spMkLst>
        </pc:spChg>
        <pc:spChg chg="mod">
          <ac:chgData name="Harding, Christina" userId="f988bcf6-5ff5-482c-bcc1-ddeae74b14ec" providerId="ADAL" clId="{F565C9AD-49A0-43B8-B50D-EC4C65C1231A}" dt="2024-08-12T10:42:21.724" v="40" actId="1076"/>
          <ac:spMkLst>
            <pc:docMk/>
            <pc:sldMk cId="995353212" sldId="262"/>
            <ac:spMk id="10" creationId="{91317958-C646-42EF-9708-10108388FE69}"/>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a:extLst>
              <a:ext uri="{FF2B5EF4-FFF2-40B4-BE49-F238E27FC236}">
                <a16:creationId xmlns:a16="http://schemas.microsoft.com/office/drawing/2014/main" id="{9C5D0B26-0E68-4887-ABDC-48F56F9CC6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92838" y="260350"/>
            <a:ext cx="27225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
            <a:extLst>
              <a:ext uri="{FF2B5EF4-FFF2-40B4-BE49-F238E27FC236}">
                <a16:creationId xmlns:a16="http://schemas.microsoft.com/office/drawing/2014/main" id="{315C1035-949F-4D68-AABB-75A15E0D085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9388" y="5091113"/>
            <a:ext cx="244792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6"/>
            <a:ext cx="7772400" cy="1470025"/>
          </a:xfrm>
        </p:spPr>
        <p:txBody>
          <a:bodyPr/>
          <a:lstStyle>
            <a:lvl1pPr>
              <a:defRPr sz="3600" b="1" baseline="0"/>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Tree>
    <p:extLst>
      <p:ext uri="{BB962C8B-B14F-4D97-AF65-F5344CB8AC3E}">
        <p14:creationId xmlns:p14="http://schemas.microsoft.com/office/powerpoint/2010/main" val="3034731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E76D607-6D5C-4DBD-9346-0971AB68920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baseline="0"/>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229886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C699185-1B71-4C38-ABFC-AEF25B4C3E1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722313" y="4406901"/>
            <a:ext cx="7772400" cy="1362075"/>
          </a:xfrm>
        </p:spPr>
        <p:txBody>
          <a:bodyPr anchor="t"/>
          <a:lstStyle>
            <a:lvl1pPr algn="l">
              <a:defRPr sz="3600" b="1" cap="all" baseline="0"/>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3665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DF81641C-C5BC-43E1-AE58-CEFB53E22A3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3600"/>
            </a:lvl1pPr>
          </a:lstStyle>
          <a:p>
            <a:r>
              <a:rPr lang="en-US"/>
              <a:t>Click to edit Master title style</a:t>
            </a:r>
            <a:endParaRPr lang="en-GB"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168701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a:extLst>
              <a:ext uri="{FF2B5EF4-FFF2-40B4-BE49-F238E27FC236}">
                <a16:creationId xmlns:a16="http://schemas.microsoft.com/office/drawing/2014/main" id="{7DCF2A9D-3554-4CC3-BA85-E4199003C2B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274639"/>
            <a:ext cx="8229600" cy="1143000"/>
          </a:xfrm>
        </p:spPr>
        <p:txBody>
          <a:bodyPr/>
          <a:lstStyle>
            <a:lvl1pPr>
              <a:defRPr baseline="0"/>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0018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a:extLst>
              <a:ext uri="{FF2B5EF4-FFF2-40B4-BE49-F238E27FC236}">
                <a16:creationId xmlns:a16="http://schemas.microsoft.com/office/drawing/2014/main" id="{AF7E8BCF-2D03-4572-A622-93202A1BDDE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4000"/>
            </a:lvl1pPr>
          </a:lstStyle>
          <a:p>
            <a:r>
              <a:rPr lang="en-US"/>
              <a:t>Click to edit Master title style</a:t>
            </a:r>
            <a:endParaRPr lang="en-GB" dirty="0"/>
          </a:p>
        </p:txBody>
      </p:sp>
    </p:spTree>
    <p:extLst>
      <p:ext uri="{BB962C8B-B14F-4D97-AF65-F5344CB8AC3E}">
        <p14:creationId xmlns:p14="http://schemas.microsoft.com/office/powerpoint/2010/main" val="141935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BE07C28E-D44E-416A-BA91-1145D13C027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198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19ED87AF-8E3F-4E50-AEEB-850A6F69150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2" y="273049"/>
            <a:ext cx="3008313" cy="1162051"/>
          </a:xfrm>
        </p:spPr>
        <p:txBody>
          <a:bodyPr anchor="b"/>
          <a:lstStyle>
            <a:lvl1pPr algn="l">
              <a:defRPr sz="3600" b="1"/>
            </a:lvl1pPr>
          </a:lstStyle>
          <a:p>
            <a:r>
              <a:rPr lang="en-US"/>
              <a:t>Click to edit Master title style</a:t>
            </a:r>
            <a:endParaRPr lang="en-GB" dirty="0"/>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26734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295EF50D-8808-4594-8ADB-AAB5C0081D8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41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5098227-18CF-43B0-BE08-D3EE74FB356B}"/>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Title – at least 36pt</a:t>
            </a:r>
          </a:p>
        </p:txBody>
      </p:sp>
      <p:sp>
        <p:nvSpPr>
          <p:cNvPr id="1027" name="Rectangle 3">
            <a:extLst>
              <a:ext uri="{FF2B5EF4-FFF2-40B4-BE49-F238E27FC236}">
                <a16:creationId xmlns:a16="http://schemas.microsoft.com/office/drawing/2014/main" id="{CC16074E-2773-4750-ABBD-3FCF32ECDE0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Text – at least 24pt</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Lst>
  <p:txStyles>
    <p:titleStyle>
      <a:lvl1pPr algn="ctr" rtl="0" eaLnBrk="0" fontAlgn="base" hangingPunct="0">
        <a:spcBef>
          <a:spcPct val="0"/>
        </a:spcBef>
        <a:spcAft>
          <a:spcPct val="0"/>
        </a:spcAft>
        <a:defRPr sz="3600" b="1">
          <a:solidFill>
            <a:schemeClr val="tx2"/>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b="1">
          <a:solidFill>
            <a:schemeClr val="tx2"/>
          </a:solidFill>
          <a:latin typeface="Arial" charset="0"/>
          <a:cs typeface="Arial" charset="0"/>
        </a:defRPr>
      </a:lvl2pPr>
      <a:lvl3pPr algn="ctr" rtl="0" eaLnBrk="0" fontAlgn="base" hangingPunct="0">
        <a:spcBef>
          <a:spcPct val="0"/>
        </a:spcBef>
        <a:spcAft>
          <a:spcPct val="0"/>
        </a:spcAft>
        <a:defRPr sz="3600" b="1">
          <a:solidFill>
            <a:schemeClr val="tx2"/>
          </a:solidFill>
          <a:latin typeface="Arial" charset="0"/>
          <a:cs typeface="Arial" charset="0"/>
        </a:defRPr>
      </a:lvl3pPr>
      <a:lvl4pPr algn="ctr" rtl="0" eaLnBrk="0" fontAlgn="base" hangingPunct="0">
        <a:spcBef>
          <a:spcPct val="0"/>
        </a:spcBef>
        <a:spcAft>
          <a:spcPct val="0"/>
        </a:spcAft>
        <a:defRPr sz="3600" b="1">
          <a:solidFill>
            <a:schemeClr val="tx2"/>
          </a:solidFill>
          <a:latin typeface="Arial" charset="0"/>
          <a:cs typeface="Arial" charset="0"/>
        </a:defRPr>
      </a:lvl4pPr>
      <a:lvl5pPr algn="ctr" rtl="0" eaLnBrk="0" fontAlgn="base" hangingPunct="0">
        <a:spcBef>
          <a:spcPct val="0"/>
        </a:spcBef>
        <a:spcAft>
          <a:spcPct val="0"/>
        </a:spcAft>
        <a:defRPr sz="3600" b="1">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EFDD66B-A35E-470A-9475-32AC08E18A14}"/>
              </a:ext>
            </a:extLst>
          </p:cNvPr>
          <p:cNvSpPr>
            <a:spLocks noGrp="1"/>
          </p:cNvSpPr>
          <p:nvPr>
            <p:ph type="ctrTitle"/>
          </p:nvPr>
        </p:nvSpPr>
        <p:spPr>
          <a:xfrm>
            <a:off x="685800" y="1219200"/>
            <a:ext cx="7772400" cy="1468437"/>
          </a:xfrm>
        </p:spPr>
        <p:txBody>
          <a:bodyPr/>
          <a:lstStyle/>
          <a:p>
            <a:r>
              <a:rPr lang="en-GB" dirty="0"/>
              <a:t>Learning from complaints:</a:t>
            </a:r>
            <a:br>
              <a:rPr lang="en-GB" dirty="0"/>
            </a:br>
            <a:r>
              <a:rPr lang="en-GB" dirty="0"/>
              <a:t>themes May 2024</a:t>
            </a:r>
            <a:endParaRPr lang="en-US" altLang="en-US" dirty="0"/>
          </a:p>
        </p:txBody>
      </p:sp>
      <p:sp>
        <p:nvSpPr>
          <p:cNvPr id="11267" name="Subtitle 2">
            <a:extLst>
              <a:ext uri="{FF2B5EF4-FFF2-40B4-BE49-F238E27FC236}">
                <a16:creationId xmlns:a16="http://schemas.microsoft.com/office/drawing/2014/main" id="{D0157807-01F2-47B6-BA05-A9EF2CB383BC}"/>
              </a:ext>
            </a:extLst>
          </p:cNvPr>
          <p:cNvSpPr>
            <a:spLocks noGrp="1"/>
          </p:cNvSpPr>
          <p:nvPr>
            <p:ph type="subTitle" idx="1"/>
          </p:nvPr>
        </p:nvSpPr>
        <p:spPr>
          <a:xfrm>
            <a:off x="1547664" y="2996952"/>
            <a:ext cx="6224736" cy="2641848"/>
          </a:xfrm>
        </p:spPr>
        <p:txBody>
          <a:bodyPr/>
          <a:lstStyle/>
          <a:p>
            <a:pPr marL="342900" indent="-342900" algn="l">
              <a:buFont typeface="Arial" panose="020B0604020202020204" pitchFamily="34" charset="0"/>
              <a:buChar char="•"/>
            </a:pPr>
            <a:r>
              <a:rPr lang="en-GB" dirty="0"/>
              <a:t>Quality – clinical standards</a:t>
            </a:r>
          </a:p>
          <a:p>
            <a:pPr marL="342900" indent="-342900" algn="l">
              <a:buFont typeface="Arial" panose="020B0604020202020204" pitchFamily="34" charset="0"/>
              <a:buChar char="•"/>
            </a:pPr>
            <a:r>
              <a:rPr lang="en-GB" dirty="0"/>
              <a:t>Respect, caring and patient rights</a:t>
            </a:r>
          </a:p>
          <a:p>
            <a:pPr marL="342900" indent="-342900" algn="l">
              <a:buFont typeface="Arial" panose="020B0604020202020204" pitchFamily="34" charset="0"/>
              <a:buChar char="•"/>
            </a:pPr>
            <a:r>
              <a:rPr lang="en-GB" dirty="0"/>
              <a:t>Communication – Absent, incorrect </a:t>
            </a:r>
            <a:r>
              <a:rPr lang="en-GB"/>
              <a:t>or delayed</a:t>
            </a:r>
            <a:endParaRPr lang="en-GB" dirty="0"/>
          </a:p>
          <a:p>
            <a:pPr marL="342900" indent="-342900" algn="l">
              <a:buFont typeface="Arial" panose="020B0604020202020204" pitchFamily="34" charset="0"/>
              <a:buChar char="•"/>
            </a:pPr>
            <a:r>
              <a:rPr lang="en-GB" dirty="0"/>
              <a:t>Organisation process – Waiting times, accessing care</a:t>
            </a:r>
          </a:p>
          <a:p>
            <a:endParaRPr lang="en-US" altLang="en-US" dirty="0"/>
          </a:p>
          <a:p>
            <a:pPr marL="342900" indent="-342900">
              <a:buFont typeface="Arial" panose="020B0604020202020204" pitchFamily="34" charset="0"/>
              <a:buChar char="•"/>
            </a:pPr>
            <a:endParaRPr lang="en-US" altLang="en-US" dirty="0"/>
          </a:p>
          <a:p>
            <a:pPr marL="342900" indent="-342900">
              <a:buFont typeface="Arial" panose="020B0604020202020204" pitchFamily="34" charset="0"/>
              <a:buChar char="•"/>
            </a:pP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6">
            <a:extLst>
              <a:ext uri="{FF2B5EF4-FFF2-40B4-BE49-F238E27FC236}">
                <a16:creationId xmlns:a16="http://schemas.microsoft.com/office/drawing/2014/main" id="{2B70A2A1-C488-45B5-BF25-167C63398B16}"/>
              </a:ext>
            </a:extLst>
          </p:cNvPr>
          <p:cNvSpPr/>
          <p:nvPr/>
        </p:nvSpPr>
        <p:spPr>
          <a:xfrm>
            <a:off x="6775633" y="3515295"/>
            <a:ext cx="2057403" cy="2323403"/>
          </a:xfrm>
          <a:prstGeom prst="wedgeEllipseCallout">
            <a:avLst>
              <a:gd name="adj1" fmla="val 46690"/>
              <a:gd name="adj2" fmla="val 44413"/>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Further education and training regarding pressure area care has been provided to all staff on the ward by our Tissue Viability Specialist Nurses.”</a:t>
            </a:r>
            <a:endParaRPr lang="en-GB" sz="1100" dirty="0">
              <a:solidFill>
                <a:schemeClr val="tx1"/>
              </a:solidFill>
              <a:latin typeface="Arial" panose="020B0604020202020204" pitchFamily="34" charset="0"/>
              <a:cs typeface="Arial" panose="020B0604020202020204" pitchFamily="34" charset="0"/>
            </a:endParaRPr>
          </a:p>
        </p:txBody>
      </p:sp>
      <p:sp>
        <p:nvSpPr>
          <p:cNvPr id="3" name="Text Box 7">
            <a:extLst>
              <a:ext uri="{FF2B5EF4-FFF2-40B4-BE49-F238E27FC236}">
                <a16:creationId xmlns:a16="http://schemas.microsoft.com/office/drawing/2014/main" id="{DBF16231-8BF9-4B29-A182-9BF58204F2FD}"/>
              </a:ext>
            </a:extLst>
          </p:cNvPr>
          <p:cNvSpPr txBox="1">
            <a:spLocks noChangeArrowheads="1"/>
          </p:cNvSpPr>
          <p:nvPr/>
        </p:nvSpPr>
        <p:spPr bwMode="auto">
          <a:xfrm>
            <a:off x="684212" y="2856715"/>
            <a:ext cx="77755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en-US" altLang="en-US" sz="2400" dirty="0"/>
              <a:t>We encourage all staff to attend Customer care training</a:t>
            </a:r>
          </a:p>
        </p:txBody>
      </p:sp>
      <p:sp>
        <p:nvSpPr>
          <p:cNvPr id="4" name="Oval Callout 6">
            <a:extLst>
              <a:ext uri="{FF2B5EF4-FFF2-40B4-BE49-F238E27FC236}">
                <a16:creationId xmlns:a16="http://schemas.microsoft.com/office/drawing/2014/main" id="{A6828967-60E1-40D8-80EA-B4A8D2589E67}"/>
              </a:ext>
            </a:extLst>
          </p:cNvPr>
          <p:cNvSpPr/>
          <p:nvPr/>
        </p:nvSpPr>
        <p:spPr>
          <a:xfrm>
            <a:off x="1924838" y="3567603"/>
            <a:ext cx="2229854" cy="2541344"/>
          </a:xfrm>
          <a:prstGeom prst="wedgeEllipseCallout">
            <a:avLst>
              <a:gd name="adj1" fmla="val 46692"/>
              <a:gd name="adj2" fmla="val 49208"/>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rPr>
              <a:t>A team education meeting was held for the reception staff with an emphasis on customer services as well as visiting policies for that particular department.” </a:t>
            </a:r>
            <a:endParaRPr lang="en-GB" sz="1100" dirty="0">
              <a:solidFill>
                <a:schemeClr val="tx1"/>
              </a:solidFill>
              <a:latin typeface="Arial" panose="020B0604020202020204" pitchFamily="34" charset="0"/>
              <a:cs typeface="Arial" panose="020B0604020202020204" pitchFamily="34" charset="0"/>
            </a:endParaRPr>
          </a:p>
        </p:txBody>
      </p:sp>
      <p:sp>
        <p:nvSpPr>
          <p:cNvPr id="5" name="Oval Callout 5">
            <a:extLst>
              <a:ext uri="{FF2B5EF4-FFF2-40B4-BE49-F238E27FC236}">
                <a16:creationId xmlns:a16="http://schemas.microsoft.com/office/drawing/2014/main" id="{378908E3-97D8-4C2E-96F3-E33E98F1B94B}"/>
              </a:ext>
            </a:extLst>
          </p:cNvPr>
          <p:cNvSpPr/>
          <p:nvPr/>
        </p:nvSpPr>
        <p:spPr>
          <a:xfrm>
            <a:off x="114769" y="3373197"/>
            <a:ext cx="2229854" cy="2453684"/>
          </a:xfrm>
          <a:prstGeom prst="wedgeEllipseCallout">
            <a:avLst>
              <a:gd name="adj1" fmla="val -45322"/>
              <a:gd name="adj2" fmla="val 4756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nchorCtr="1"/>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Daughter of patient raised concerns that staff had been rude when she attended with her mother.”</a:t>
            </a:r>
            <a:endParaRPr lang="en-GB" sz="1100" dirty="0">
              <a:solidFill>
                <a:schemeClr val="tx1"/>
              </a:solidFill>
              <a:latin typeface="Arial" panose="020B0604020202020204" pitchFamily="34" charset="0"/>
              <a:cs typeface="Arial" panose="020B0604020202020204" pitchFamily="34" charset="0"/>
            </a:endParaRPr>
          </a:p>
        </p:txBody>
      </p:sp>
      <p:sp>
        <p:nvSpPr>
          <p:cNvPr id="6" name="Oval Callout 6">
            <a:extLst>
              <a:ext uri="{FF2B5EF4-FFF2-40B4-BE49-F238E27FC236}">
                <a16:creationId xmlns:a16="http://schemas.microsoft.com/office/drawing/2014/main" id="{6E6FDBAF-C310-4D30-A1BE-C95F07122EC5}"/>
              </a:ext>
            </a:extLst>
          </p:cNvPr>
          <p:cNvSpPr/>
          <p:nvPr/>
        </p:nvSpPr>
        <p:spPr>
          <a:xfrm>
            <a:off x="1424863" y="244437"/>
            <a:ext cx="2970404" cy="2613259"/>
          </a:xfrm>
          <a:prstGeom prst="wedgeEllipseCallout">
            <a:avLst>
              <a:gd name="adj1" fmla="val 49981"/>
              <a:gd name="adj2" fmla="val 44920"/>
            </a:avLst>
          </a:prstGeom>
          <a:gradFill flip="none" rotWithShape="1">
            <a:gsLst>
              <a:gs pos="0">
                <a:schemeClr val="accent6">
                  <a:lumMod val="40000"/>
                  <a:lumOff val="60000"/>
                  <a:tint val="66000"/>
                  <a:satMod val="160000"/>
                  <a:shade val="30000"/>
                  <a:satMod val="115000"/>
                </a:schemeClr>
              </a:gs>
              <a:gs pos="50000">
                <a:schemeClr val="accent6">
                  <a:lumMod val="40000"/>
                  <a:lumOff val="60000"/>
                  <a:tint val="66000"/>
                  <a:satMod val="160000"/>
                  <a:shade val="67500"/>
                  <a:satMod val="115000"/>
                </a:schemeClr>
              </a:gs>
              <a:gs pos="100000">
                <a:schemeClr val="accent6">
                  <a:lumMod val="40000"/>
                  <a:lumOff val="60000"/>
                  <a:tint val="66000"/>
                  <a:satMod val="1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nchorCtr="1"/>
          <a:lstStyle/>
          <a:p>
            <a:pPr algn="ctr">
              <a:lnSpc>
                <a:spcPct val="107000"/>
              </a:lnSpc>
              <a:spcAft>
                <a:spcPts val="800"/>
              </a:spcAft>
            </a:pP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It was identified that the correct processes were not followed and this has been discussed with the doctor who saw the patient. The learning has also been shared with the wider gynaecology and obstetrics team to ensure all staff are aware of the correct policies.</a:t>
            </a:r>
            <a:r>
              <a:rPr lang="en-GB" sz="1100" dirty="0">
                <a:solidFill>
                  <a:schemeClr val="tx1"/>
                </a:solidFill>
                <a:latin typeface="Arial" panose="020B0604020202020204" pitchFamily="34" charset="0"/>
                <a:cs typeface="Arial" panose="020B0604020202020204" pitchFamily="34" charset="0"/>
              </a:rPr>
              <a:t>”</a:t>
            </a:r>
            <a:endParaRPr lang="en-GB" sz="1200" dirty="0">
              <a:solidFill>
                <a:schemeClr val="tx1"/>
              </a:solidFill>
              <a:latin typeface="Arial" panose="020B0604020202020204" pitchFamily="34" charset="0"/>
              <a:cs typeface="Arial" panose="020B0604020202020204" pitchFamily="34" charset="0"/>
            </a:endParaRPr>
          </a:p>
        </p:txBody>
      </p:sp>
      <p:sp>
        <p:nvSpPr>
          <p:cNvPr id="7" name="Oval Callout 6">
            <a:extLst>
              <a:ext uri="{FF2B5EF4-FFF2-40B4-BE49-F238E27FC236}">
                <a16:creationId xmlns:a16="http://schemas.microsoft.com/office/drawing/2014/main" id="{56107D26-A1E2-4C04-9C10-1445E271383A}"/>
              </a:ext>
            </a:extLst>
          </p:cNvPr>
          <p:cNvSpPr/>
          <p:nvPr/>
        </p:nvSpPr>
        <p:spPr>
          <a:xfrm>
            <a:off x="6228184" y="188640"/>
            <a:ext cx="2796377" cy="2613258"/>
          </a:xfrm>
          <a:prstGeom prst="wedgeEllipseCallout">
            <a:avLst>
              <a:gd name="adj1" fmla="val 42580"/>
              <a:gd name="adj2" fmla="val 50584"/>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rPr>
              <a:t>Sonographers vetting ultrasound requests have been reminded to be vigilant for patients who have had incorrect procedures requested. his should prevent errors of this type happening in future. Actions have been taken to ensure there are pillows available in all ultrasound rooms</a:t>
            </a:r>
            <a:r>
              <a:rPr lang="en-GB" sz="1100" dirty="0">
                <a:solidFill>
                  <a:schemeClr val="tx1"/>
                </a:solidFill>
                <a:latin typeface="Arial" panose="020B0604020202020204" pitchFamily="34" charset="0"/>
                <a:ea typeface="Calibri" panose="020F0502020204030204" pitchFamily="34" charset="0"/>
              </a:rPr>
              <a:t>.”</a:t>
            </a:r>
            <a:endParaRPr lang="en-GB" sz="1100" dirty="0">
              <a:solidFill>
                <a:schemeClr val="tx1"/>
              </a:solidFill>
              <a:latin typeface="Arial" panose="020B0604020202020204" pitchFamily="34" charset="0"/>
              <a:cs typeface="Arial" panose="020B0604020202020204" pitchFamily="34" charset="0"/>
            </a:endParaRPr>
          </a:p>
        </p:txBody>
      </p:sp>
      <p:sp>
        <p:nvSpPr>
          <p:cNvPr id="8" name="Oval Callout 5">
            <a:extLst>
              <a:ext uri="{FF2B5EF4-FFF2-40B4-BE49-F238E27FC236}">
                <a16:creationId xmlns:a16="http://schemas.microsoft.com/office/drawing/2014/main" id="{E3EF0B90-9D30-45E3-812C-C2C0F6FE8F72}"/>
              </a:ext>
            </a:extLst>
          </p:cNvPr>
          <p:cNvSpPr/>
          <p:nvPr/>
        </p:nvSpPr>
        <p:spPr>
          <a:xfrm>
            <a:off x="5148064" y="3620148"/>
            <a:ext cx="1944215" cy="2310510"/>
          </a:xfrm>
          <a:prstGeom prst="wedgeEllipseCallout">
            <a:avLst>
              <a:gd name="adj1" fmla="val -37810"/>
              <a:gd name="adj2" fmla="val 54499"/>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Concerns raised regarding the pressure care </a:t>
            </a:r>
            <a:r>
              <a:rPr lang="en-GB" sz="11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care</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 received by their relative on the ward.</a:t>
            </a:r>
            <a:r>
              <a:rPr lang="en-GB" sz="1100" dirty="0">
                <a:solidFill>
                  <a:schemeClr val="tx1"/>
                </a:solidFill>
                <a:latin typeface="Arial" panose="020B0604020202020204" pitchFamily="34" charset="0"/>
                <a:cs typeface="Arial" panose="020B0604020202020204" pitchFamily="34" charset="0"/>
              </a:rPr>
              <a:t>” </a:t>
            </a:r>
          </a:p>
        </p:txBody>
      </p:sp>
      <p:sp>
        <p:nvSpPr>
          <p:cNvPr id="9" name="Oval Callout 5">
            <a:extLst>
              <a:ext uri="{FF2B5EF4-FFF2-40B4-BE49-F238E27FC236}">
                <a16:creationId xmlns:a16="http://schemas.microsoft.com/office/drawing/2014/main" id="{5540075F-6632-4754-B913-FAF04010AC2C}"/>
              </a:ext>
            </a:extLst>
          </p:cNvPr>
          <p:cNvSpPr/>
          <p:nvPr/>
        </p:nvSpPr>
        <p:spPr>
          <a:xfrm>
            <a:off x="4644951" y="226881"/>
            <a:ext cx="2015281" cy="2380611"/>
          </a:xfrm>
          <a:prstGeom prst="wedgeEllipseCallout">
            <a:avLst>
              <a:gd name="adj1" fmla="val -51548"/>
              <a:gd name="adj2" fmla="val 4599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rPr>
              <a:t>Patient attended for an ultrasound and told that the correct procedure had been requested. When she asked for a pillow, none were available.”</a:t>
            </a:r>
            <a:endParaRPr lang="en-GB" sz="1100" dirty="0">
              <a:solidFill>
                <a:schemeClr val="tx1"/>
              </a:solidFill>
              <a:latin typeface="Arial" panose="020B0604020202020204" pitchFamily="34" charset="0"/>
              <a:cs typeface="Arial" panose="020B0604020202020204" pitchFamily="34" charset="0"/>
            </a:endParaRPr>
          </a:p>
        </p:txBody>
      </p:sp>
      <p:sp>
        <p:nvSpPr>
          <p:cNvPr id="10" name="Oval Callout 5">
            <a:extLst>
              <a:ext uri="{FF2B5EF4-FFF2-40B4-BE49-F238E27FC236}">
                <a16:creationId xmlns:a16="http://schemas.microsoft.com/office/drawing/2014/main" id="{91317958-C646-42EF-9708-10108388FE69}"/>
              </a:ext>
            </a:extLst>
          </p:cNvPr>
          <p:cNvSpPr/>
          <p:nvPr/>
        </p:nvSpPr>
        <p:spPr>
          <a:xfrm>
            <a:off x="184169" y="535349"/>
            <a:ext cx="1699053" cy="2210746"/>
          </a:xfrm>
          <a:prstGeom prst="wedgeEllipseCallout">
            <a:avLst>
              <a:gd name="adj1" fmla="val -44024"/>
              <a:gd name="adj2" fmla="val 55360"/>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rPr>
              <a:t>Concerns raised by patient regarding the care they received when attending with a gynaecological issue.”</a:t>
            </a:r>
            <a:endParaRPr lang="en-GB" sz="1100" dirty="0">
              <a:solidFill>
                <a:schemeClr val="tx1"/>
              </a:solidFill>
              <a:latin typeface="Arial" panose="020B0604020202020204" pitchFamily="34" charset="0"/>
              <a:cs typeface="Arial" panose="020B0604020202020204" pitchFamily="34" charset="0"/>
            </a:endParaRPr>
          </a:p>
          <a:p>
            <a:pPr algn="ctr"/>
            <a:endParaRPr lang="en-GB"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535321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BF9CCBF8BD42F478F8399383A0197BB" ma:contentTypeVersion="18" ma:contentTypeDescription="Create a new document." ma:contentTypeScope="" ma:versionID="ea7cf1842e7fb92988d17fb53317eef6">
  <xsd:schema xmlns:xsd="http://www.w3.org/2001/XMLSchema" xmlns:xs="http://www.w3.org/2001/XMLSchema" xmlns:p="http://schemas.microsoft.com/office/2006/metadata/properties" xmlns:ns3="41fd3d53-c209-4a70-acad-2c1d434d0c27" xmlns:ns4="5e5abce5-4901-46fe-84c9-1005f11011b0" targetNamespace="http://schemas.microsoft.com/office/2006/metadata/properties" ma:root="true" ma:fieldsID="6add4456ffcd3e1ca1d66277a6dfc909" ns3:_="" ns4:_="">
    <xsd:import namespace="41fd3d53-c209-4a70-acad-2c1d434d0c27"/>
    <xsd:import namespace="5e5abce5-4901-46fe-84c9-1005f11011b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element ref="ns4:MediaServiceSearchProperties" minOccurs="0"/>
                <xsd:element ref="ns4:_activity" minOccurs="0"/>
                <xsd:element ref="ns4:MediaLengthInSeconds" minOccurs="0"/>
                <xsd:element ref="ns4:MediaServiceObjectDetectorVersions" minOccurs="0"/>
                <xsd:element ref="ns4: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fd3d53-c209-4a70-acad-2c1d434d0c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5abce5-4901-46fe-84c9-1005f11011b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activity" ma:index="22" nillable="true" ma:displayName="_activity" ma:hidden="true" ma:internalName="_activity">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ystemTags" ma:index="25" nillable="true" ma:displayName="MediaServiceSystemTags" ma:hidden="true" ma:internalName="MediaServiceSystemTag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5e5abce5-4901-46fe-84c9-1005f11011b0" xsi:nil="true"/>
  </documentManagement>
</p:properties>
</file>

<file path=customXml/itemProps1.xml><?xml version="1.0" encoding="utf-8"?>
<ds:datastoreItem xmlns:ds="http://schemas.openxmlformats.org/officeDocument/2006/customXml" ds:itemID="{295350D4-7C63-41D1-9CA9-D0AFF441C830}">
  <ds:schemaRefs>
    <ds:schemaRef ds:uri="http://schemas.microsoft.com/sharepoint/v3/contenttype/forms"/>
  </ds:schemaRefs>
</ds:datastoreItem>
</file>

<file path=customXml/itemProps2.xml><?xml version="1.0" encoding="utf-8"?>
<ds:datastoreItem xmlns:ds="http://schemas.openxmlformats.org/officeDocument/2006/customXml" ds:itemID="{35B2DA08-8114-472B-8A61-5010462388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fd3d53-c209-4a70-acad-2c1d434d0c27"/>
    <ds:schemaRef ds:uri="5e5abce5-4901-46fe-84c9-1005f11011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C67626A-5997-487A-A0A9-84A450BAA79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e5abce5-4901-46fe-84c9-1005f11011b0"/>
    <ds:schemaRef ds:uri="http://purl.org/dc/elements/1.1/"/>
    <ds:schemaRef ds:uri="http://schemas.microsoft.com/office/2006/metadata/properties"/>
    <ds:schemaRef ds:uri="41fd3d53-c209-4a70-acad-2c1d434d0c2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493</TotalTime>
  <Words>282</Words>
  <Application>Microsoft Office PowerPoint</Application>
  <PresentationFormat>On-screen Show (4:3)</PresentationFormat>
  <Paragraphs>15</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Learning from complaints: themes May 2024</vt:lpstr>
      <vt:lpstr>PowerPoint Presentation</vt:lpstr>
    </vt:vector>
  </TitlesOfParts>
  <Company>RBCH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trachall</dc:creator>
  <cp:lastModifiedBy>Harding, Christina</cp:lastModifiedBy>
  <cp:revision>43</cp:revision>
  <dcterms:created xsi:type="dcterms:W3CDTF">2006-03-24T10:18:28Z</dcterms:created>
  <dcterms:modified xsi:type="dcterms:W3CDTF">2024-08-12T10:48:15Z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0x0101001BF9CCBF8BD42F478F8399383A0197BB</vt:lpwstr>
  </property>
</Properties>
</file>