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61" r:id="rId5"/>
    <p:sldId id="262" r:id="rId6"/>
  </p:sldIdLst>
  <p:sldSz cx="9144000" cy="6858000" type="screen4x3"/>
  <p:notesSz cx="6858000" cy="9144000"/>
  <p:defaultTextStyle>
    <a:defPPr>
      <a:defRPr lang="en-GB"/>
    </a:defPPr>
    <a:lvl1pPr algn="l" rtl="0" fontAlgn="base">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fontAlgn="base">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fontAlgn="base">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fontAlgn="base">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fontAlgn="base">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3C4E148-B1B9-45FE-B24C-0FC623532B39}" v="8" dt="2026-01-20T15:06:23.40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687" autoAdjust="0"/>
    <p:restoredTop sz="90821" autoAdjust="0"/>
  </p:normalViewPr>
  <p:slideViewPr>
    <p:cSldViewPr>
      <p:cViewPr varScale="1">
        <p:scale>
          <a:sx n="113" d="100"/>
          <a:sy n="113" d="100"/>
        </p:scale>
        <p:origin x="1956"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ARDING, Christina (UNIVERSITY HOSPITALS DORSET NHS FOUNDATION TRUST)" userId="b58b9737-427a-4aea-8b2d-65624070537d" providerId="ADAL" clId="{B611FFA9-9BB5-4810-966F-79FD26551E0D}"/>
    <pc:docChg chg="modSld">
      <pc:chgData name="HARDING, Christina (UNIVERSITY HOSPITALS DORSET NHS FOUNDATION TRUST)" userId="b58b9737-427a-4aea-8b2d-65624070537d" providerId="ADAL" clId="{B611FFA9-9BB5-4810-966F-79FD26551E0D}" dt="2026-01-20T15:06:55.956" v="53" actId="1076"/>
      <pc:docMkLst>
        <pc:docMk/>
      </pc:docMkLst>
      <pc:sldChg chg="modSp mod">
        <pc:chgData name="HARDING, Christina (UNIVERSITY HOSPITALS DORSET NHS FOUNDATION TRUST)" userId="b58b9737-427a-4aea-8b2d-65624070537d" providerId="ADAL" clId="{B611FFA9-9BB5-4810-966F-79FD26551E0D}" dt="2026-01-20T15:02:02.024" v="3" actId="20577"/>
        <pc:sldMkLst>
          <pc:docMk/>
          <pc:sldMk cId="0" sldId="261"/>
        </pc:sldMkLst>
        <pc:spChg chg="mod">
          <ac:chgData name="HARDING, Christina (UNIVERSITY HOSPITALS DORSET NHS FOUNDATION TRUST)" userId="b58b9737-427a-4aea-8b2d-65624070537d" providerId="ADAL" clId="{B611FFA9-9BB5-4810-966F-79FD26551E0D}" dt="2026-01-20T15:02:02.024" v="3" actId="20577"/>
          <ac:spMkLst>
            <pc:docMk/>
            <pc:sldMk cId="0" sldId="261"/>
            <ac:spMk id="11266" creationId="{FEFDD66B-A35E-470A-9475-32AC08E18A14}"/>
          </ac:spMkLst>
        </pc:spChg>
      </pc:sldChg>
      <pc:sldChg chg="modSp mod">
        <pc:chgData name="HARDING, Christina (UNIVERSITY HOSPITALS DORSET NHS FOUNDATION TRUST)" userId="b58b9737-427a-4aea-8b2d-65624070537d" providerId="ADAL" clId="{B611FFA9-9BB5-4810-966F-79FD26551E0D}" dt="2026-01-20T15:06:55.956" v="53" actId="1076"/>
        <pc:sldMkLst>
          <pc:docMk/>
          <pc:sldMk cId="995353212" sldId="262"/>
        </pc:sldMkLst>
        <pc:spChg chg="mod">
          <ac:chgData name="HARDING, Christina (UNIVERSITY HOSPITALS DORSET NHS FOUNDATION TRUST)" userId="b58b9737-427a-4aea-8b2d-65624070537d" providerId="ADAL" clId="{B611FFA9-9BB5-4810-966F-79FD26551E0D}" dt="2026-01-20T15:06:53.893" v="52" actId="14100"/>
          <ac:spMkLst>
            <pc:docMk/>
            <pc:sldMk cId="995353212" sldId="262"/>
            <ac:spMk id="2" creationId="{2B70A2A1-C488-45B5-BF25-167C63398B16}"/>
          </ac:spMkLst>
        </pc:spChg>
        <pc:spChg chg="mod">
          <ac:chgData name="HARDING, Christina (UNIVERSITY HOSPITALS DORSET NHS FOUNDATION TRUST)" userId="b58b9737-427a-4aea-8b2d-65624070537d" providerId="ADAL" clId="{B611FFA9-9BB5-4810-966F-79FD26551E0D}" dt="2026-01-20T15:05:26.559" v="34" actId="1076"/>
          <ac:spMkLst>
            <pc:docMk/>
            <pc:sldMk cId="995353212" sldId="262"/>
            <ac:spMk id="4" creationId="{A6828967-60E1-40D8-80EA-B4A8D2589E67}"/>
          </ac:spMkLst>
        </pc:spChg>
        <pc:spChg chg="mod">
          <ac:chgData name="HARDING, Christina (UNIVERSITY HOSPITALS DORSET NHS FOUNDATION TRUST)" userId="b58b9737-427a-4aea-8b2d-65624070537d" providerId="ADAL" clId="{B611FFA9-9BB5-4810-966F-79FD26551E0D}" dt="2026-01-20T15:05:28.511" v="35" actId="1076"/>
          <ac:spMkLst>
            <pc:docMk/>
            <pc:sldMk cId="995353212" sldId="262"/>
            <ac:spMk id="5" creationId="{378908E3-97D8-4C2E-96F3-E33E98F1B94B}"/>
          </ac:spMkLst>
        </pc:spChg>
        <pc:spChg chg="mod">
          <ac:chgData name="HARDING, Christina (UNIVERSITY HOSPITALS DORSET NHS FOUNDATION TRUST)" userId="b58b9737-427a-4aea-8b2d-65624070537d" providerId="ADAL" clId="{B611FFA9-9BB5-4810-966F-79FD26551E0D}" dt="2026-01-20T15:05:47.530" v="40" actId="1076"/>
          <ac:spMkLst>
            <pc:docMk/>
            <pc:sldMk cId="995353212" sldId="262"/>
            <ac:spMk id="6" creationId="{6E6FDBAF-C310-4D30-A1BE-C95F07122EC5}"/>
          </ac:spMkLst>
        </pc:spChg>
        <pc:spChg chg="mod">
          <ac:chgData name="HARDING, Christina (UNIVERSITY HOSPITALS DORSET NHS FOUNDATION TRUST)" userId="b58b9737-427a-4aea-8b2d-65624070537d" providerId="ADAL" clId="{B611FFA9-9BB5-4810-966F-79FD26551E0D}" dt="2026-01-20T15:04:07.447" v="22" actId="1076"/>
          <ac:spMkLst>
            <pc:docMk/>
            <pc:sldMk cId="995353212" sldId="262"/>
            <ac:spMk id="7" creationId="{56107D26-A1E2-4C04-9C10-1445E271383A}"/>
          </ac:spMkLst>
        </pc:spChg>
        <pc:spChg chg="mod">
          <ac:chgData name="HARDING, Christina (UNIVERSITY HOSPITALS DORSET NHS FOUNDATION TRUST)" userId="b58b9737-427a-4aea-8b2d-65624070537d" providerId="ADAL" clId="{B611FFA9-9BB5-4810-966F-79FD26551E0D}" dt="2026-01-20T15:06:55.956" v="53" actId="1076"/>
          <ac:spMkLst>
            <pc:docMk/>
            <pc:sldMk cId="995353212" sldId="262"/>
            <ac:spMk id="8" creationId="{E3EF0B90-9D30-45E3-812C-C2C0F6FE8F72}"/>
          </ac:spMkLst>
        </pc:spChg>
        <pc:spChg chg="mod">
          <ac:chgData name="HARDING, Christina (UNIVERSITY HOSPITALS DORSET NHS FOUNDATION TRUST)" userId="b58b9737-427a-4aea-8b2d-65624070537d" providerId="ADAL" clId="{B611FFA9-9BB5-4810-966F-79FD26551E0D}" dt="2026-01-20T15:04:09.256" v="23" actId="1076"/>
          <ac:spMkLst>
            <pc:docMk/>
            <pc:sldMk cId="995353212" sldId="262"/>
            <ac:spMk id="9" creationId="{5540075F-6632-4754-B913-FAF04010AC2C}"/>
          </ac:spMkLst>
        </pc:spChg>
        <pc:spChg chg="mod">
          <ac:chgData name="HARDING, Christina (UNIVERSITY HOSPITALS DORSET NHS FOUNDATION TRUST)" userId="b58b9737-427a-4aea-8b2d-65624070537d" providerId="ADAL" clId="{B611FFA9-9BB5-4810-966F-79FD26551E0D}" dt="2026-01-20T15:05:44.255" v="39" actId="1076"/>
          <ac:spMkLst>
            <pc:docMk/>
            <pc:sldMk cId="995353212" sldId="262"/>
            <ac:spMk id="10" creationId="{91317958-C646-42EF-9708-10108388FE69}"/>
          </ac:spMkLst>
        </pc:spChg>
      </pc:sldChg>
    </pc:docChg>
  </pc:docChgLst>
</pc:chgInfo>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1">
            <a:extLst>
              <a:ext uri="{FF2B5EF4-FFF2-40B4-BE49-F238E27FC236}">
                <a16:creationId xmlns:a16="http://schemas.microsoft.com/office/drawing/2014/main" id="{9C5D0B26-0E68-4887-ABDC-48F56F9CC6EB}"/>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192838" y="260350"/>
            <a:ext cx="2722562" cy="792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1">
            <a:extLst>
              <a:ext uri="{FF2B5EF4-FFF2-40B4-BE49-F238E27FC236}">
                <a16:creationId xmlns:a16="http://schemas.microsoft.com/office/drawing/2014/main" id="{315C1035-949F-4D68-AABB-75A15E0D085E}"/>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79388" y="5091113"/>
            <a:ext cx="2447925" cy="1558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685800" y="2130426"/>
            <a:ext cx="7772400" cy="1470025"/>
          </a:xfrm>
        </p:spPr>
        <p:txBody>
          <a:bodyPr/>
          <a:lstStyle>
            <a:lvl1pPr>
              <a:defRPr sz="3600" b="1" baseline="0"/>
            </a:lvl1pPr>
          </a:lstStyle>
          <a:p>
            <a:r>
              <a:rPr lang="en-US" dirty="0"/>
              <a:t>Click to edit Master title style</a:t>
            </a:r>
            <a:endParaRPr lang="en-GB"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sz="2400" baseline="0"/>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dirty="0"/>
          </a:p>
        </p:txBody>
      </p:sp>
    </p:spTree>
    <p:extLst>
      <p:ext uri="{BB962C8B-B14F-4D97-AF65-F5344CB8AC3E}">
        <p14:creationId xmlns:p14="http://schemas.microsoft.com/office/powerpoint/2010/main" val="30347312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9E76D607-6D5C-4DBD-9346-0971AB68920E}"/>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42875" y="6421438"/>
            <a:ext cx="8858250" cy="346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p:txBody>
          <a:bodyPr/>
          <a:lstStyle>
            <a:lvl1pPr>
              <a:defRPr baseline="0"/>
            </a:lvl1pPr>
          </a:lstStyle>
          <a:p>
            <a:r>
              <a:rPr lang="en-US"/>
              <a:t>Click to edit Master title style</a:t>
            </a:r>
            <a:endParaRPr lang="en-GB" dirty="0"/>
          </a:p>
        </p:txBody>
      </p:sp>
      <p:sp>
        <p:nvSpPr>
          <p:cNvPr id="3" name="Content Placeholder 2"/>
          <p:cNvSpPr>
            <a:spLocks noGrp="1"/>
          </p:cNvSpPr>
          <p:nvPr>
            <p:ph idx="1"/>
          </p:nvPr>
        </p:nvSpPr>
        <p:spPr/>
        <p:txBody>
          <a:bodyPr/>
          <a:lstStyle>
            <a:lvl1pPr>
              <a:defRPr/>
            </a:lvl1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12298868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7C699185-1B71-4C38-ABFC-AEF25B4C3E14}"/>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42875" y="6421438"/>
            <a:ext cx="8858250" cy="346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722313" y="4406901"/>
            <a:ext cx="7772400" cy="1362075"/>
          </a:xfrm>
        </p:spPr>
        <p:txBody>
          <a:bodyPr anchor="t"/>
          <a:lstStyle>
            <a:lvl1pPr algn="l">
              <a:defRPr sz="3600" b="1" cap="all" baseline="0"/>
            </a:lvl1pPr>
          </a:lstStyle>
          <a:p>
            <a:r>
              <a:rPr lang="en-US"/>
              <a:t>Click to edit Master title style</a:t>
            </a:r>
            <a:endParaRPr lang="en-GB"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4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40366516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5" name="Picture 3">
            <a:extLst>
              <a:ext uri="{FF2B5EF4-FFF2-40B4-BE49-F238E27FC236}">
                <a16:creationId xmlns:a16="http://schemas.microsoft.com/office/drawing/2014/main" id="{DF81641C-C5BC-43E1-AE58-CEFB53E22A38}"/>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42875" y="6421438"/>
            <a:ext cx="8858250" cy="346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p:txBody>
          <a:bodyPr/>
          <a:lstStyle>
            <a:lvl1pPr>
              <a:defRPr sz="3600"/>
            </a:lvl1pPr>
          </a:lstStyle>
          <a:p>
            <a:r>
              <a:rPr lang="en-US"/>
              <a:t>Click to edit Master title style</a:t>
            </a:r>
            <a:endParaRPr lang="en-GB" dirty="0"/>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4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4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21687019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7" name="Picture 4">
            <a:extLst>
              <a:ext uri="{FF2B5EF4-FFF2-40B4-BE49-F238E27FC236}">
                <a16:creationId xmlns:a16="http://schemas.microsoft.com/office/drawing/2014/main" id="{7DCF2A9D-3554-4CC3-BA85-E4199003C2B1}"/>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42875" y="6421438"/>
            <a:ext cx="8858250" cy="346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457200" y="274639"/>
            <a:ext cx="8229600" cy="1143000"/>
          </a:xfrm>
        </p:spPr>
        <p:txBody>
          <a:bodyPr/>
          <a:lstStyle>
            <a:lvl1pPr>
              <a:defRPr baseline="0"/>
            </a:lvl1pPr>
          </a:lstStyle>
          <a:p>
            <a:r>
              <a:rPr lang="en-US"/>
              <a:t>Click to edit Master title style</a:t>
            </a:r>
            <a:endParaRPr lang="en-GB" dirty="0"/>
          </a:p>
        </p:txBody>
      </p:sp>
      <p:sp>
        <p:nvSpPr>
          <p:cNvPr id="3" name="Text Placeholder 2"/>
          <p:cNvSpPr>
            <a:spLocks noGrp="1"/>
          </p:cNvSpPr>
          <p:nvPr>
            <p:ph type="body" idx="1"/>
          </p:nvPr>
        </p:nvSpPr>
        <p:spPr>
          <a:xfrm>
            <a:off x="457200" y="1535113"/>
            <a:ext cx="4040188" cy="639763"/>
          </a:xfrm>
        </p:spPr>
        <p:txBody>
          <a:bodyPr anchor="b"/>
          <a:lstStyle>
            <a:lvl1pPr marL="0" indent="0">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20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p:txBody>
      </p:sp>
      <p:sp>
        <p:nvSpPr>
          <p:cNvPr id="5" name="Text Placeholder 4"/>
          <p:cNvSpPr>
            <a:spLocks noGrp="1"/>
          </p:cNvSpPr>
          <p:nvPr>
            <p:ph type="body" sz="quarter" idx="3"/>
          </p:nvPr>
        </p:nvSpPr>
        <p:spPr>
          <a:xfrm>
            <a:off x="4645027" y="1535113"/>
            <a:ext cx="4041775" cy="639763"/>
          </a:xfrm>
        </p:spPr>
        <p:txBody>
          <a:bodyPr anchor="b"/>
          <a:lstStyle>
            <a:lvl1pPr marL="0" indent="0">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7" y="2174875"/>
            <a:ext cx="4041775" cy="3951288"/>
          </a:xfrm>
        </p:spPr>
        <p:txBody>
          <a:bodyPr/>
          <a:lstStyle>
            <a:lvl1pPr>
              <a:defRPr sz="2400"/>
            </a:lvl1pPr>
            <a:lvl2pPr>
              <a:defRPr sz="2000"/>
            </a:lvl2pPr>
            <a:lvl3pPr>
              <a:defRPr sz="20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2001857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3" name="Picture 4">
            <a:extLst>
              <a:ext uri="{FF2B5EF4-FFF2-40B4-BE49-F238E27FC236}">
                <a16:creationId xmlns:a16="http://schemas.microsoft.com/office/drawing/2014/main" id="{AF7E8BCF-2D03-4572-A622-93202A1BDDE8}"/>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42875" y="6421438"/>
            <a:ext cx="8858250" cy="346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p:txBody>
          <a:bodyPr/>
          <a:lstStyle>
            <a:lvl1pPr>
              <a:defRPr sz="4000"/>
            </a:lvl1pPr>
          </a:lstStyle>
          <a:p>
            <a:r>
              <a:rPr lang="en-US"/>
              <a:t>Click to edit Master title style</a:t>
            </a:r>
            <a:endParaRPr lang="en-GB" dirty="0"/>
          </a:p>
        </p:txBody>
      </p:sp>
    </p:spTree>
    <p:extLst>
      <p:ext uri="{BB962C8B-B14F-4D97-AF65-F5344CB8AC3E}">
        <p14:creationId xmlns:p14="http://schemas.microsoft.com/office/powerpoint/2010/main" val="1419356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2" name="Picture 4">
            <a:extLst>
              <a:ext uri="{FF2B5EF4-FFF2-40B4-BE49-F238E27FC236}">
                <a16:creationId xmlns:a16="http://schemas.microsoft.com/office/drawing/2014/main" id="{BE07C28E-D44E-416A-BA91-1145D13C027B}"/>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42875" y="6421438"/>
            <a:ext cx="8858250" cy="346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519844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5" name="Picture 3">
            <a:extLst>
              <a:ext uri="{FF2B5EF4-FFF2-40B4-BE49-F238E27FC236}">
                <a16:creationId xmlns:a16="http://schemas.microsoft.com/office/drawing/2014/main" id="{19ED87AF-8E3F-4E50-AEEB-850A6F69150A}"/>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42875" y="6421438"/>
            <a:ext cx="8858250" cy="346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457202" y="273049"/>
            <a:ext cx="3008313" cy="1162051"/>
          </a:xfrm>
        </p:spPr>
        <p:txBody>
          <a:bodyPr anchor="b"/>
          <a:lstStyle>
            <a:lvl1pPr algn="l">
              <a:defRPr sz="3600" b="1"/>
            </a:lvl1pPr>
          </a:lstStyle>
          <a:p>
            <a:r>
              <a:rPr lang="en-US"/>
              <a:t>Click to edit Master title style</a:t>
            </a:r>
            <a:endParaRPr lang="en-GB" dirty="0"/>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p:txBody>
      </p:sp>
      <p:sp>
        <p:nvSpPr>
          <p:cNvPr id="4" name="Text Placeholder 3"/>
          <p:cNvSpPr>
            <a:spLocks noGrp="1"/>
          </p:cNvSpPr>
          <p:nvPr>
            <p:ph type="body" sz="half" idx="2"/>
          </p:nvPr>
        </p:nvSpPr>
        <p:spPr>
          <a:xfrm>
            <a:off x="457202" y="1435102"/>
            <a:ext cx="3008313" cy="4691063"/>
          </a:xfrm>
        </p:spPr>
        <p:txBody>
          <a:bodyPr/>
          <a:lstStyle>
            <a:lvl1pPr marL="0" indent="0">
              <a:buNone/>
              <a:defRPr sz="2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6267347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5" name="Picture 3">
            <a:extLst>
              <a:ext uri="{FF2B5EF4-FFF2-40B4-BE49-F238E27FC236}">
                <a16:creationId xmlns:a16="http://schemas.microsoft.com/office/drawing/2014/main" id="{295EF50D-8808-4594-8ADB-AAB5C0081D8E}"/>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42875" y="6421438"/>
            <a:ext cx="8858250" cy="346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1792288" y="4800600"/>
            <a:ext cx="5486400" cy="566739"/>
          </a:xfrm>
        </p:spPr>
        <p:txBody>
          <a:bodyPr anchor="b"/>
          <a:lstStyle>
            <a:lvl1pPr algn="l">
              <a:defRPr sz="2000" b="1"/>
            </a:lvl1pPr>
          </a:lstStyle>
          <a:p>
            <a:r>
              <a:rPr lang="en-US"/>
              <a:t>Click to edit Master title style</a:t>
            </a:r>
            <a:endParaRPr lang="en-GB"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dirty="0"/>
          </a:p>
        </p:txBody>
      </p:sp>
      <p:sp>
        <p:nvSpPr>
          <p:cNvPr id="4" name="Text Placeholder 3"/>
          <p:cNvSpPr>
            <a:spLocks noGrp="1"/>
          </p:cNvSpPr>
          <p:nvPr>
            <p:ph type="body" sz="half" idx="2"/>
          </p:nvPr>
        </p:nvSpPr>
        <p:spPr>
          <a:xfrm>
            <a:off x="1792288" y="5367338"/>
            <a:ext cx="5486400" cy="8048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5412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E5098227-18CF-43B0-BE08-D3EE74FB356B}"/>
              </a:ext>
            </a:extLst>
          </p:cNvPr>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altLang="en-US"/>
              <a:t>Title – at least 36pt</a:t>
            </a:r>
          </a:p>
        </p:txBody>
      </p:sp>
      <p:sp>
        <p:nvSpPr>
          <p:cNvPr id="1027" name="Rectangle 3">
            <a:extLst>
              <a:ext uri="{FF2B5EF4-FFF2-40B4-BE49-F238E27FC236}">
                <a16:creationId xmlns:a16="http://schemas.microsoft.com/office/drawing/2014/main" id="{CC16074E-2773-4750-ABBD-3FCF32ECDE02}"/>
              </a:ext>
            </a:extLst>
          </p:cNvPr>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a:t>Text – at least 24pt</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Tree>
  </p:cSld>
  <p:clrMap bg1="lt1" tx1="dk1" bg2="lt2" tx2="dk2" accent1="accent1" accent2="accent2" accent3="accent3" accent4="accent4" accent5="accent5" accent6="accent6" hlink="hlink" folHlink="folHlink"/>
  <p:sldLayoutIdLst>
    <p:sldLayoutId id="2147483775" r:id="rId1"/>
    <p:sldLayoutId id="2147483776" r:id="rId2"/>
    <p:sldLayoutId id="2147483777" r:id="rId3"/>
    <p:sldLayoutId id="2147483778" r:id="rId4"/>
    <p:sldLayoutId id="2147483779" r:id="rId5"/>
    <p:sldLayoutId id="2147483780" r:id="rId6"/>
    <p:sldLayoutId id="2147483781" r:id="rId7"/>
    <p:sldLayoutId id="2147483782" r:id="rId8"/>
    <p:sldLayoutId id="2147483783" r:id="rId9"/>
  </p:sldLayoutIdLst>
  <p:txStyles>
    <p:titleStyle>
      <a:lvl1pPr algn="ctr" rtl="0" eaLnBrk="0" fontAlgn="base" hangingPunct="0">
        <a:spcBef>
          <a:spcPct val="0"/>
        </a:spcBef>
        <a:spcAft>
          <a:spcPct val="0"/>
        </a:spcAft>
        <a:defRPr sz="3600" b="1">
          <a:solidFill>
            <a:schemeClr val="tx2"/>
          </a:solidFill>
          <a:latin typeface="Arial" panose="020B0604020202020204" pitchFamily="34" charset="0"/>
          <a:ea typeface="+mj-ea"/>
          <a:cs typeface="Arial" panose="020B0604020202020204" pitchFamily="34" charset="0"/>
        </a:defRPr>
      </a:lvl1pPr>
      <a:lvl2pPr algn="ctr" rtl="0" eaLnBrk="0" fontAlgn="base" hangingPunct="0">
        <a:spcBef>
          <a:spcPct val="0"/>
        </a:spcBef>
        <a:spcAft>
          <a:spcPct val="0"/>
        </a:spcAft>
        <a:defRPr sz="3600" b="1">
          <a:solidFill>
            <a:schemeClr val="tx2"/>
          </a:solidFill>
          <a:latin typeface="Arial" charset="0"/>
          <a:cs typeface="Arial" charset="0"/>
        </a:defRPr>
      </a:lvl2pPr>
      <a:lvl3pPr algn="ctr" rtl="0" eaLnBrk="0" fontAlgn="base" hangingPunct="0">
        <a:spcBef>
          <a:spcPct val="0"/>
        </a:spcBef>
        <a:spcAft>
          <a:spcPct val="0"/>
        </a:spcAft>
        <a:defRPr sz="3600" b="1">
          <a:solidFill>
            <a:schemeClr val="tx2"/>
          </a:solidFill>
          <a:latin typeface="Arial" charset="0"/>
          <a:cs typeface="Arial" charset="0"/>
        </a:defRPr>
      </a:lvl3pPr>
      <a:lvl4pPr algn="ctr" rtl="0" eaLnBrk="0" fontAlgn="base" hangingPunct="0">
        <a:spcBef>
          <a:spcPct val="0"/>
        </a:spcBef>
        <a:spcAft>
          <a:spcPct val="0"/>
        </a:spcAft>
        <a:defRPr sz="3600" b="1">
          <a:solidFill>
            <a:schemeClr val="tx2"/>
          </a:solidFill>
          <a:latin typeface="Arial" charset="0"/>
          <a:cs typeface="Arial" charset="0"/>
        </a:defRPr>
      </a:lvl4pPr>
      <a:lvl5pPr algn="ctr" rtl="0" eaLnBrk="0" fontAlgn="base" hangingPunct="0">
        <a:spcBef>
          <a:spcPct val="0"/>
        </a:spcBef>
        <a:spcAft>
          <a:spcPct val="0"/>
        </a:spcAft>
        <a:defRPr sz="3600" b="1">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2800">
          <a:solidFill>
            <a:schemeClr val="tx1"/>
          </a:solidFill>
          <a:latin typeface="Arial" panose="020B0604020202020204" pitchFamily="34" charset="0"/>
          <a:ea typeface="+mn-ea"/>
          <a:cs typeface="Arial" panose="020B0604020202020204" pitchFamily="34" charset="0"/>
        </a:defRPr>
      </a:lvl1pPr>
      <a:lvl2pPr marL="742950" indent="-285750" algn="l" rtl="0" eaLnBrk="0" fontAlgn="base" hangingPunct="0">
        <a:spcBef>
          <a:spcPct val="20000"/>
        </a:spcBef>
        <a:spcAft>
          <a:spcPct val="0"/>
        </a:spcAft>
        <a:buChar char="–"/>
        <a:defRPr sz="2400">
          <a:solidFill>
            <a:schemeClr val="tx1"/>
          </a:solidFill>
          <a:latin typeface="Arial" panose="020B0604020202020204" pitchFamily="34" charset="0"/>
          <a:cs typeface="Arial" panose="020B0604020202020204" pitchFamily="34" charset="0"/>
        </a:defRPr>
      </a:lvl2pPr>
      <a:lvl3pPr marL="1143000" indent="-228600" algn="l" rtl="0" eaLnBrk="0" fontAlgn="base" hangingPunct="0">
        <a:spcBef>
          <a:spcPct val="20000"/>
        </a:spcBef>
        <a:spcAft>
          <a:spcPct val="0"/>
        </a:spcAft>
        <a:buChar char="•"/>
        <a:defRPr sz="2400">
          <a:solidFill>
            <a:schemeClr val="tx1"/>
          </a:solidFill>
          <a:latin typeface="Arial" panose="020B0604020202020204" pitchFamily="34" charset="0"/>
          <a:cs typeface="Arial" panose="020B0604020202020204" pitchFamily="34" charset="0"/>
        </a:defRPr>
      </a:lvl3pPr>
      <a:lvl4pPr marL="1600200" indent="-228600" algn="l" rtl="0" eaLnBrk="0" fontAlgn="base" hangingPunct="0">
        <a:spcBef>
          <a:spcPct val="20000"/>
        </a:spcBef>
        <a:spcAft>
          <a:spcPct val="0"/>
        </a:spcAft>
        <a:buChar char="–"/>
        <a:defRPr sz="2400">
          <a:solidFill>
            <a:schemeClr val="tx1"/>
          </a:solidFill>
          <a:latin typeface="Arial" panose="020B0604020202020204" pitchFamily="34" charset="0"/>
          <a:cs typeface="Arial" panose="020B0604020202020204" pitchFamily="34" charset="0"/>
        </a:defRPr>
      </a:lvl4pPr>
      <a:lvl5pPr marL="2057400" indent="-228600" algn="l" rtl="0" eaLnBrk="0" fontAlgn="base" hangingPunct="0">
        <a:spcBef>
          <a:spcPct val="20000"/>
        </a:spcBef>
        <a:spcAft>
          <a:spcPct val="0"/>
        </a:spcAft>
        <a:buChar char="»"/>
        <a:defRPr sz="2400">
          <a:solidFill>
            <a:schemeClr val="tx1"/>
          </a:solidFill>
          <a:latin typeface="Arial" panose="020B0604020202020204" pitchFamily="34" charset="0"/>
          <a:cs typeface="Arial" panose="020B0604020202020204" pitchFamily="34"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FEFDD66B-A35E-470A-9475-32AC08E18A14}"/>
              </a:ext>
            </a:extLst>
          </p:cNvPr>
          <p:cNvSpPr>
            <a:spLocks noGrp="1"/>
          </p:cNvSpPr>
          <p:nvPr>
            <p:ph type="ctrTitle"/>
          </p:nvPr>
        </p:nvSpPr>
        <p:spPr>
          <a:xfrm>
            <a:off x="685800" y="1219200"/>
            <a:ext cx="7772400" cy="1468437"/>
          </a:xfrm>
        </p:spPr>
        <p:txBody>
          <a:bodyPr/>
          <a:lstStyle/>
          <a:p>
            <a:r>
              <a:rPr lang="en-GB" dirty="0"/>
              <a:t>Learning from complaints:</a:t>
            </a:r>
            <a:br>
              <a:rPr lang="en-GB" dirty="0"/>
            </a:br>
            <a:r>
              <a:rPr lang="en-GB" dirty="0"/>
              <a:t>themes June 2025</a:t>
            </a:r>
            <a:endParaRPr lang="en-US" altLang="en-US" dirty="0"/>
          </a:p>
        </p:txBody>
      </p:sp>
      <p:sp>
        <p:nvSpPr>
          <p:cNvPr id="11267" name="Subtitle 2">
            <a:extLst>
              <a:ext uri="{FF2B5EF4-FFF2-40B4-BE49-F238E27FC236}">
                <a16:creationId xmlns:a16="http://schemas.microsoft.com/office/drawing/2014/main" id="{D0157807-01F2-47B6-BA05-A9EF2CB383BC}"/>
              </a:ext>
            </a:extLst>
          </p:cNvPr>
          <p:cNvSpPr>
            <a:spLocks noGrp="1"/>
          </p:cNvSpPr>
          <p:nvPr>
            <p:ph type="subTitle" idx="1"/>
          </p:nvPr>
        </p:nvSpPr>
        <p:spPr>
          <a:xfrm>
            <a:off x="1547664" y="2687637"/>
            <a:ext cx="6224736" cy="2951163"/>
          </a:xfrm>
        </p:spPr>
        <p:txBody>
          <a:bodyPr/>
          <a:lstStyle/>
          <a:p>
            <a:pPr marL="342900" indent="-342900" algn="l">
              <a:buFont typeface="Arial" panose="020B0604020202020204" pitchFamily="34" charset="0"/>
              <a:buChar char="•"/>
            </a:pPr>
            <a:r>
              <a:rPr lang="en-GB" dirty="0"/>
              <a:t>Respect, Caring &amp; patient rights</a:t>
            </a:r>
          </a:p>
          <a:p>
            <a:pPr marL="342900" indent="-342900" algn="l">
              <a:buFont typeface="Arial" panose="020B0604020202020204" pitchFamily="34" charset="0"/>
              <a:buChar char="•"/>
            </a:pPr>
            <a:r>
              <a:rPr lang="en-GB" dirty="0"/>
              <a:t>Organisation process – Waiting times and accessing care</a:t>
            </a:r>
          </a:p>
          <a:p>
            <a:pPr marL="342900" indent="-342900" algn="l">
              <a:buFont typeface="Arial" panose="020B0604020202020204" pitchFamily="34" charset="0"/>
              <a:buChar char="•"/>
            </a:pPr>
            <a:r>
              <a:rPr lang="en-GB" dirty="0"/>
              <a:t>Safety – errors, incidents, staff </a:t>
            </a:r>
            <a:r>
              <a:rPr lang="en-GB" dirty="0" err="1"/>
              <a:t>compentencies</a:t>
            </a:r>
            <a:endParaRPr lang="en-GB" dirty="0"/>
          </a:p>
          <a:p>
            <a:pPr marL="342900" indent="-342900" algn="l">
              <a:buFont typeface="Arial" panose="020B0604020202020204" pitchFamily="34" charset="0"/>
              <a:buChar char="•"/>
            </a:pPr>
            <a:r>
              <a:rPr lang="en-GB" dirty="0"/>
              <a:t>Communication – Absent, incorrect or delayed</a:t>
            </a:r>
          </a:p>
          <a:p>
            <a:endParaRPr lang="en-US" altLang="en-US" dirty="0"/>
          </a:p>
          <a:p>
            <a:pPr marL="342900" indent="-342900">
              <a:buFont typeface="Arial" panose="020B0604020202020204" pitchFamily="34" charset="0"/>
              <a:buChar char="•"/>
            </a:pPr>
            <a:endParaRPr lang="en-US" altLang="en-US" dirty="0"/>
          </a:p>
          <a:p>
            <a:pPr marL="342900" indent="-342900">
              <a:buFont typeface="Arial" panose="020B0604020202020204" pitchFamily="34" charset="0"/>
              <a:buChar char="•"/>
            </a:pPr>
            <a:endParaRPr lang="en-US" alt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Callout 6">
            <a:extLst>
              <a:ext uri="{FF2B5EF4-FFF2-40B4-BE49-F238E27FC236}">
                <a16:creationId xmlns:a16="http://schemas.microsoft.com/office/drawing/2014/main" id="{2B70A2A1-C488-45B5-BF25-167C63398B16}"/>
              </a:ext>
            </a:extLst>
          </p:cNvPr>
          <p:cNvSpPr/>
          <p:nvPr/>
        </p:nvSpPr>
        <p:spPr>
          <a:xfrm>
            <a:off x="6012160" y="3140968"/>
            <a:ext cx="2859565" cy="3094519"/>
          </a:xfrm>
          <a:prstGeom prst="wedgeEllipseCallout">
            <a:avLst>
              <a:gd name="adj1" fmla="val 46690"/>
              <a:gd name="adj2" fmla="val 44413"/>
            </a:avLst>
          </a:prstGeom>
          <a:gradFill flip="none" rotWithShape="1">
            <a:gsLst>
              <a:gs pos="0">
                <a:schemeClr val="accent6">
                  <a:lumMod val="40000"/>
                  <a:lumOff val="60000"/>
                  <a:shade val="30000"/>
                  <a:satMod val="115000"/>
                </a:schemeClr>
              </a:gs>
              <a:gs pos="50000">
                <a:schemeClr val="accent6">
                  <a:lumMod val="40000"/>
                  <a:lumOff val="60000"/>
                  <a:shade val="67500"/>
                  <a:satMod val="115000"/>
                </a:schemeClr>
              </a:gs>
              <a:gs pos="100000">
                <a:schemeClr val="accent6">
                  <a:lumMod val="40000"/>
                  <a:lumOff val="60000"/>
                  <a:shade val="100000"/>
                  <a:satMod val="115000"/>
                </a:schemeClr>
              </a:gs>
            </a:gsLst>
            <a:path path="circle">
              <a:fillToRect l="100000" t="100000"/>
            </a:path>
            <a:tileRect r="-100000" b="-100000"/>
          </a:gradFill>
          <a:ln w="28575">
            <a:solidFill>
              <a:schemeClr val="accent1"/>
            </a:solidFill>
          </a:ln>
        </p:spPr>
        <p:style>
          <a:lnRef idx="0">
            <a:schemeClr val="accent5"/>
          </a:lnRef>
          <a:fillRef idx="3">
            <a:schemeClr val="accent5"/>
          </a:fillRef>
          <a:effectRef idx="3">
            <a:schemeClr val="accent5"/>
          </a:effectRef>
          <a:fontRef idx="minor">
            <a:schemeClr val="lt1"/>
          </a:fontRef>
        </p:style>
        <p:txBody>
          <a:bodyPr rtlCol="0" anchor="ctr"/>
          <a:lstStyle/>
          <a:p>
            <a:pPr algn="ctr"/>
            <a:r>
              <a:rPr lang="en-GB" sz="1100" dirty="0">
                <a:solidFill>
                  <a:schemeClr val="tx1"/>
                </a:solidFill>
                <a:latin typeface="Arial" panose="020B0604020202020204" pitchFamily="34" charset="0"/>
                <a:cs typeface="Arial" panose="020B0604020202020204" pitchFamily="34" charset="0"/>
              </a:rPr>
              <a:t>We did “Therapy department have completed an audit to analyse frequency and quality of therapy input for this particular patient group which has informed workforce planning and further recommendations to improve care. Recruitment continued to be prioritised with new members of staff have started within the team..”</a:t>
            </a:r>
          </a:p>
        </p:txBody>
      </p:sp>
      <p:sp>
        <p:nvSpPr>
          <p:cNvPr id="4" name="Oval Callout 6">
            <a:extLst>
              <a:ext uri="{FF2B5EF4-FFF2-40B4-BE49-F238E27FC236}">
                <a16:creationId xmlns:a16="http://schemas.microsoft.com/office/drawing/2014/main" id="{A6828967-60E1-40D8-80EA-B4A8D2589E67}"/>
              </a:ext>
            </a:extLst>
          </p:cNvPr>
          <p:cNvSpPr/>
          <p:nvPr/>
        </p:nvSpPr>
        <p:spPr>
          <a:xfrm>
            <a:off x="2321736" y="3921564"/>
            <a:ext cx="2055944" cy="2023442"/>
          </a:xfrm>
          <a:prstGeom prst="wedgeEllipseCallout">
            <a:avLst>
              <a:gd name="adj1" fmla="val 46692"/>
              <a:gd name="adj2" fmla="val 49208"/>
            </a:avLst>
          </a:prstGeom>
          <a:gradFill flip="none" rotWithShape="1">
            <a:gsLst>
              <a:gs pos="0">
                <a:schemeClr val="accent6">
                  <a:lumMod val="40000"/>
                  <a:lumOff val="60000"/>
                  <a:shade val="30000"/>
                  <a:satMod val="115000"/>
                </a:schemeClr>
              </a:gs>
              <a:gs pos="50000">
                <a:schemeClr val="accent6">
                  <a:lumMod val="40000"/>
                  <a:lumOff val="60000"/>
                  <a:shade val="67500"/>
                  <a:satMod val="115000"/>
                </a:schemeClr>
              </a:gs>
              <a:gs pos="100000">
                <a:schemeClr val="accent6">
                  <a:lumMod val="40000"/>
                  <a:lumOff val="60000"/>
                  <a:shade val="100000"/>
                  <a:satMod val="115000"/>
                </a:schemeClr>
              </a:gs>
            </a:gsLst>
            <a:path path="circle">
              <a:fillToRect l="100000" t="100000"/>
            </a:path>
            <a:tileRect r="-100000" b="-100000"/>
          </a:gradFill>
          <a:ln w="28575">
            <a:solidFill>
              <a:schemeClr val="accent1"/>
            </a:solidFill>
          </a:ln>
        </p:spPr>
        <p:style>
          <a:lnRef idx="0">
            <a:schemeClr val="accent5"/>
          </a:lnRef>
          <a:fillRef idx="3">
            <a:schemeClr val="accent5"/>
          </a:fillRef>
          <a:effectRef idx="3">
            <a:schemeClr val="accent5"/>
          </a:effectRef>
          <a:fontRef idx="minor">
            <a:schemeClr val="lt1"/>
          </a:fontRef>
        </p:style>
        <p:txBody>
          <a:bodyPr rtlCol="0" anchor="ctr"/>
          <a:lstStyle/>
          <a:p>
            <a:pPr algn="ctr">
              <a:lnSpc>
                <a:spcPct val="107000"/>
              </a:lnSpc>
              <a:spcAft>
                <a:spcPts val="800"/>
              </a:spcAft>
            </a:pPr>
            <a:r>
              <a:rPr lang="en-GB" sz="1100" dirty="0">
                <a:solidFill>
                  <a:schemeClr val="tx1"/>
                </a:solidFill>
                <a:latin typeface="Arial" panose="020B0604020202020204" pitchFamily="34" charset="0"/>
                <a:cs typeface="Arial" panose="020B0604020202020204" pitchFamily="34" charset="0"/>
              </a:rPr>
              <a:t>We did “A tally chart has been introduced to encourage patients to sit out of bed and to mobilise on the ward.</a:t>
            </a:r>
            <a:r>
              <a:rPr lang="en-GB" sz="1100" dirty="0">
                <a:solidFill>
                  <a:schemeClr val="tx1"/>
                </a:solidFill>
                <a:effectLst/>
                <a:latin typeface="Arial" panose="020B0604020202020204" pitchFamily="34" charset="0"/>
                <a:ea typeface="Calibri" panose="020F0502020204030204" pitchFamily="34" charset="0"/>
                <a:cs typeface="Arial" panose="020B0604020202020204" pitchFamily="34" charset="0"/>
              </a:rPr>
              <a:t>”</a:t>
            </a:r>
            <a:endParaRPr lang="en-GB" sz="1100" dirty="0">
              <a:solidFill>
                <a:schemeClr val="tx1"/>
              </a:solidFill>
              <a:latin typeface="Arial" panose="020B0604020202020204" pitchFamily="34" charset="0"/>
              <a:cs typeface="Arial" panose="020B0604020202020204" pitchFamily="34" charset="0"/>
            </a:endParaRPr>
          </a:p>
        </p:txBody>
      </p:sp>
      <p:sp>
        <p:nvSpPr>
          <p:cNvPr id="5" name="Oval Callout 5">
            <a:extLst>
              <a:ext uri="{FF2B5EF4-FFF2-40B4-BE49-F238E27FC236}">
                <a16:creationId xmlns:a16="http://schemas.microsoft.com/office/drawing/2014/main" id="{378908E3-97D8-4C2E-96F3-E33E98F1B94B}"/>
              </a:ext>
            </a:extLst>
          </p:cNvPr>
          <p:cNvSpPr/>
          <p:nvPr/>
        </p:nvSpPr>
        <p:spPr>
          <a:xfrm>
            <a:off x="467544" y="3832580"/>
            <a:ext cx="2055944" cy="2250887"/>
          </a:xfrm>
          <a:prstGeom prst="wedgeEllipseCallout">
            <a:avLst>
              <a:gd name="adj1" fmla="val -45322"/>
              <a:gd name="adj2" fmla="val 47562"/>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path path="circle">
              <a:fillToRect t="100000" r="100000"/>
            </a:path>
            <a:tileRect l="-100000" b="-100000"/>
          </a:gradFill>
          <a:ln w="28575">
            <a:solidFill>
              <a:schemeClr val="accent6">
                <a:lumMod val="40000"/>
                <a:lumOff val="60000"/>
              </a:schemeClr>
            </a:solidFill>
          </a:ln>
        </p:spPr>
        <p:style>
          <a:lnRef idx="0">
            <a:schemeClr val="accent1"/>
          </a:lnRef>
          <a:fillRef idx="3">
            <a:schemeClr val="accent1"/>
          </a:fillRef>
          <a:effectRef idx="3">
            <a:schemeClr val="accent1"/>
          </a:effectRef>
          <a:fontRef idx="minor">
            <a:schemeClr val="lt1"/>
          </a:fontRef>
        </p:style>
        <p:txBody>
          <a:bodyPr rtlCol="0" anchor="ctr" anchorCtr="1"/>
          <a:lstStyle/>
          <a:p>
            <a:pPr algn="ctr"/>
            <a:r>
              <a:rPr lang="en-GB" sz="1100" dirty="0">
                <a:solidFill>
                  <a:schemeClr val="tx1"/>
                </a:solidFill>
                <a:latin typeface="Arial" panose="020B0604020202020204" pitchFamily="34" charset="0"/>
                <a:cs typeface="Arial" panose="020B0604020202020204" pitchFamily="34" charset="0"/>
              </a:rPr>
              <a:t>You said “Concerns were raised by a patient’s family that their relative was not being assisted out of bed as frequently as they would like.</a:t>
            </a:r>
            <a:r>
              <a:rPr lang="en-GB" sz="1100" dirty="0">
                <a:solidFill>
                  <a:schemeClr val="tx1"/>
                </a:solidFill>
                <a:effectLst/>
                <a:latin typeface="Arial" panose="020B0604020202020204" pitchFamily="34" charset="0"/>
                <a:ea typeface="Calibri" panose="020F0502020204030204" pitchFamily="34" charset="0"/>
                <a:cs typeface="Arial" panose="020B0604020202020204" pitchFamily="34" charset="0"/>
              </a:rPr>
              <a:t>” </a:t>
            </a:r>
            <a:endParaRPr lang="en-GB" sz="1100" dirty="0">
              <a:solidFill>
                <a:schemeClr val="tx1"/>
              </a:solidFill>
              <a:latin typeface="Arial" panose="020B0604020202020204" pitchFamily="34" charset="0"/>
              <a:cs typeface="Arial" panose="020B0604020202020204" pitchFamily="34" charset="0"/>
            </a:endParaRPr>
          </a:p>
        </p:txBody>
      </p:sp>
      <p:sp>
        <p:nvSpPr>
          <p:cNvPr id="6" name="Oval Callout 6">
            <a:extLst>
              <a:ext uri="{FF2B5EF4-FFF2-40B4-BE49-F238E27FC236}">
                <a16:creationId xmlns:a16="http://schemas.microsoft.com/office/drawing/2014/main" id="{6E6FDBAF-C310-4D30-A1BE-C95F07122EC5}"/>
              </a:ext>
            </a:extLst>
          </p:cNvPr>
          <p:cNvSpPr/>
          <p:nvPr/>
        </p:nvSpPr>
        <p:spPr>
          <a:xfrm>
            <a:off x="1735081" y="260557"/>
            <a:ext cx="2448272" cy="2672054"/>
          </a:xfrm>
          <a:prstGeom prst="wedgeEllipseCallout">
            <a:avLst>
              <a:gd name="adj1" fmla="val 49981"/>
              <a:gd name="adj2" fmla="val 44920"/>
            </a:avLst>
          </a:prstGeom>
          <a:gradFill flip="none" rotWithShape="1">
            <a:gsLst>
              <a:gs pos="0">
                <a:schemeClr val="accent6">
                  <a:lumMod val="40000"/>
                  <a:lumOff val="60000"/>
                  <a:tint val="66000"/>
                  <a:satMod val="160000"/>
                  <a:shade val="30000"/>
                  <a:satMod val="115000"/>
                </a:schemeClr>
              </a:gs>
              <a:gs pos="50000">
                <a:schemeClr val="accent6">
                  <a:lumMod val="40000"/>
                  <a:lumOff val="60000"/>
                  <a:tint val="66000"/>
                  <a:satMod val="160000"/>
                  <a:shade val="67500"/>
                  <a:satMod val="115000"/>
                </a:schemeClr>
              </a:gs>
              <a:gs pos="100000">
                <a:schemeClr val="accent6">
                  <a:lumMod val="40000"/>
                  <a:lumOff val="60000"/>
                  <a:tint val="66000"/>
                  <a:satMod val="160000"/>
                  <a:shade val="100000"/>
                  <a:satMod val="115000"/>
                </a:schemeClr>
              </a:gs>
            </a:gsLst>
            <a:path path="circle">
              <a:fillToRect l="100000" t="100000"/>
            </a:path>
            <a:tileRect r="-100000" b="-100000"/>
          </a:gradFill>
          <a:ln w="28575">
            <a:solidFill>
              <a:schemeClr val="accent1"/>
            </a:solidFill>
          </a:ln>
        </p:spPr>
        <p:style>
          <a:lnRef idx="0">
            <a:schemeClr val="accent5"/>
          </a:lnRef>
          <a:fillRef idx="3">
            <a:schemeClr val="accent5"/>
          </a:fillRef>
          <a:effectRef idx="3">
            <a:schemeClr val="accent5"/>
          </a:effectRef>
          <a:fontRef idx="minor">
            <a:schemeClr val="lt1"/>
          </a:fontRef>
        </p:style>
        <p:txBody>
          <a:bodyPr rtlCol="0" anchor="ctr" anchorCtr="1"/>
          <a:lstStyle/>
          <a:p>
            <a:pPr algn="ctr">
              <a:lnSpc>
                <a:spcPct val="107000"/>
              </a:lnSpc>
              <a:spcAft>
                <a:spcPts val="800"/>
              </a:spcAft>
            </a:pPr>
            <a:r>
              <a:rPr lang="en-GB" sz="1100" dirty="0">
                <a:solidFill>
                  <a:schemeClr val="tx1"/>
                </a:solidFill>
                <a:latin typeface="Arial" panose="020B0604020202020204" pitchFamily="34" charset="0"/>
                <a:cs typeface="Arial" panose="020B0604020202020204" pitchFamily="34" charset="0"/>
              </a:rPr>
              <a:t>We did “This was due to the lights not working and out maintenance team have rectified this. The team will also be auditing the lighting provision during the darker months to ensure that there are safe, well-lit paths to and from the car parks.”</a:t>
            </a:r>
          </a:p>
        </p:txBody>
      </p:sp>
      <p:sp>
        <p:nvSpPr>
          <p:cNvPr id="7" name="Oval Callout 6">
            <a:extLst>
              <a:ext uri="{FF2B5EF4-FFF2-40B4-BE49-F238E27FC236}">
                <a16:creationId xmlns:a16="http://schemas.microsoft.com/office/drawing/2014/main" id="{56107D26-A1E2-4C04-9C10-1445E271383A}"/>
              </a:ext>
            </a:extLst>
          </p:cNvPr>
          <p:cNvSpPr/>
          <p:nvPr/>
        </p:nvSpPr>
        <p:spPr>
          <a:xfrm>
            <a:off x="7109184" y="244533"/>
            <a:ext cx="1872208" cy="2250888"/>
          </a:xfrm>
          <a:prstGeom prst="wedgeEllipseCallout">
            <a:avLst>
              <a:gd name="adj1" fmla="val 42580"/>
              <a:gd name="adj2" fmla="val 50584"/>
            </a:avLst>
          </a:prstGeom>
          <a:gradFill flip="none" rotWithShape="1">
            <a:gsLst>
              <a:gs pos="0">
                <a:schemeClr val="accent6">
                  <a:lumMod val="40000"/>
                  <a:lumOff val="60000"/>
                  <a:shade val="30000"/>
                  <a:satMod val="115000"/>
                </a:schemeClr>
              </a:gs>
              <a:gs pos="50000">
                <a:schemeClr val="accent6">
                  <a:lumMod val="40000"/>
                  <a:lumOff val="60000"/>
                  <a:shade val="67500"/>
                  <a:satMod val="115000"/>
                </a:schemeClr>
              </a:gs>
              <a:gs pos="100000">
                <a:schemeClr val="accent6">
                  <a:lumMod val="40000"/>
                  <a:lumOff val="60000"/>
                  <a:shade val="100000"/>
                  <a:satMod val="115000"/>
                </a:schemeClr>
              </a:gs>
            </a:gsLst>
            <a:path path="circle">
              <a:fillToRect l="100000" t="100000"/>
            </a:path>
            <a:tileRect r="-100000" b="-100000"/>
          </a:gradFill>
          <a:ln w="28575">
            <a:solidFill>
              <a:schemeClr val="accent1"/>
            </a:solidFill>
          </a:ln>
        </p:spPr>
        <p:style>
          <a:lnRef idx="0">
            <a:schemeClr val="accent5"/>
          </a:lnRef>
          <a:fillRef idx="3">
            <a:schemeClr val="accent5"/>
          </a:fillRef>
          <a:effectRef idx="3">
            <a:schemeClr val="accent5"/>
          </a:effectRef>
          <a:fontRef idx="minor">
            <a:schemeClr val="lt1"/>
          </a:fontRef>
        </p:style>
        <p:txBody>
          <a:bodyPr rtlCol="0" anchor="ctr"/>
          <a:lstStyle/>
          <a:p>
            <a:pPr algn="ctr"/>
            <a:r>
              <a:rPr lang="en-GB" sz="1100" dirty="0">
                <a:solidFill>
                  <a:schemeClr val="tx1"/>
                </a:solidFill>
                <a:latin typeface="Arial" panose="020B0604020202020204" pitchFamily="34" charset="0"/>
                <a:cs typeface="Arial" panose="020B0604020202020204" pitchFamily="34" charset="0"/>
              </a:rPr>
              <a:t>We did “An additional sign has been requested</a:t>
            </a:r>
            <a:r>
              <a:rPr lang="en-GB" sz="1050" dirty="0">
                <a:solidFill>
                  <a:schemeClr val="tx1"/>
                </a:solidFill>
                <a:latin typeface="Arial" panose="020B0604020202020204" pitchFamily="34" charset="0"/>
                <a:cs typeface="Arial" panose="020B0604020202020204" pitchFamily="34" charset="0"/>
              </a:rPr>
              <a:t>.</a:t>
            </a:r>
            <a:r>
              <a:rPr lang="en-GB" sz="1050" dirty="0">
                <a:solidFill>
                  <a:schemeClr val="tx1"/>
                </a:solidFill>
                <a:effectLst/>
                <a:latin typeface="Arial" panose="020B0604020202020204" pitchFamily="34" charset="0"/>
                <a:ea typeface="Calibri" panose="020F0502020204030204" pitchFamily="34" charset="0"/>
                <a:cs typeface="Arial" panose="020B0604020202020204" pitchFamily="34" charset="0"/>
              </a:rPr>
              <a:t>”</a:t>
            </a:r>
            <a:endParaRPr lang="en-GB" sz="1050" dirty="0">
              <a:solidFill>
                <a:schemeClr val="tx1"/>
              </a:solidFill>
              <a:latin typeface="Arial" panose="020B0604020202020204" pitchFamily="34" charset="0"/>
              <a:cs typeface="Arial" panose="020B0604020202020204" pitchFamily="34" charset="0"/>
            </a:endParaRPr>
          </a:p>
        </p:txBody>
      </p:sp>
      <p:sp>
        <p:nvSpPr>
          <p:cNvPr id="8" name="Oval Callout 5">
            <a:extLst>
              <a:ext uri="{FF2B5EF4-FFF2-40B4-BE49-F238E27FC236}">
                <a16:creationId xmlns:a16="http://schemas.microsoft.com/office/drawing/2014/main" id="{E3EF0B90-9D30-45E3-812C-C2C0F6FE8F72}"/>
              </a:ext>
            </a:extLst>
          </p:cNvPr>
          <p:cNvSpPr/>
          <p:nvPr/>
        </p:nvSpPr>
        <p:spPr>
          <a:xfrm>
            <a:off x="4860032" y="3811951"/>
            <a:ext cx="1656184" cy="2023441"/>
          </a:xfrm>
          <a:prstGeom prst="wedgeEllipseCallout">
            <a:avLst>
              <a:gd name="adj1" fmla="val -37810"/>
              <a:gd name="adj2" fmla="val 54499"/>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path path="circle">
              <a:fillToRect t="100000" r="100000"/>
            </a:path>
            <a:tileRect l="-100000" b="-100000"/>
          </a:gradFill>
          <a:ln w="28575">
            <a:solidFill>
              <a:schemeClr val="accent6">
                <a:lumMod val="40000"/>
                <a:lumOff val="60000"/>
              </a:schemeClr>
            </a:solidFill>
          </a:ln>
        </p:spPr>
        <p:style>
          <a:lnRef idx="0">
            <a:schemeClr val="accent1"/>
          </a:lnRef>
          <a:fillRef idx="3">
            <a:schemeClr val="accent1"/>
          </a:fillRef>
          <a:effectRef idx="3">
            <a:schemeClr val="accent1"/>
          </a:effectRef>
          <a:fontRef idx="minor">
            <a:schemeClr val="lt1"/>
          </a:fontRef>
        </p:style>
        <p:txBody>
          <a:bodyPr rtlCol="0" anchor="ctr"/>
          <a:lstStyle/>
          <a:p>
            <a:pPr algn="ctr"/>
            <a:r>
              <a:rPr lang="en-GB" sz="1100" dirty="0">
                <a:solidFill>
                  <a:schemeClr val="tx1"/>
                </a:solidFill>
                <a:latin typeface="Arial" panose="020B0604020202020204" pitchFamily="34" charset="0"/>
                <a:cs typeface="Arial" panose="020B0604020202020204" pitchFamily="34" charset="0"/>
              </a:rPr>
              <a:t>You said “Concerns raised that there was a delay in patient receiving therapy input over the weekend</a:t>
            </a:r>
            <a:r>
              <a:rPr lang="en-GB" sz="1100" dirty="0">
                <a:solidFill>
                  <a:schemeClr val="tx1"/>
                </a:solidFill>
                <a:effectLst/>
                <a:latin typeface="Arial" panose="020B0604020202020204" pitchFamily="34" charset="0"/>
                <a:ea typeface="Calibri" panose="020F0502020204030204" pitchFamily="34" charset="0"/>
                <a:cs typeface="Arial" panose="020B0604020202020204" pitchFamily="34" charset="0"/>
              </a:rPr>
              <a:t>.”</a:t>
            </a:r>
          </a:p>
          <a:p>
            <a:pPr algn="ctr"/>
            <a:endParaRPr lang="en-GB" sz="1100" dirty="0">
              <a:solidFill>
                <a:schemeClr val="tx1"/>
              </a:solidFill>
              <a:latin typeface="Arial" panose="020B0604020202020204" pitchFamily="34" charset="0"/>
              <a:cs typeface="Arial" panose="020B0604020202020204" pitchFamily="34" charset="0"/>
            </a:endParaRPr>
          </a:p>
        </p:txBody>
      </p:sp>
      <p:sp>
        <p:nvSpPr>
          <p:cNvPr id="9" name="Oval Callout 5">
            <a:extLst>
              <a:ext uri="{FF2B5EF4-FFF2-40B4-BE49-F238E27FC236}">
                <a16:creationId xmlns:a16="http://schemas.microsoft.com/office/drawing/2014/main" id="{5540075F-6632-4754-B913-FAF04010AC2C}"/>
              </a:ext>
            </a:extLst>
          </p:cNvPr>
          <p:cNvSpPr/>
          <p:nvPr/>
        </p:nvSpPr>
        <p:spPr>
          <a:xfrm>
            <a:off x="5525346" y="521082"/>
            <a:ext cx="1883573" cy="2415187"/>
          </a:xfrm>
          <a:prstGeom prst="wedgeEllipseCallout">
            <a:avLst>
              <a:gd name="adj1" fmla="val -51548"/>
              <a:gd name="adj2" fmla="val 45992"/>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path path="circle">
              <a:fillToRect t="100000" r="100000"/>
            </a:path>
            <a:tileRect l="-100000" b="-100000"/>
          </a:gradFill>
          <a:ln w="28575">
            <a:solidFill>
              <a:schemeClr val="accent6">
                <a:lumMod val="40000"/>
                <a:lumOff val="60000"/>
              </a:schemeClr>
            </a:solidFill>
          </a:ln>
        </p:spPr>
        <p:style>
          <a:lnRef idx="0">
            <a:schemeClr val="accent1"/>
          </a:lnRef>
          <a:fillRef idx="3">
            <a:schemeClr val="accent1"/>
          </a:fillRef>
          <a:effectRef idx="3">
            <a:schemeClr val="accent1"/>
          </a:effectRef>
          <a:fontRef idx="minor">
            <a:schemeClr val="lt1"/>
          </a:fontRef>
        </p:style>
        <p:txBody>
          <a:bodyPr rtlCol="0" anchor="ctr"/>
          <a:lstStyle/>
          <a:p>
            <a:pPr algn="ctr"/>
            <a:r>
              <a:rPr lang="en-GB" sz="1100" dirty="0">
                <a:solidFill>
                  <a:schemeClr val="tx1"/>
                </a:solidFill>
                <a:latin typeface="Arial" panose="020B0604020202020204" pitchFamily="34" charset="0"/>
                <a:cs typeface="Arial" panose="020B0604020202020204" pitchFamily="34" charset="0"/>
              </a:rPr>
              <a:t>You said “It was fed back that signage for one of our older person’s wards did not effectively demonstrate what type of ward it was.”</a:t>
            </a:r>
            <a:endParaRPr lang="en-GB" sz="11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algn="ctr"/>
            <a:endParaRPr lang="en-GB" sz="1100" dirty="0">
              <a:solidFill>
                <a:schemeClr val="tx1"/>
              </a:solidFill>
              <a:latin typeface="Arial" panose="020B0604020202020204" pitchFamily="34" charset="0"/>
              <a:cs typeface="Arial" panose="020B0604020202020204" pitchFamily="34" charset="0"/>
            </a:endParaRPr>
          </a:p>
        </p:txBody>
      </p:sp>
      <p:sp>
        <p:nvSpPr>
          <p:cNvPr id="10" name="Oval Callout 5">
            <a:extLst>
              <a:ext uri="{FF2B5EF4-FFF2-40B4-BE49-F238E27FC236}">
                <a16:creationId xmlns:a16="http://schemas.microsoft.com/office/drawing/2014/main" id="{91317958-C646-42EF-9708-10108388FE69}"/>
              </a:ext>
            </a:extLst>
          </p:cNvPr>
          <p:cNvSpPr/>
          <p:nvPr/>
        </p:nvSpPr>
        <p:spPr>
          <a:xfrm>
            <a:off x="181034" y="209592"/>
            <a:ext cx="1872208" cy="2088651"/>
          </a:xfrm>
          <a:prstGeom prst="wedgeEllipseCallout">
            <a:avLst>
              <a:gd name="adj1" fmla="val -44024"/>
              <a:gd name="adj2" fmla="val 55360"/>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path path="circle">
              <a:fillToRect t="100000" r="100000"/>
            </a:path>
            <a:tileRect l="-100000" b="-100000"/>
          </a:gradFill>
          <a:ln w="28575">
            <a:solidFill>
              <a:schemeClr val="accent6">
                <a:lumMod val="40000"/>
                <a:lumOff val="60000"/>
              </a:schemeClr>
            </a:solidFill>
          </a:ln>
        </p:spPr>
        <p:style>
          <a:lnRef idx="0">
            <a:schemeClr val="accent1"/>
          </a:lnRef>
          <a:fillRef idx="3">
            <a:schemeClr val="accent1"/>
          </a:fillRef>
          <a:effectRef idx="3">
            <a:schemeClr val="accent1"/>
          </a:effectRef>
          <a:fontRef idx="minor">
            <a:schemeClr val="lt1"/>
          </a:fontRef>
        </p:style>
        <p:txBody>
          <a:bodyPr rtlCol="0" anchor="ctr"/>
          <a:lstStyle/>
          <a:p>
            <a:pPr algn="ctr"/>
            <a:r>
              <a:rPr lang="en-GB" sz="1100" dirty="0">
                <a:solidFill>
                  <a:schemeClr val="tx1"/>
                </a:solidFill>
                <a:latin typeface="Arial" panose="020B0604020202020204" pitchFamily="34" charset="0"/>
                <a:cs typeface="Arial" panose="020B0604020202020204" pitchFamily="34" charset="0"/>
              </a:rPr>
              <a:t>You said “Concerns raised about lack of lighting in patient and visitors car park.”</a:t>
            </a:r>
          </a:p>
        </p:txBody>
      </p:sp>
    </p:spTree>
    <p:extLst>
      <p:ext uri="{BB962C8B-B14F-4D97-AF65-F5344CB8AC3E}">
        <p14:creationId xmlns:p14="http://schemas.microsoft.com/office/powerpoint/2010/main" val="995353212"/>
      </p:ext>
    </p:extLst>
  </p:cSld>
  <p:clrMapOvr>
    <a:masterClrMapping/>
  </p:clrMapOvr>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BF9CCBF8BD42F478F8399383A0197BB" ma:contentTypeVersion="18" ma:contentTypeDescription="Create a new document." ma:contentTypeScope="" ma:versionID="ea7cf1842e7fb92988d17fb53317eef6">
  <xsd:schema xmlns:xsd="http://www.w3.org/2001/XMLSchema" xmlns:xs="http://www.w3.org/2001/XMLSchema" xmlns:p="http://schemas.microsoft.com/office/2006/metadata/properties" xmlns:ns3="41fd3d53-c209-4a70-acad-2c1d434d0c27" xmlns:ns4="5e5abce5-4901-46fe-84c9-1005f11011b0" targetNamespace="http://schemas.microsoft.com/office/2006/metadata/properties" ma:root="true" ma:fieldsID="6add4456ffcd3e1ca1d66277a6dfc909" ns3:_="" ns4:_="">
    <xsd:import namespace="41fd3d53-c209-4a70-acad-2c1d434d0c27"/>
    <xsd:import namespace="5e5abce5-4901-46fe-84c9-1005f11011b0"/>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Tags" minOccurs="0"/>
                <xsd:element ref="ns4:MediaServiceOCR" minOccurs="0"/>
                <xsd:element ref="ns4:MediaServiceGenerationTime" minOccurs="0"/>
                <xsd:element ref="ns4:MediaServiceEventHashCode" minOccurs="0"/>
                <xsd:element ref="ns4:MediaServiceAutoKeyPoints" minOccurs="0"/>
                <xsd:element ref="ns4:MediaServiceKeyPoints" minOccurs="0"/>
                <xsd:element ref="ns4:MediaServiceDateTaken" minOccurs="0"/>
                <xsd:element ref="ns4:MediaServiceLocation" minOccurs="0"/>
                <xsd:element ref="ns4:MediaServiceSearchProperties" minOccurs="0"/>
                <xsd:element ref="ns4:_activity" minOccurs="0"/>
                <xsd:element ref="ns4:MediaLengthInSeconds" minOccurs="0"/>
                <xsd:element ref="ns4:MediaServiceObjectDetectorVersions" minOccurs="0"/>
                <xsd:element ref="ns4: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1fd3d53-c209-4a70-acad-2c1d434d0c27"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e5abce5-4901-46fe-84c9-1005f11011b0"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DateTaken" ma:index="19" nillable="true" ma:displayName="MediaServiceDateTaken" ma:hidden="true" ma:internalName="MediaServiceDateTaken" ma:readOnly="true">
      <xsd:simpleType>
        <xsd:restriction base="dms:Text"/>
      </xsd:simpleType>
    </xsd:element>
    <xsd:element name="MediaServiceLocation" ma:index="20" nillable="true" ma:displayName="Location" ma:internalName="MediaServiceLocation"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_activity" ma:index="22" nillable="true" ma:displayName="_activity" ma:hidden="true" ma:internalName="_activity">
      <xsd:simpleType>
        <xsd:restriction base="dms:Note"/>
      </xsd:simpleType>
    </xsd:element>
    <xsd:element name="MediaLengthInSeconds" ma:index="23" nillable="true" ma:displayName="MediaLengthInSeconds" ma:hidden="true" ma:internalName="MediaLengthInSeconds" ma:readOnly="true">
      <xsd:simpleType>
        <xsd:restriction base="dms:Unknown"/>
      </xsd:simple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ystemTags" ma:index="25" nillable="true" ma:displayName="MediaServiceSystemTags" ma:hidden="true" ma:internalName="MediaServiceSystemTag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activity xmlns="5e5abce5-4901-46fe-84c9-1005f11011b0"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5B2DA08-8114-472B-8A61-50104623884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1fd3d53-c209-4a70-acad-2c1d434d0c27"/>
    <ds:schemaRef ds:uri="5e5abce5-4901-46fe-84c9-1005f11011b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C67626A-5997-487A-A0A9-84A450BAA796}">
  <ds:schemaRef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5e5abce5-4901-46fe-84c9-1005f11011b0"/>
    <ds:schemaRef ds:uri="http://purl.org/dc/elements/1.1/"/>
    <ds:schemaRef ds:uri="http://schemas.microsoft.com/office/2006/metadata/properties"/>
    <ds:schemaRef ds:uri="41fd3d53-c209-4a70-acad-2c1d434d0c27"/>
    <ds:schemaRef ds:uri="http://www.w3.org/XML/1998/namespace"/>
    <ds:schemaRef ds:uri="http://purl.org/dc/dcmitype/"/>
  </ds:schemaRefs>
</ds:datastoreItem>
</file>

<file path=customXml/itemProps3.xml><?xml version="1.0" encoding="utf-8"?>
<ds:datastoreItem xmlns:ds="http://schemas.openxmlformats.org/officeDocument/2006/customXml" ds:itemID="{295350D4-7C63-41D1-9CA9-D0AFF441C830}">
  <ds:schemaRefs>
    <ds:schemaRef ds:uri="http://schemas.microsoft.com/sharepoint/v3/contenttype/forms"/>
  </ds:schemaRefs>
</ds:datastoreItem>
</file>

<file path=docMetadata/LabelInfo.xml><?xml version="1.0" encoding="utf-8"?>
<clbl:labelList xmlns:clbl="http://schemas.microsoft.com/office/2020/mipLabelMetadata">
  <clbl:label id="{37c354b2-85b0-47f5-b222-07b48d774ee3}" enabled="0" method="" siteId="{37c354b2-85b0-47f5-b222-07b48d774ee3}" removed="1"/>
</clbl:labelList>
</file>

<file path=docProps/app.xml><?xml version="1.0" encoding="utf-8"?>
<Properties xmlns="http://schemas.openxmlformats.org/officeDocument/2006/extended-properties" xmlns:vt="http://schemas.openxmlformats.org/officeDocument/2006/docPropsVTypes">
  <TotalTime>580</TotalTime>
  <Words>258</Words>
  <Application>Microsoft Office PowerPoint</Application>
  <PresentationFormat>On-screen Show (4:3)</PresentationFormat>
  <Paragraphs>14</Paragraphs>
  <Slides>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vt:i4>
      </vt:variant>
    </vt:vector>
  </HeadingPairs>
  <TitlesOfParts>
    <vt:vector size="5" baseType="lpstr">
      <vt:lpstr>Arial</vt:lpstr>
      <vt:lpstr>Times New Roman</vt:lpstr>
      <vt:lpstr>Default Design</vt:lpstr>
      <vt:lpstr>Learning from complaints: themes June 2025</vt:lpstr>
      <vt:lpstr>PowerPoint Presentation</vt:lpstr>
    </vt:vector>
  </TitlesOfParts>
  <Company>RBCH Trust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trachall</dc:creator>
  <cp:lastModifiedBy>HARDING, Christina (UNIVERSITY HOSPITALS DORSET NHS FOUNDATION TRUST)</cp:lastModifiedBy>
  <cp:revision>56</cp:revision>
  <dcterms:created xsi:type="dcterms:W3CDTF">2006-03-24T10:18:28Z</dcterms:created>
  <dcterms:modified xsi:type="dcterms:W3CDTF">2026-01-20T15:06:58Z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0x0101001BF9CCBF8BD42F478F8399383A0197BB</vt:lpwstr>
  </property>
</Properties>
</file>