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61" r:id="rId5"/>
    <p:sldId id="262" r:id="rId6"/>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EB4AE28-FC4D-40FF-B7ED-CC464BD2F180}" v="8" dt="2025-09-08T15:15:20.3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687" autoAdjust="0"/>
    <p:restoredTop sz="90929"/>
  </p:normalViewPr>
  <p:slideViewPr>
    <p:cSldViewPr>
      <p:cViewPr varScale="1">
        <p:scale>
          <a:sx n="113" d="100"/>
          <a:sy n="113" d="100"/>
        </p:scale>
        <p:origin x="1956"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RDING, Christina (UNIVERSITY HOSPITALS DORSET NHS FOUNDATION TRUST)" userId="b58b9737-427a-4aea-8b2d-65624070537d" providerId="ADAL" clId="{B611FFA9-9BB5-4810-966F-79FD26551E0D}"/>
    <pc:docChg chg="custSel modSld">
      <pc:chgData name="HARDING, Christina (UNIVERSITY HOSPITALS DORSET NHS FOUNDATION TRUST)" userId="b58b9737-427a-4aea-8b2d-65624070537d" providerId="ADAL" clId="{B611FFA9-9BB5-4810-966F-79FD26551E0D}" dt="2025-09-08T15:16:18.891" v="57" actId="1076"/>
      <pc:docMkLst>
        <pc:docMk/>
      </pc:docMkLst>
      <pc:sldChg chg="modSp mod">
        <pc:chgData name="HARDING, Christina (UNIVERSITY HOSPITALS DORSET NHS FOUNDATION TRUST)" userId="b58b9737-427a-4aea-8b2d-65624070537d" providerId="ADAL" clId="{B611FFA9-9BB5-4810-966F-79FD26551E0D}" dt="2025-09-08T15:16:18.891" v="57" actId="1076"/>
        <pc:sldMkLst>
          <pc:docMk/>
          <pc:sldMk cId="995353212" sldId="262"/>
        </pc:sldMkLst>
        <pc:spChg chg="mod">
          <ac:chgData name="HARDING, Christina (UNIVERSITY HOSPITALS DORSET NHS FOUNDATION TRUST)" userId="b58b9737-427a-4aea-8b2d-65624070537d" providerId="ADAL" clId="{B611FFA9-9BB5-4810-966F-79FD26551E0D}" dt="2025-09-08T15:15:48.657" v="49" actId="1076"/>
          <ac:spMkLst>
            <pc:docMk/>
            <pc:sldMk cId="995353212" sldId="262"/>
            <ac:spMk id="2" creationId="{2B70A2A1-C488-45B5-BF25-167C63398B16}"/>
          </ac:spMkLst>
        </pc:spChg>
        <pc:spChg chg="mod">
          <ac:chgData name="HARDING, Christina (UNIVERSITY HOSPITALS DORSET NHS FOUNDATION TRUST)" userId="b58b9737-427a-4aea-8b2d-65624070537d" providerId="ADAL" clId="{B611FFA9-9BB5-4810-966F-79FD26551E0D}" dt="2025-09-08T15:14:39.948" v="35" actId="14100"/>
          <ac:spMkLst>
            <pc:docMk/>
            <pc:sldMk cId="995353212" sldId="262"/>
            <ac:spMk id="4" creationId="{A6828967-60E1-40D8-80EA-B4A8D2589E67}"/>
          </ac:spMkLst>
        </pc:spChg>
        <pc:spChg chg="mod">
          <ac:chgData name="HARDING, Christina (UNIVERSITY HOSPITALS DORSET NHS FOUNDATION TRUST)" userId="b58b9737-427a-4aea-8b2d-65624070537d" providerId="ADAL" clId="{B611FFA9-9BB5-4810-966F-79FD26551E0D}" dt="2025-09-08T15:13:58.243" v="30" actId="6549"/>
          <ac:spMkLst>
            <pc:docMk/>
            <pc:sldMk cId="995353212" sldId="262"/>
            <ac:spMk id="5" creationId="{378908E3-97D8-4C2E-96F3-E33E98F1B94B}"/>
          </ac:spMkLst>
        </pc:spChg>
        <pc:spChg chg="mod">
          <ac:chgData name="HARDING, Christina (UNIVERSITY HOSPITALS DORSET NHS FOUNDATION TRUST)" userId="b58b9737-427a-4aea-8b2d-65624070537d" providerId="ADAL" clId="{B611FFA9-9BB5-4810-966F-79FD26551E0D}" dt="2025-09-08T15:16:18.891" v="57" actId="1076"/>
          <ac:spMkLst>
            <pc:docMk/>
            <pc:sldMk cId="995353212" sldId="262"/>
            <ac:spMk id="6" creationId="{6E6FDBAF-C310-4D30-A1BE-C95F07122EC5}"/>
          </ac:spMkLst>
        </pc:spChg>
        <pc:spChg chg="mod">
          <ac:chgData name="HARDING, Christina (UNIVERSITY HOSPITALS DORSET NHS FOUNDATION TRUST)" userId="b58b9737-427a-4aea-8b2d-65624070537d" providerId="ADAL" clId="{B611FFA9-9BB5-4810-966F-79FD26551E0D}" dt="2025-09-08T15:16:11.058" v="55" actId="14100"/>
          <ac:spMkLst>
            <pc:docMk/>
            <pc:sldMk cId="995353212" sldId="262"/>
            <ac:spMk id="7" creationId="{56107D26-A1E2-4C04-9C10-1445E271383A}"/>
          </ac:spMkLst>
        </pc:spChg>
        <pc:spChg chg="mod">
          <ac:chgData name="HARDING, Christina (UNIVERSITY HOSPITALS DORSET NHS FOUNDATION TRUST)" userId="b58b9737-427a-4aea-8b2d-65624070537d" providerId="ADAL" clId="{B611FFA9-9BB5-4810-966F-79FD26551E0D}" dt="2025-09-08T15:15:55.724" v="52" actId="1076"/>
          <ac:spMkLst>
            <pc:docMk/>
            <pc:sldMk cId="995353212" sldId="262"/>
            <ac:spMk id="8" creationId="{E3EF0B90-9D30-45E3-812C-C2C0F6FE8F72}"/>
          </ac:spMkLst>
        </pc:spChg>
        <pc:spChg chg="mod">
          <ac:chgData name="HARDING, Christina (UNIVERSITY HOSPITALS DORSET NHS FOUNDATION TRUST)" userId="b58b9737-427a-4aea-8b2d-65624070537d" providerId="ADAL" clId="{B611FFA9-9BB5-4810-966F-79FD26551E0D}" dt="2025-09-08T15:16:06.681" v="54" actId="1076"/>
          <ac:spMkLst>
            <pc:docMk/>
            <pc:sldMk cId="995353212" sldId="262"/>
            <ac:spMk id="9" creationId="{5540075F-6632-4754-B913-FAF04010AC2C}"/>
          </ac:spMkLst>
        </pc:spChg>
        <pc:spChg chg="mod">
          <ac:chgData name="HARDING, Christina (UNIVERSITY HOSPITALS DORSET NHS FOUNDATION TRUST)" userId="b58b9737-427a-4aea-8b2d-65624070537d" providerId="ADAL" clId="{B611FFA9-9BB5-4810-966F-79FD26551E0D}" dt="2025-09-08T15:16:16.178" v="56" actId="14100"/>
          <ac:spMkLst>
            <pc:docMk/>
            <pc:sldMk cId="995353212" sldId="262"/>
            <ac:spMk id="10" creationId="{91317958-C646-42EF-9708-10108388FE69}"/>
          </ac:spMkLst>
        </pc:spChg>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
            <a:extLst>
              <a:ext uri="{FF2B5EF4-FFF2-40B4-BE49-F238E27FC236}">
                <a16:creationId xmlns:a16="http://schemas.microsoft.com/office/drawing/2014/main" id="{9C5D0B26-0E68-4887-ABDC-48F56F9CC6E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192838" y="260350"/>
            <a:ext cx="2722562" cy="792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1">
            <a:extLst>
              <a:ext uri="{FF2B5EF4-FFF2-40B4-BE49-F238E27FC236}">
                <a16:creationId xmlns:a16="http://schemas.microsoft.com/office/drawing/2014/main" id="{315C1035-949F-4D68-AABB-75A15E0D085E}"/>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179388" y="5091113"/>
            <a:ext cx="2447925" cy="1558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685800" y="2130426"/>
            <a:ext cx="7772400" cy="1470025"/>
          </a:xfrm>
        </p:spPr>
        <p:txBody>
          <a:bodyPr/>
          <a:lstStyle>
            <a:lvl1pPr>
              <a:defRPr sz="3600" b="1" baseline="0"/>
            </a:lvl1pPr>
          </a:lstStyle>
          <a:p>
            <a:r>
              <a:rPr lang="en-US" dirty="0"/>
              <a:t>Click to edit Master title style</a:t>
            </a:r>
            <a:endParaRPr lang="en-GB"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2400" baseline="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dirty="0"/>
          </a:p>
        </p:txBody>
      </p:sp>
    </p:spTree>
    <p:extLst>
      <p:ext uri="{BB962C8B-B14F-4D97-AF65-F5344CB8AC3E}">
        <p14:creationId xmlns:p14="http://schemas.microsoft.com/office/powerpoint/2010/main" val="3034731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9E76D607-6D5C-4DBD-9346-0971AB68920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2875" y="6421438"/>
            <a:ext cx="8858250"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lvl1pPr>
              <a:defRPr baseline="0"/>
            </a:lvl1pPr>
          </a:lstStyle>
          <a:p>
            <a:r>
              <a:rPr lang="en-US"/>
              <a:t>Click to edit Master title style</a:t>
            </a:r>
            <a:endParaRPr lang="en-GB" dirty="0"/>
          </a:p>
        </p:txBody>
      </p:sp>
      <p:sp>
        <p:nvSpPr>
          <p:cNvPr id="3" name="Content Placeholder 2"/>
          <p:cNvSpPr>
            <a:spLocks noGrp="1"/>
          </p:cNvSpPr>
          <p:nvPr>
            <p:ph idx="1"/>
          </p:nvPr>
        </p:nvSpPr>
        <p:spPr/>
        <p:txBody>
          <a:bodyPr/>
          <a:lstStyle>
            <a:lvl1pPr>
              <a:defRPr/>
            </a:lvl1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2298868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7C699185-1B71-4C38-ABFC-AEF25B4C3E14}"/>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2875" y="6421438"/>
            <a:ext cx="8858250"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722313" y="4406901"/>
            <a:ext cx="7772400" cy="1362075"/>
          </a:xfrm>
        </p:spPr>
        <p:txBody>
          <a:bodyPr anchor="t"/>
          <a:lstStyle>
            <a:lvl1pPr algn="l">
              <a:defRPr sz="3600" b="1" cap="all" baseline="0"/>
            </a:lvl1pPr>
          </a:lstStyle>
          <a:p>
            <a:r>
              <a:rPr lang="en-US"/>
              <a:t>Click to edit Master title style</a:t>
            </a:r>
            <a:endParaRPr lang="en-GB"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4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Tree>
    <p:extLst>
      <p:ext uri="{BB962C8B-B14F-4D97-AF65-F5344CB8AC3E}">
        <p14:creationId xmlns:p14="http://schemas.microsoft.com/office/powerpoint/2010/main" val="40366516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DF81641C-C5BC-43E1-AE58-CEFB53E22A3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2875" y="6421438"/>
            <a:ext cx="8858250"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lvl1pPr>
              <a:defRPr sz="3600"/>
            </a:lvl1pPr>
          </a:lstStyle>
          <a:p>
            <a:r>
              <a:rPr lang="en-US"/>
              <a:t>Click to edit Master title style</a:t>
            </a:r>
            <a:endParaRPr lang="en-GB"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4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4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1687019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7" name="Picture 4">
            <a:extLst>
              <a:ext uri="{FF2B5EF4-FFF2-40B4-BE49-F238E27FC236}">
                <a16:creationId xmlns:a16="http://schemas.microsoft.com/office/drawing/2014/main" id="{7DCF2A9D-3554-4CC3-BA85-E4199003C2B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2875" y="6421438"/>
            <a:ext cx="8858250"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457200" y="274639"/>
            <a:ext cx="8229600" cy="1143000"/>
          </a:xfrm>
        </p:spPr>
        <p:txBody>
          <a:bodyPr/>
          <a:lstStyle>
            <a:lvl1pPr>
              <a:defRPr baseline="0"/>
            </a:lvl1pPr>
          </a:lstStyle>
          <a:p>
            <a:r>
              <a:rPr lang="en-US"/>
              <a:t>Click to edit Master title style</a:t>
            </a:r>
            <a:endParaRPr lang="en-GB" dirty="0"/>
          </a:p>
        </p:txBody>
      </p:sp>
      <p:sp>
        <p:nvSpPr>
          <p:cNvPr id="3" name="Text Placeholder 2"/>
          <p:cNvSpPr>
            <a:spLocks noGrp="1"/>
          </p:cNvSpPr>
          <p:nvPr>
            <p:ph type="body" idx="1"/>
          </p:nvPr>
        </p:nvSpPr>
        <p:spPr>
          <a:xfrm>
            <a:off x="457200" y="1535113"/>
            <a:ext cx="4040188" cy="639763"/>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
        <p:nvSpPr>
          <p:cNvPr id="5" name="Text Placeholder 4"/>
          <p:cNvSpPr>
            <a:spLocks noGrp="1"/>
          </p:cNvSpPr>
          <p:nvPr>
            <p:ph type="body" sz="quarter" idx="3"/>
          </p:nvPr>
        </p:nvSpPr>
        <p:spPr>
          <a:xfrm>
            <a:off x="4645027" y="1535113"/>
            <a:ext cx="4041775" cy="639763"/>
          </a:xfrm>
        </p:spPr>
        <p:txBody>
          <a:bodyPr anchor="b"/>
          <a:lstStyle>
            <a:lvl1pPr marL="0" indent="0">
              <a:buNone/>
              <a:defRPr sz="2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20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00185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3" name="Picture 4">
            <a:extLst>
              <a:ext uri="{FF2B5EF4-FFF2-40B4-BE49-F238E27FC236}">
                <a16:creationId xmlns:a16="http://schemas.microsoft.com/office/drawing/2014/main" id="{AF7E8BCF-2D03-4572-A622-93202A1BDDE8}"/>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2875" y="6421438"/>
            <a:ext cx="8858250"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p:txBody>
          <a:bodyPr/>
          <a:lstStyle>
            <a:lvl1pPr>
              <a:defRPr sz="4000"/>
            </a:lvl1pPr>
          </a:lstStyle>
          <a:p>
            <a:r>
              <a:rPr lang="en-US"/>
              <a:t>Click to edit Master title style</a:t>
            </a:r>
            <a:endParaRPr lang="en-GB" dirty="0"/>
          </a:p>
        </p:txBody>
      </p:sp>
    </p:spTree>
    <p:extLst>
      <p:ext uri="{BB962C8B-B14F-4D97-AF65-F5344CB8AC3E}">
        <p14:creationId xmlns:p14="http://schemas.microsoft.com/office/powerpoint/2010/main" val="1419356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2" name="Picture 4">
            <a:extLst>
              <a:ext uri="{FF2B5EF4-FFF2-40B4-BE49-F238E27FC236}">
                <a16:creationId xmlns:a16="http://schemas.microsoft.com/office/drawing/2014/main" id="{BE07C28E-D44E-416A-BA91-1145D13C027B}"/>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2875" y="6421438"/>
            <a:ext cx="8858250"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51984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19ED87AF-8E3F-4E50-AEEB-850A6F69150A}"/>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2875" y="6421438"/>
            <a:ext cx="8858250"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457202" y="273049"/>
            <a:ext cx="3008313" cy="1162051"/>
          </a:xfrm>
        </p:spPr>
        <p:txBody>
          <a:bodyPr anchor="b"/>
          <a:lstStyle>
            <a:lvl1pPr algn="l">
              <a:defRPr sz="3600" b="1"/>
            </a:lvl1pPr>
          </a:lstStyle>
          <a:p>
            <a:r>
              <a:rPr lang="en-US"/>
              <a:t>Click to edit Master title style</a:t>
            </a:r>
            <a:endParaRPr lang="en-GB" dirty="0"/>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p:txBody>
      </p:sp>
      <p:sp>
        <p:nvSpPr>
          <p:cNvPr id="4" name="Text Placeholder 3"/>
          <p:cNvSpPr>
            <a:spLocks noGrp="1"/>
          </p:cNvSpPr>
          <p:nvPr>
            <p:ph type="body" sz="half" idx="2"/>
          </p:nvPr>
        </p:nvSpPr>
        <p:spPr>
          <a:xfrm>
            <a:off x="457202" y="1435102"/>
            <a:ext cx="3008313" cy="4691063"/>
          </a:xfrm>
        </p:spPr>
        <p:txBody>
          <a:bodyPr/>
          <a:lstStyle>
            <a:lvl1pPr marL="0" indent="0">
              <a:buNone/>
              <a:defRPr sz="2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626734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5" name="Picture 3">
            <a:extLst>
              <a:ext uri="{FF2B5EF4-FFF2-40B4-BE49-F238E27FC236}">
                <a16:creationId xmlns:a16="http://schemas.microsoft.com/office/drawing/2014/main" id="{295EF50D-8808-4594-8ADB-AAB5C0081D8E}"/>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42875" y="6421438"/>
            <a:ext cx="8858250" cy="346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Title 1"/>
          <p:cNvSpPr>
            <a:spLocks noGrp="1"/>
          </p:cNvSpPr>
          <p:nvPr>
            <p:ph type="title"/>
          </p:nvPr>
        </p:nvSpPr>
        <p:spPr>
          <a:xfrm>
            <a:off x="1792288" y="4800600"/>
            <a:ext cx="5486400" cy="566739"/>
          </a:xfrm>
        </p:spPr>
        <p:txBody>
          <a:bodyPr anchor="b"/>
          <a:lstStyle>
            <a:lvl1pPr algn="l">
              <a:defRPr sz="2000" b="1"/>
            </a:lvl1pPr>
          </a:lstStyle>
          <a:p>
            <a:r>
              <a:rPr lang="en-US"/>
              <a:t>Click to edit Master title style</a:t>
            </a:r>
            <a:endParaRPr lang="en-GB"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dirty="0"/>
          </a:p>
        </p:txBody>
      </p:sp>
      <p:sp>
        <p:nvSpPr>
          <p:cNvPr id="4" name="Text Placeholder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1541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E5098227-18CF-43B0-BE08-D3EE74FB356B}"/>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a:t>Title – at least 36pt</a:t>
            </a:r>
          </a:p>
        </p:txBody>
      </p:sp>
      <p:sp>
        <p:nvSpPr>
          <p:cNvPr id="1027" name="Rectangle 3">
            <a:extLst>
              <a:ext uri="{FF2B5EF4-FFF2-40B4-BE49-F238E27FC236}">
                <a16:creationId xmlns:a16="http://schemas.microsoft.com/office/drawing/2014/main" id="{CC16074E-2773-4750-ABBD-3FCF32ECDE02}"/>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a:t>Text – at least 24pt</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Tree>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9" r:id="rId5"/>
    <p:sldLayoutId id="2147483780" r:id="rId6"/>
    <p:sldLayoutId id="2147483781" r:id="rId7"/>
    <p:sldLayoutId id="2147483782" r:id="rId8"/>
    <p:sldLayoutId id="2147483783" r:id="rId9"/>
  </p:sldLayoutIdLst>
  <p:txStyles>
    <p:titleStyle>
      <a:lvl1pPr algn="ctr" rtl="0" eaLnBrk="0" fontAlgn="base" hangingPunct="0">
        <a:spcBef>
          <a:spcPct val="0"/>
        </a:spcBef>
        <a:spcAft>
          <a:spcPct val="0"/>
        </a:spcAft>
        <a:defRPr sz="3600" b="1">
          <a:solidFill>
            <a:schemeClr val="tx2"/>
          </a:solidFill>
          <a:latin typeface="Arial" panose="020B0604020202020204" pitchFamily="34" charset="0"/>
          <a:ea typeface="+mj-ea"/>
          <a:cs typeface="Arial" panose="020B0604020202020204" pitchFamily="34" charset="0"/>
        </a:defRPr>
      </a:lvl1pPr>
      <a:lvl2pPr algn="ctr" rtl="0" eaLnBrk="0" fontAlgn="base" hangingPunct="0">
        <a:spcBef>
          <a:spcPct val="0"/>
        </a:spcBef>
        <a:spcAft>
          <a:spcPct val="0"/>
        </a:spcAft>
        <a:defRPr sz="3600" b="1">
          <a:solidFill>
            <a:schemeClr val="tx2"/>
          </a:solidFill>
          <a:latin typeface="Arial" charset="0"/>
          <a:cs typeface="Arial" charset="0"/>
        </a:defRPr>
      </a:lvl2pPr>
      <a:lvl3pPr algn="ctr" rtl="0" eaLnBrk="0" fontAlgn="base" hangingPunct="0">
        <a:spcBef>
          <a:spcPct val="0"/>
        </a:spcBef>
        <a:spcAft>
          <a:spcPct val="0"/>
        </a:spcAft>
        <a:defRPr sz="3600" b="1">
          <a:solidFill>
            <a:schemeClr val="tx2"/>
          </a:solidFill>
          <a:latin typeface="Arial" charset="0"/>
          <a:cs typeface="Arial" charset="0"/>
        </a:defRPr>
      </a:lvl3pPr>
      <a:lvl4pPr algn="ctr" rtl="0" eaLnBrk="0" fontAlgn="base" hangingPunct="0">
        <a:spcBef>
          <a:spcPct val="0"/>
        </a:spcBef>
        <a:spcAft>
          <a:spcPct val="0"/>
        </a:spcAft>
        <a:defRPr sz="3600" b="1">
          <a:solidFill>
            <a:schemeClr val="tx2"/>
          </a:solidFill>
          <a:latin typeface="Arial" charset="0"/>
          <a:cs typeface="Arial" charset="0"/>
        </a:defRPr>
      </a:lvl4pPr>
      <a:lvl5pPr algn="ctr" rtl="0" eaLnBrk="0" fontAlgn="base" hangingPunct="0">
        <a:spcBef>
          <a:spcPct val="0"/>
        </a:spcBef>
        <a:spcAft>
          <a:spcPct val="0"/>
        </a:spcAft>
        <a:defRPr sz="3600" b="1">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28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Char char="–"/>
        <a:defRPr sz="2400">
          <a:solidFill>
            <a:schemeClr val="tx1"/>
          </a:solidFill>
          <a:latin typeface="Arial" panose="020B0604020202020204" pitchFamily="34" charset="0"/>
          <a:cs typeface="Arial" panose="020B0604020202020204" pitchFamily="34" charset="0"/>
        </a:defRPr>
      </a:lvl2pPr>
      <a:lvl3pPr marL="1143000" indent="-228600" algn="l" rtl="0" eaLnBrk="0" fontAlgn="base" hangingPunct="0">
        <a:spcBef>
          <a:spcPct val="20000"/>
        </a:spcBef>
        <a:spcAft>
          <a:spcPct val="0"/>
        </a:spcAft>
        <a:buChar char="•"/>
        <a:defRPr sz="2400">
          <a:solidFill>
            <a:schemeClr val="tx1"/>
          </a:solidFill>
          <a:latin typeface="Arial" panose="020B0604020202020204" pitchFamily="34" charset="0"/>
          <a:cs typeface="Arial" panose="020B0604020202020204" pitchFamily="34" charset="0"/>
        </a:defRPr>
      </a:lvl3pPr>
      <a:lvl4pPr marL="1600200" indent="-228600" algn="l" rtl="0" eaLnBrk="0" fontAlgn="base" hangingPunct="0">
        <a:spcBef>
          <a:spcPct val="20000"/>
        </a:spcBef>
        <a:spcAft>
          <a:spcPct val="0"/>
        </a:spcAft>
        <a:buChar char="–"/>
        <a:defRPr sz="2400">
          <a:solidFill>
            <a:schemeClr val="tx1"/>
          </a:solidFill>
          <a:latin typeface="Arial" panose="020B0604020202020204" pitchFamily="34" charset="0"/>
          <a:cs typeface="Arial" panose="020B0604020202020204" pitchFamily="34" charset="0"/>
        </a:defRPr>
      </a:lvl4pPr>
      <a:lvl5pPr marL="2057400" indent="-228600" algn="l" rtl="0" eaLnBrk="0" fontAlgn="base" hangingPunct="0">
        <a:spcBef>
          <a:spcPct val="20000"/>
        </a:spcBef>
        <a:spcAft>
          <a:spcPct val="0"/>
        </a:spcAft>
        <a:buChar char="»"/>
        <a:defRPr sz="2400">
          <a:solidFill>
            <a:schemeClr val="tx1"/>
          </a:solidFill>
          <a:latin typeface="Arial" panose="020B0604020202020204" pitchFamily="34" charset="0"/>
          <a:cs typeface="Arial" panose="020B0604020202020204" pitchFamily="34"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FEFDD66B-A35E-470A-9475-32AC08E18A14}"/>
              </a:ext>
            </a:extLst>
          </p:cNvPr>
          <p:cNvSpPr>
            <a:spLocks noGrp="1"/>
          </p:cNvSpPr>
          <p:nvPr>
            <p:ph type="ctrTitle"/>
          </p:nvPr>
        </p:nvSpPr>
        <p:spPr>
          <a:xfrm>
            <a:off x="685800" y="1219200"/>
            <a:ext cx="7772400" cy="1468437"/>
          </a:xfrm>
        </p:spPr>
        <p:txBody>
          <a:bodyPr/>
          <a:lstStyle/>
          <a:p>
            <a:r>
              <a:rPr lang="en-GB" dirty="0"/>
              <a:t>Learning from complaints:</a:t>
            </a:r>
            <a:br>
              <a:rPr lang="en-GB" dirty="0"/>
            </a:br>
            <a:r>
              <a:rPr lang="en-GB" dirty="0"/>
              <a:t>themes April 2025</a:t>
            </a:r>
            <a:endParaRPr lang="en-US" altLang="en-US" dirty="0"/>
          </a:p>
        </p:txBody>
      </p:sp>
      <p:sp>
        <p:nvSpPr>
          <p:cNvPr id="11267" name="Subtitle 2">
            <a:extLst>
              <a:ext uri="{FF2B5EF4-FFF2-40B4-BE49-F238E27FC236}">
                <a16:creationId xmlns:a16="http://schemas.microsoft.com/office/drawing/2014/main" id="{D0157807-01F2-47B6-BA05-A9EF2CB383BC}"/>
              </a:ext>
            </a:extLst>
          </p:cNvPr>
          <p:cNvSpPr>
            <a:spLocks noGrp="1"/>
          </p:cNvSpPr>
          <p:nvPr>
            <p:ph type="subTitle" idx="1"/>
          </p:nvPr>
        </p:nvSpPr>
        <p:spPr>
          <a:xfrm>
            <a:off x="1547664" y="2687637"/>
            <a:ext cx="6224736" cy="2951163"/>
          </a:xfrm>
        </p:spPr>
        <p:txBody>
          <a:bodyPr/>
          <a:lstStyle/>
          <a:p>
            <a:pPr marL="342900" indent="-342900" algn="l">
              <a:buFont typeface="Arial" panose="020B0604020202020204" pitchFamily="34" charset="0"/>
              <a:buChar char="•"/>
            </a:pPr>
            <a:r>
              <a:rPr lang="en-GB" dirty="0"/>
              <a:t>Respect, Caring &amp; patient rights</a:t>
            </a:r>
          </a:p>
          <a:p>
            <a:pPr marL="342900" indent="-342900" algn="l">
              <a:buFont typeface="Arial" panose="020B0604020202020204" pitchFamily="34" charset="0"/>
              <a:buChar char="•"/>
            </a:pPr>
            <a:r>
              <a:rPr lang="en-GB" dirty="0"/>
              <a:t>Organisation process – Waiting times and accessing care</a:t>
            </a:r>
          </a:p>
          <a:p>
            <a:pPr marL="342900" indent="-342900" algn="l">
              <a:buFont typeface="Arial" panose="020B0604020202020204" pitchFamily="34" charset="0"/>
              <a:buChar char="•"/>
            </a:pPr>
            <a:r>
              <a:rPr lang="en-GB" dirty="0"/>
              <a:t>Safety – errors, incidents, staff </a:t>
            </a:r>
            <a:r>
              <a:rPr lang="en-GB" dirty="0" err="1"/>
              <a:t>compentencies</a:t>
            </a:r>
            <a:endParaRPr lang="en-GB" dirty="0"/>
          </a:p>
          <a:p>
            <a:pPr marL="342900" indent="-342900" algn="l">
              <a:buFont typeface="Arial" panose="020B0604020202020204" pitchFamily="34" charset="0"/>
              <a:buChar char="•"/>
            </a:pPr>
            <a:r>
              <a:rPr lang="en-GB" dirty="0"/>
              <a:t>Communication – Absent, incorrect or delayed</a:t>
            </a:r>
          </a:p>
          <a:p>
            <a:endParaRPr lang="en-US" altLang="en-US" dirty="0"/>
          </a:p>
          <a:p>
            <a:pPr marL="342900" indent="-342900">
              <a:buFont typeface="Arial" panose="020B0604020202020204" pitchFamily="34" charset="0"/>
              <a:buChar char="•"/>
            </a:pPr>
            <a:endParaRPr lang="en-US" altLang="en-US" dirty="0"/>
          </a:p>
          <a:p>
            <a:pPr marL="342900" indent="-342900">
              <a:buFont typeface="Arial" panose="020B0604020202020204" pitchFamily="34" charset="0"/>
              <a:buChar char="•"/>
            </a:pPr>
            <a:endParaRPr lang="en-US"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Callout 6">
            <a:extLst>
              <a:ext uri="{FF2B5EF4-FFF2-40B4-BE49-F238E27FC236}">
                <a16:creationId xmlns:a16="http://schemas.microsoft.com/office/drawing/2014/main" id="{2B70A2A1-C488-45B5-BF25-167C63398B16}"/>
              </a:ext>
            </a:extLst>
          </p:cNvPr>
          <p:cNvSpPr/>
          <p:nvPr/>
        </p:nvSpPr>
        <p:spPr>
          <a:xfrm>
            <a:off x="6999517" y="4077072"/>
            <a:ext cx="1872208" cy="2158415"/>
          </a:xfrm>
          <a:prstGeom prst="wedgeEllipseCallout">
            <a:avLst>
              <a:gd name="adj1" fmla="val 46690"/>
              <a:gd name="adj2" fmla="val 44413"/>
            </a:avLst>
          </a:prstGeom>
          <a:gradFill flip="none" rotWithShape="1">
            <a:gsLst>
              <a:gs pos="0">
                <a:schemeClr val="accent6">
                  <a:lumMod val="40000"/>
                  <a:lumOff val="60000"/>
                  <a:shade val="30000"/>
                  <a:satMod val="115000"/>
                </a:schemeClr>
              </a:gs>
              <a:gs pos="50000">
                <a:schemeClr val="accent6">
                  <a:lumMod val="40000"/>
                  <a:lumOff val="60000"/>
                  <a:shade val="67500"/>
                  <a:satMod val="115000"/>
                </a:schemeClr>
              </a:gs>
              <a:gs pos="100000">
                <a:schemeClr val="accent6">
                  <a:lumMod val="40000"/>
                  <a:lumOff val="60000"/>
                  <a:shade val="100000"/>
                  <a:satMod val="115000"/>
                </a:schemeClr>
              </a:gs>
            </a:gsLst>
            <a:path path="circle">
              <a:fillToRect l="100000" t="100000"/>
            </a:path>
            <a:tileRect r="-100000" b="-100000"/>
          </a:gradFill>
          <a:ln w="28575">
            <a:solidFill>
              <a:schemeClr val="accent1"/>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en-GB" sz="1100" dirty="0">
                <a:solidFill>
                  <a:schemeClr val="tx1"/>
                </a:solidFill>
                <a:latin typeface="Arial" panose="020B0604020202020204" pitchFamily="34" charset="0"/>
                <a:cs typeface="Arial" panose="020B0604020202020204" pitchFamily="34" charset="0"/>
              </a:rPr>
              <a:t>We did “Patient Engagement Lead Nurse to carry out random spot checks.”</a:t>
            </a:r>
          </a:p>
        </p:txBody>
      </p:sp>
      <p:sp>
        <p:nvSpPr>
          <p:cNvPr id="4" name="Oval Callout 6">
            <a:extLst>
              <a:ext uri="{FF2B5EF4-FFF2-40B4-BE49-F238E27FC236}">
                <a16:creationId xmlns:a16="http://schemas.microsoft.com/office/drawing/2014/main" id="{A6828967-60E1-40D8-80EA-B4A8D2589E67}"/>
              </a:ext>
            </a:extLst>
          </p:cNvPr>
          <p:cNvSpPr/>
          <p:nvPr/>
        </p:nvSpPr>
        <p:spPr>
          <a:xfrm>
            <a:off x="1979712" y="3610190"/>
            <a:ext cx="2304256" cy="2359555"/>
          </a:xfrm>
          <a:prstGeom prst="wedgeEllipseCallout">
            <a:avLst>
              <a:gd name="adj1" fmla="val 46692"/>
              <a:gd name="adj2" fmla="val 49208"/>
            </a:avLst>
          </a:prstGeom>
          <a:gradFill flip="none" rotWithShape="1">
            <a:gsLst>
              <a:gs pos="0">
                <a:schemeClr val="accent6">
                  <a:lumMod val="40000"/>
                  <a:lumOff val="60000"/>
                  <a:shade val="30000"/>
                  <a:satMod val="115000"/>
                </a:schemeClr>
              </a:gs>
              <a:gs pos="50000">
                <a:schemeClr val="accent6">
                  <a:lumMod val="40000"/>
                  <a:lumOff val="60000"/>
                  <a:shade val="67500"/>
                  <a:satMod val="115000"/>
                </a:schemeClr>
              </a:gs>
              <a:gs pos="100000">
                <a:schemeClr val="accent6">
                  <a:lumMod val="40000"/>
                  <a:lumOff val="60000"/>
                  <a:shade val="100000"/>
                  <a:satMod val="115000"/>
                </a:schemeClr>
              </a:gs>
            </a:gsLst>
            <a:path path="circle">
              <a:fillToRect l="100000" t="100000"/>
            </a:path>
            <a:tileRect r="-100000" b="-100000"/>
          </a:gradFill>
          <a:ln w="28575">
            <a:solidFill>
              <a:schemeClr val="accent1"/>
            </a:solidFill>
          </a:ln>
        </p:spPr>
        <p:style>
          <a:lnRef idx="0">
            <a:schemeClr val="accent5"/>
          </a:lnRef>
          <a:fillRef idx="3">
            <a:schemeClr val="accent5"/>
          </a:fillRef>
          <a:effectRef idx="3">
            <a:schemeClr val="accent5"/>
          </a:effectRef>
          <a:fontRef idx="minor">
            <a:schemeClr val="lt1"/>
          </a:fontRef>
        </p:style>
        <p:txBody>
          <a:bodyPr rtlCol="0" anchor="ctr"/>
          <a:lstStyle/>
          <a:p>
            <a:pPr algn="ctr">
              <a:lnSpc>
                <a:spcPct val="107000"/>
              </a:lnSpc>
              <a:spcAft>
                <a:spcPts val="800"/>
              </a:spcAft>
            </a:pPr>
            <a:r>
              <a:rPr lang="en-GB" sz="1100" dirty="0">
                <a:solidFill>
                  <a:schemeClr val="tx1"/>
                </a:solidFill>
                <a:latin typeface="Arial" panose="020B0604020202020204" pitchFamily="34" charset="0"/>
                <a:cs typeface="Arial" panose="020B0604020202020204" pitchFamily="34" charset="0"/>
              </a:rPr>
              <a:t>We did “Community midwives will now complete body maps for babies at the time of their first visits to new parents..</a:t>
            </a:r>
            <a:r>
              <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lang="en-GB" sz="1100" dirty="0">
              <a:solidFill>
                <a:schemeClr val="tx1"/>
              </a:solidFill>
              <a:latin typeface="Arial" panose="020B0604020202020204" pitchFamily="34" charset="0"/>
              <a:cs typeface="Arial" panose="020B0604020202020204" pitchFamily="34" charset="0"/>
            </a:endParaRPr>
          </a:p>
        </p:txBody>
      </p:sp>
      <p:sp>
        <p:nvSpPr>
          <p:cNvPr id="5" name="Oval Callout 5">
            <a:extLst>
              <a:ext uri="{FF2B5EF4-FFF2-40B4-BE49-F238E27FC236}">
                <a16:creationId xmlns:a16="http://schemas.microsoft.com/office/drawing/2014/main" id="{378908E3-97D8-4C2E-96F3-E33E98F1B94B}"/>
              </a:ext>
            </a:extLst>
          </p:cNvPr>
          <p:cNvSpPr/>
          <p:nvPr/>
        </p:nvSpPr>
        <p:spPr>
          <a:xfrm>
            <a:off x="265792" y="3482369"/>
            <a:ext cx="2055944" cy="2250887"/>
          </a:xfrm>
          <a:prstGeom prst="wedgeEllipseCallout">
            <a:avLst>
              <a:gd name="adj1" fmla="val -45322"/>
              <a:gd name="adj2" fmla="val 47562"/>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t="100000" r="100000"/>
            </a:path>
            <a:tileRect l="-100000" b="-100000"/>
          </a:gradFill>
          <a:ln w="28575">
            <a:solidFill>
              <a:schemeClr val="accent6">
                <a:lumMod val="40000"/>
                <a:lumOff val="60000"/>
              </a:schemeClr>
            </a:solidFill>
          </a:ln>
        </p:spPr>
        <p:style>
          <a:lnRef idx="0">
            <a:schemeClr val="accent1"/>
          </a:lnRef>
          <a:fillRef idx="3">
            <a:schemeClr val="accent1"/>
          </a:fillRef>
          <a:effectRef idx="3">
            <a:schemeClr val="accent1"/>
          </a:effectRef>
          <a:fontRef idx="minor">
            <a:schemeClr val="lt1"/>
          </a:fontRef>
        </p:style>
        <p:txBody>
          <a:bodyPr rtlCol="0" anchor="ctr" anchorCtr="1"/>
          <a:lstStyle/>
          <a:p>
            <a:pPr algn="ctr"/>
            <a:r>
              <a:rPr lang="en-GB" sz="1100" dirty="0">
                <a:solidFill>
                  <a:schemeClr val="tx1"/>
                </a:solidFill>
                <a:latin typeface="Arial" panose="020B0604020202020204" pitchFamily="34" charset="0"/>
                <a:cs typeface="Arial" panose="020B0604020202020204" pitchFamily="34" charset="0"/>
              </a:rPr>
              <a:t>You said “Concerns raised that a potential injury was missed in a new baby transferred from the care of another provider.</a:t>
            </a:r>
            <a:r>
              <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rPr>
              <a:t>” </a:t>
            </a:r>
            <a:endParaRPr lang="en-GB" sz="1100" dirty="0">
              <a:solidFill>
                <a:schemeClr val="tx1"/>
              </a:solidFill>
              <a:latin typeface="Arial" panose="020B0604020202020204" pitchFamily="34" charset="0"/>
              <a:cs typeface="Arial" panose="020B0604020202020204" pitchFamily="34" charset="0"/>
            </a:endParaRPr>
          </a:p>
        </p:txBody>
      </p:sp>
      <p:sp>
        <p:nvSpPr>
          <p:cNvPr id="6" name="Oval Callout 6">
            <a:extLst>
              <a:ext uri="{FF2B5EF4-FFF2-40B4-BE49-F238E27FC236}">
                <a16:creationId xmlns:a16="http://schemas.microsoft.com/office/drawing/2014/main" id="{6E6FDBAF-C310-4D30-A1BE-C95F07122EC5}"/>
              </a:ext>
            </a:extLst>
          </p:cNvPr>
          <p:cNvSpPr/>
          <p:nvPr/>
        </p:nvSpPr>
        <p:spPr>
          <a:xfrm>
            <a:off x="1883163" y="387960"/>
            <a:ext cx="2448272" cy="2672054"/>
          </a:xfrm>
          <a:prstGeom prst="wedgeEllipseCallout">
            <a:avLst>
              <a:gd name="adj1" fmla="val 49981"/>
              <a:gd name="adj2" fmla="val 44920"/>
            </a:avLst>
          </a:prstGeom>
          <a:gradFill flip="none" rotWithShape="1">
            <a:gsLst>
              <a:gs pos="0">
                <a:schemeClr val="accent6">
                  <a:lumMod val="40000"/>
                  <a:lumOff val="60000"/>
                  <a:tint val="66000"/>
                  <a:satMod val="160000"/>
                  <a:shade val="30000"/>
                  <a:satMod val="115000"/>
                </a:schemeClr>
              </a:gs>
              <a:gs pos="50000">
                <a:schemeClr val="accent6">
                  <a:lumMod val="40000"/>
                  <a:lumOff val="60000"/>
                  <a:tint val="66000"/>
                  <a:satMod val="160000"/>
                  <a:shade val="67500"/>
                  <a:satMod val="115000"/>
                </a:schemeClr>
              </a:gs>
              <a:gs pos="100000">
                <a:schemeClr val="accent6">
                  <a:lumMod val="40000"/>
                  <a:lumOff val="60000"/>
                  <a:tint val="66000"/>
                  <a:satMod val="160000"/>
                  <a:shade val="100000"/>
                  <a:satMod val="115000"/>
                </a:schemeClr>
              </a:gs>
            </a:gsLst>
            <a:path path="circle">
              <a:fillToRect l="100000" t="100000"/>
            </a:path>
            <a:tileRect r="-100000" b="-100000"/>
          </a:gradFill>
          <a:ln w="28575">
            <a:solidFill>
              <a:schemeClr val="accent1"/>
            </a:solidFill>
          </a:ln>
        </p:spPr>
        <p:style>
          <a:lnRef idx="0">
            <a:schemeClr val="accent5"/>
          </a:lnRef>
          <a:fillRef idx="3">
            <a:schemeClr val="accent5"/>
          </a:fillRef>
          <a:effectRef idx="3">
            <a:schemeClr val="accent5"/>
          </a:effectRef>
          <a:fontRef idx="minor">
            <a:schemeClr val="lt1"/>
          </a:fontRef>
        </p:style>
        <p:txBody>
          <a:bodyPr rtlCol="0" anchor="ctr" anchorCtr="1"/>
          <a:lstStyle/>
          <a:p>
            <a:pPr algn="ctr">
              <a:lnSpc>
                <a:spcPct val="107000"/>
              </a:lnSpc>
              <a:spcAft>
                <a:spcPts val="800"/>
              </a:spcAft>
            </a:pPr>
            <a:r>
              <a:rPr lang="en-GB" sz="1100" dirty="0">
                <a:solidFill>
                  <a:schemeClr val="tx1"/>
                </a:solidFill>
                <a:latin typeface="Arial" panose="020B0604020202020204" pitchFamily="34" charset="0"/>
                <a:cs typeface="Arial" panose="020B0604020202020204" pitchFamily="34" charset="0"/>
              </a:rPr>
              <a:t>We did “Our external car park company have increased staffing at the exit barriers during peak periods. The speed bumps have been reviewed and will be replaced with ones at a lower height.</a:t>
            </a:r>
            <a:r>
              <a:rPr lang="en-GB" sz="1000" dirty="0">
                <a:solidFill>
                  <a:schemeClr val="tx1"/>
                </a:solidFill>
                <a:latin typeface="Arial" panose="020B0604020202020204" pitchFamily="34" charset="0"/>
                <a:cs typeface="Arial" panose="020B0604020202020204" pitchFamily="34" charset="0"/>
              </a:rPr>
              <a:t>”</a:t>
            </a:r>
          </a:p>
        </p:txBody>
      </p:sp>
      <p:sp>
        <p:nvSpPr>
          <p:cNvPr id="7" name="Oval Callout 6">
            <a:extLst>
              <a:ext uri="{FF2B5EF4-FFF2-40B4-BE49-F238E27FC236}">
                <a16:creationId xmlns:a16="http://schemas.microsoft.com/office/drawing/2014/main" id="{56107D26-A1E2-4C04-9C10-1445E271383A}"/>
              </a:ext>
            </a:extLst>
          </p:cNvPr>
          <p:cNvSpPr/>
          <p:nvPr/>
        </p:nvSpPr>
        <p:spPr>
          <a:xfrm>
            <a:off x="6467133" y="152548"/>
            <a:ext cx="2524934" cy="3142878"/>
          </a:xfrm>
          <a:prstGeom prst="wedgeEllipseCallout">
            <a:avLst>
              <a:gd name="adj1" fmla="val 42580"/>
              <a:gd name="adj2" fmla="val 50584"/>
            </a:avLst>
          </a:prstGeom>
          <a:gradFill flip="none" rotWithShape="1">
            <a:gsLst>
              <a:gs pos="0">
                <a:schemeClr val="accent6">
                  <a:lumMod val="40000"/>
                  <a:lumOff val="60000"/>
                  <a:shade val="30000"/>
                  <a:satMod val="115000"/>
                </a:schemeClr>
              </a:gs>
              <a:gs pos="50000">
                <a:schemeClr val="accent6">
                  <a:lumMod val="40000"/>
                  <a:lumOff val="60000"/>
                  <a:shade val="67500"/>
                  <a:satMod val="115000"/>
                </a:schemeClr>
              </a:gs>
              <a:gs pos="100000">
                <a:schemeClr val="accent6">
                  <a:lumMod val="40000"/>
                  <a:lumOff val="60000"/>
                  <a:shade val="100000"/>
                  <a:satMod val="115000"/>
                </a:schemeClr>
              </a:gs>
            </a:gsLst>
            <a:path path="circle">
              <a:fillToRect l="100000" t="100000"/>
            </a:path>
            <a:tileRect r="-100000" b="-100000"/>
          </a:gradFill>
          <a:ln w="28575">
            <a:solidFill>
              <a:schemeClr val="accent1"/>
            </a:solidFill>
          </a:ln>
        </p:spPr>
        <p:style>
          <a:lnRef idx="0">
            <a:schemeClr val="accent5"/>
          </a:lnRef>
          <a:fillRef idx="3">
            <a:schemeClr val="accent5"/>
          </a:fillRef>
          <a:effectRef idx="3">
            <a:schemeClr val="accent5"/>
          </a:effectRef>
          <a:fontRef idx="minor">
            <a:schemeClr val="lt1"/>
          </a:fontRef>
        </p:style>
        <p:txBody>
          <a:bodyPr rtlCol="0" anchor="ctr"/>
          <a:lstStyle/>
          <a:p>
            <a:pPr algn="ctr"/>
            <a:r>
              <a:rPr lang="en-GB" sz="1050" dirty="0">
                <a:solidFill>
                  <a:schemeClr val="tx1"/>
                </a:solidFill>
                <a:latin typeface="Arial" panose="020B0604020202020204" pitchFamily="34" charset="0"/>
                <a:cs typeface="Arial" panose="020B0604020202020204" pitchFamily="34" charset="0"/>
              </a:rPr>
              <a:t>We did “Learning shared amongst the team regarding importance of involving link nurses who can assist with care plans for patients with additional needs. Feedback also shared with doctor who completed the referral regarding the importance of including information regarding conditions that require reasonable adjustments.</a:t>
            </a:r>
            <a:r>
              <a:rPr lang="en-GB" sz="1050" dirty="0">
                <a:solidFill>
                  <a:schemeClr val="tx1"/>
                </a:solidFill>
                <a:effectLst/>
                <a:latin typeface="Arial" panose="020B0604020202020204" pitchFamily="34" charset="0"/>
                <a:ea typeface="Calibri" panose="020F0502020204030204" pitchFamily="34" charset="0"/>
                <a:cs typeface="Arial" panose="020B0604020202020204" pitchFamily="34" charset="0"/>
              </a:rPr>
              <a:t>”</a:t>
            </a:r>
            <a:endParaRPr lang="en-GB" sz="1050" dirty="0">
              <a:solidFill>
                <a:schemeClr val="tx1"/>
              </a:solidFill>
              <a:latin typeface="Arial" panose="020B0604020202020204" pitchFamily="34" charset="0"/>
              <a:cs typeface="Arial" panose="020B0604020202020204" pitchFamily="34" charset="0"/>
            </a:endParaRPr>
          </a:p>
        </p:txBody>
      </p:sp>
      <p:sp>
        <p:nvSpPr>
          <p:cNvPr id="8" name="Oval Callout 5">
            <a:extLst>
              <a:ext uri="{FF2B5EF4-FFF2-40B4-BE49-F238E27FC236}">
                <a16:creationId xmlns:a16="http://schemas.microsoft.com/office/drawing/2014/main" id="{E3EF0B90-9D30-45E3-812C-C2C0F6FE8F72}"/>
              </a:ext>
            </a:extLst>
          </p:cNvPr>
          <p:cNvSpPr/>
          <p:nvPr/>
        </p:nvSpPr>
        <p:spPr>
          <a:xfrm>
            <a:off x="5639041" y="3946304"/>
            <a:ext cx="1656184" cy="2023441"/>
          </a:xfrm>
          <a:prstGeom prst="wedgeEllipseCallout">
            <a:avLst>
              <a:gd name="adj1" fmla="val -37810"/>
              <a:gd name="adj2" fmla="val 54499"/>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t="100000" r="100000"/>
            </a:path>
            <a:tileRect l="-100000" b="-100000"/>
          </a:gradFill>
          <a:ln w="28575">
            <a:solidFill>
              <a:schemeClr val="accent6">
                <a:lumMod val="40000"/>
                <a:lumOff val="60000"/>
              </a:schemeClr>
            </a:soli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100" dirty="0">
                <a:solidFill>
                  <a:schemeClr val="tx1"/>
                </a:solidFill>
                <a:latin typeface="Arial" panose="020B0604020202020204" pitchFamily="34" charset="0"/>
                <a:cs typeface="Arial" panose="020B0604020202020204" pitchFamily="34" charset="0"/>
              </a:rPr>
              <a:t>You said “Concerns raised regarding cleanliness of Emergency Department</a:t>
            </a:r>
            <a:r>
              <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rPr>
              <a:t>.”</a:t>
            </a:r>
          </a:p>
          <a:p>
            <a:pPr algn="ctr"/>
            <a:endParaRPr lang="en-GB" sz="1100" dirty="0">
              <a:solidFill>
                <a:schemeClr val="tx1"/>
              </a:solidFill>
              <a:latin typeface="Arial" panose="020B0604020202020204" pitchFamily="34" charset="0"/>
              <a:cs typeface="Arial" panose="020B0604020202020204" pitchFamily="34" charset="0"/>
            </a:endParaRPr>
          </a:p>
        </p:txBody>
      </p:sp>
      <p:sp>
        <p:nvSpPr>
          <p:cNvPr id="9" name="Oval Callout 5">
            <a:extLst>
              <a:ext uri="{FF2B5EF4-FFF2-40B4-BE49-F238E27FC236}">
                <a16:creationId xmlns:a16="http://schemas.microsoft.com/office/drawing/2014/main" id="{5540075F-6632-4754-B913-FAF04010AC2C}"/>
              </a:ext>
            </a:extLst>
          </p:cNvPr>
          <p:cNvSpPr/>
          <p:nvPr/>
        </p:nvSpPr>
        <p:spPr>
          <a:xfrm>
            <a:off x="5004048" y="880239"/>
            <a:ext cx="1883573" cy="2415187"/>
          </a:xfrm>
          <a:prstGeom prst="wedgeEllipseCallout">
            <a:avLst>
              <a:gd name="adj1" fmla="val -51548"/>
              <a:gd name="adj2" fmla="val 45992"/>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t="100000" r="100000"/>
            </a:path>
            <a:tileRect l="-100000" b="-100000"/>
          </a:gradFill>
          <a:ln w="28575">
            <a:solidFill>
              <a:schemeClr val="accent6">
                <a:lumMod val="40000"/>
                <a:lumOff val="60000"/>
              </a:schemeClr>
            </a:soli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100" dirty="0">
                <a:solidFill>
                  <a:schemeClr val="tx1"/>
                </a:solidFill>
                <a:latin typeface="Arial" panose="020B0604020202020204" pitchFamily="34" charset="0"/>
                <a:cs typeface="Arial" panose="020B0604020202020204" pitchFamily="34" charset="0"/>
              </a:rPr>
              <a:t>You said “Concerns raised that patient’s dementia was not appreciated when her endoscopy procedure was arranged leading to a lack of reasonable adjustments.”</a:t>
            </a:r>
            <a:endParaRPr lang="en-GB" sz="1100" dirty="0">
              <a:solidFill>
                <a:schemeClr val="tx1"/>
              </a:solidFill>
              <a:effectLst/>
              <a:latin typeface="Arial" panose="020B0604020202020204" pitchFamily="34" charset="0"/>
              <a:ea typeface="Calibri" panose="020F0502020204030204" pitchFamily="34" charset="0"/>
              <a:cs typeface="Arial" panose="020B0604020202020204" pitchFamily="34" charset="0"/>
            </a:endParaRPr>
          </a:p>
          <a:p>
            <a:pPr algn="ctr"/>
            <a:endParaRPr lang="en-GB" sz="1100" dirty="0">
              <a:solidFill>
                <a:schemeClr val="tx1"/>
              </a:solidFill>
              <a:latin typeface="Arial" panose="020B0604020202020204" pitchFamily="34" charset="0"/>
              <a:cs typeface="Arial" panose="020B0604020202020204" pitchFamily="34" charset="0"/>
            </a:endParaRPr>
          </a:p>
        </p:txBody>
      </p:sp>
      <p:sp>
        <p:nvSpPr>
          <p:cNvPr id="10" name="Oval Callout 5">
            <a:extLst>
              <a:ext uri="{FF2B5EF4-FFF2-40B4-BE49-F238E27FC236}">
                <a16:creationId xmlns:a16="http://schemas.microsoft.com/office/drawing/2014/main" id="{91317958-C646-42EF-9708-10108388FE69}"/>
              </a:ext>
            </a:extLst>
          </p:cNvPr>
          <p:cNvSpPr/>
          <p:nvPr/>
        </p:nvSpPr>
        <p:spPr>
          <a:xfrm>
            <a:off x="151933" y="184661"/>
            <a:ext cx="2043804" cy="2250888"/>
          </a:xfrm>
          <a:prstGeom prst="wedgeEllipseCallout">
            <a:avLst>
              <a:gd name="adj1" fmla="val -44024"/>
              <a:gd name="adj2" fmla="val 55360"/>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path path="circle">
              <a:fillToRect t="100000" r="100000"/>
            </a:path>
            <a:tileRect l="-100000" b="-100000"/>
          </a:gradFill>
          <a:ln w="28575">
            <a:solidFill>
              <a:schemeClr val="accent6">
                <a:lumMod val="40000"/>
                <a:lumOff val="60000"/>
              </a:schemeClr>
            </a:solidFill>
          </a:ln>
        </p:spPr>
        <p:style>
          <a:lnRef idx="0">
            <a:schemeClr val="accent1"/>
          </a:lnRef>
          <a:fillRef idx="3">
            <a:schemeClr val="accent1"/>
          </a:fillRef>
          <a:effectRef idx="3">
            <a:schemeClr val="accent1"/>
          </a:effectRef>
          <a:fontRef idx="minor">
            <a:schemeClr val="lt1"/>
          </a:fontRef>
        </p:style>
        <p:txBody>
          <a:bodyPr rtlCol="0" anchor="ctr"/>
          <a:lstStyle/>
          <a:p>
            <a:pPr algn="ctr"/>
            <a:r>
              <a:rPr lang="en-GB" sz="1100" dirty="0">
                <a:solidFill>
                  <a:schemeClr val="tx1"/>
                </a:solidFill>
                <a:latin typeface="Arial" panose="020B0604020202020204" pitchFamily="34" charset="0"/>
                <a:cs typeface="Arial" panose="020B0604020202020204" pitchFamily="34" charset="0"/>
              </a:rPr>
              <a:t>You said “Concerns raised regarding congestion in the car park and feedback regarding the speed humps on the Bournemouth site</a:t>
            </a:r>
            <a:r>
              <a:rPr lang="en-GB" sz="1000" dirty="0">
                <a:solidFill>
                  <a:schemeClr val="tx1"/>
                </a:solidFill>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995353212"/>
      </p:ext>
    </p:extLst>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activity xmlns="5e5abce5-4901-46fe-84c9-1005f11011b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BF9CCBF8BD42F478F8399383A0197BB" ma:contentTypeVersion="18" ma:contentTypeDescription="Create a new document." ma:contentTypeScope="" ma:versionID="ea7cf1842e7fb92988d17fb53317eef6">
  <xsd:schema xmlns:xsd="http://www.w3.org/2001/XMLSchema" xmlns:xs="http://www.w3.org/2001/XMLSchema" xmlns:p="http://schemas.microsoft.com/office/2006/metadata/properties" xmlns:ns3="41fd3d53-c209-4a70-acad-2c1d434d0c27" xmlns:ns4="5e5abce5-4901-46fe-84c9-1005f11011b0" targetNamespace="http://schemas.microsoft.com/office/2006/metadata/properties" ma:root="true" ma:fieldsID="6add4456ffcd3e1ca1d66277a6dfc909" ns3:_="" ns4:_="">
    <xsd:import namespace="41fd3d53-c209-4a70-acad-2c1d434d0c27"/>
    <xsd:import namespace="5e5abce5-4901-46fe-84c9-1005f11011b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element ref="ns4:MediaServiceSearchProperties" minOccurs="0"/>
                <xsd:element ref="ns4:_activity" minOccurs="0"/>
                <xsd:element ref="ns4:MediaLengthInSeconds" minOccurs="0"/>
                <xsd:element ref="ns4:MediaServiceObjectDetectorVersions" minOccurs="0"/>
                <xsd:element ref="ns4: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1fd3d53-c209-4a70-acad-2c1d434d0c27"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e5abce5-4901-46fe-84c9-1005f11011b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_activity" ma:index="22" nillable="true" ma:displayName="_activity" ma:hidden="true" ma:internalName="_activity">
      <xsd:simpleType>
        <xsd:restriction base="dms:Note"/>
      </xsd:simpleType>
    </xsd:element>
    <xsd:element name="MediaLengthInSeconds" ma:index="23" nillable="true" ma:displayName="MediaLengthInSeconds" ma:hidden="true" ma:internalName="MediaLengthInSeconds" ma:readOnly="true">
      <xsd:simpleType>
        <xsd:restriction base="dms:Unknown"/>
      </xsd:simple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ystemTags" ma:index="25" nillable="true" ma:displayName="MediaServiceSystemTags" ma:hidden="true" ma:internalName="MediaServiceSystemTag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95350D4-7C63-41D1-9CA9-D0AFF441C830}">
  <ds:schemaRefs>
    <ds:schemaRef ds:uri="http://schemas.microsoft.com/sharepoint/v3/contenttype/forms"/>
  </ds:schemaRefs>
</ds:datastoreItem>
</file>

<file path=customXml/itemProps2.xml><?xml version="1.0" encoding="utf-8"?>
<ds:datastoreItem xmlns:ds="http://schemas.openxmlformats.org/officeDocument/2006/customXml" ds:itemID="{CC67626A-5997-487A-A0A9-84A450BAA796}">
  <ds:schemaRef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5e5abce5-4901-46fe-84c9-1005f11011b0"/>
    <ds:schemaRef ds:uri="http://purl.org/dc/elements/1.1/"/>
    <ds:schemaRef ds:uri="http://schemas.microsoft.com/office/2006/metadata/properties"/>
    <ds:schemaRef ds:uri="41fd3d53-c209-4a70-acad-2c1d434d0c27"/>
    <ds:schemaRef ds:uri="http://www.w3.org/XML/1998/namespace"/>
    <ds:schemaRef ds:uri="http://purl.org/dc/dcmitype/"/>
  </ds:schemaRefs>
</ds:datastoreItem>
</file>

<file path=customXml/itemProps3.xml><?xml version="1.0" encoding="utf-8"?>
<ds:datastoreItem xmlns:ds="http://schemas.openxmlformats.org/officeDocument/2006/customXml" ds:itemID="{35B2DA08-8114-472B-8A61-50104623884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1fd3d53-c209-4a70-acad-2c1d434d0c27"/>
    <ds:schemaRef ds:uri="5e5abce5-4901-46fe-84c9-1005f11011b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575</TotalTime>
  <Words>239</Words>
  <Application>Microsoft Office PowerPoint</Application>
  <PresentationFormat>On-screen Show (4:3)</PresentationFormat>
  <Paragraphs>14</Paragraphs>
  <Slides>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Times New Roman</vt:lpstr>
      <vt:lpstr>Default Design</vt:lpstr>
      <vt:lpstr>Learning from complaints: themes April 2025</vt:lpstr>
      <vt:lpstr>PowerPoint Presentation</vt:lpstr>
    </vt:vector>
  </TitlesOfParts>
  <Company>RBCH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trachall</dc:creator>
  <cp:lastModifiedBy>HARDING, Christina (UNIVERSITY HOSPITALS DORSET NHS FOUNDATION TRUST)</cp:lastModifiedBy>
  <cp:revision>55</cp:revision>
  <dcterms:created xsi:type="dcterms:W3CDTF">2006-03-24T10:18:28Z</dcterms:created>
  <dcterms:modified xsi:type="dcterms:W3CDTF">2025-09-08T15:16:20Z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0x0101001BF9CCBF8BD42F478F8399383A0197BB</vt:lpwstr>
  </property>
</Properties>
</file>