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88C017-56F4-4DE0-91D4-D54BA7467FF9}" v="6" dt="2026-06-01T10:57:04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7" autoAdjust="0"/>
    <p:restoredTop sz="90821" autoAdjust="0"/>
  </p:normalViewPr>
  <p:slideViewPr>
    <p:cSldViewPr>
      <p:cViewPr varScale="1">
        <p:scale>
          <a:sx n="100" d="100"/>
          <a:sy n="100" d="100"/>
        </p:scale>
        <p:origin x="231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DING, Christina (UNIVERSITY HOSPITALS DORSET NHS FOUNDATION TRUST)" userId="b58b9737-427a-4aea-8b2d-65624070537d" providerId="ADAL" clId="{B611FFA9-9BB5-4810-966F-79FD26551E0D}"/>
    <pc:docChg chg="custSel modSld">
      <pc:chgData name="HARDING, Christina (UNIVERSITY HOSPITALS DORSET NHS FOUNDATION TRUST)" userId="b58b9737-427a-4aea-8b2d-65624070537d" providerId="ADAL" clId="{B611FFA9-9BB5-4810-966F-79FD26551E0D}" dt="2026-06-01T11:41:50.285" v="317" actId="20577"/>
      <pc:docMkLst>
        <pc:docMk/>
      </pc:docMkLst>
      <pc:sldChg chg="modSp mod">
        <pc:chgData name="HARDING, Christina (UNIVERSITY HOSPITALS DORSET NHS FOUNDATION TRUST)" userId="b58b9737-427a-4aea-8b2d-65624070537d" providerId="ADAL" clId="{B611FFA9-9BB5-4810-966F-79FD26551E0D}" dt="2026-06-01T11:41:50.285" v="317" actId="20577"/>
        <pc:sldMkLst>
          <pc:docMk/>
          <pc:sldMk cId="0" sldId="261"/>
        </pc:sldMkLst>
        <pc:spChg chg="mod">
          <ac:chgData name="HARDING, Christina (UNIVERSITY HOSPITALS DORSET NHS FOUNDATION TRUST)" userId="b58b9737-427a-4aea-8b2d-65624070537d" providerId="ADAL" clId="{B611FFA9-9BB5-4810-966F-79FD26551E0D}" dt="2026-06-01T11:41:15.466" v="270" actId="20577"/>
          <ac:spMkLst>
            <pc:docMk/>
            <pc:sldMk cId="0" sldId="261"/>
            <ac:spMk id="11266" creationId="{FEFDD66B-A35E-470A-9475-32AC08E18A14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1:41:50.285" v="317" actId="20577"/>
          <ac:spMkLst>
            <pc:docMk/>
            <pc:sldMk cId="0" sldId="261"/>
            <ac:spMk id="11267" creationId="{D0157807-01F2-47B6-BA05-A9EF2CB383BC}"/>
          </ac:spMkLst>
        </pc:spChg>
      </pc:sldChg>
      <pc:sldChg chg="modSp mod">
        <pc:chgData name="HARDING, Christina (UNIVERSITY HOSPITALS DORSET NHS FOUNDATION TRUST)" userId="b58b9737-427a-4aea-8b2d-65624070537d" providerId="ADAL" clId="{B611FFA9-9BB5-4810-966F-79FD26551E0D}" dt="2026-06-01T10:57:48.378" v="258" actId="14100"/>
        <pc:sldMkLst>
          <pc:docMk/>
          <pc:sldMk cId="995353212" sldId="262"/>
        </pc:sldMkLst>
        <pc:spChg chg="mod">
          <ac:chgData name="HARDING, Christina (UNIVERSITY HOSPITALS DORSET NHS FOUNDATION TRUST)" userId="b58b9737-427a-4aea-8b2d-65624070537d" providerId="ADAL" clId="{B611FFA9-9BB5-4810-966F-79FD26551E0D}" dt="2026-06-01T10:57:48.378" v="258" actId="14100"/>
          <ac:spMkLst>
            <pc:docMk/>
            <pc:sldMk cId="995353212" sldId="262"/>
            <ac:spMk id="2" creationId="{2B70A2A1-C488-45B5-BF25-167C63398B16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55:59.765" v="241" actId="14100"/>
          <ac:spMkLst>
            <pc:docMk/>
            <pc:sldMk cId="995353212" sldId="262"/>
            <ac:spMk id="4" creationId="{A6828967-60E1-40D8-80EA-B4A8D2589E67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54:06.687" v="103" actId="6549"/>
          <ac:spMkLst>
            <pc:docMk/>
            <pc:sldMk cId="995353212" sldId="262"/>
            <ac:spMk id="5" creationId="{378908E3-97D8-4C2E-96F3-E33E98F1B94B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50:40.351" v="9" actId="313"/>
          <ac:spMkLst>
            <pc:docMk/>
            <pc:sldMk cId="995353212" sldId="262"/>
            <ac:spMk id="6" creationId="{6E6FDBAF-C310-4D30-A1BE-C95F07122EC5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53:01.987" v="97" actId="1076"/>
          <ac:spMkLst>
            <pc:docMk/>
            <pc:sldMk cId="995353212" sldId="262"/>
            <ac:spMk id="7" creationId="{56107D26-A1E2-4C04-9C10-1445E271383A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57:43.343" v="256" actId="1076"/>
          <ac:spMkLst>
            <pc:docMk/>
            <pc:sldMk cId="995353212" sldId="262"/>
            <ac:spMk id="8" creationId="{E3EF0B90-9D30-45E3-812C-C2C0F6FE8F72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53:03.950" v="98" actId="1076"/>
          <ac:spMkLst>
            <pc:docMk/>
            <pc:sldMk cId="995353212" sldId="262"/>
            <ac:spMk id="9" creationId="{5540075F-6632-4754-B913-FAF04010AC2C}"/>
          </ac:spMkLst>
        </pc:spChg>
        <pc:spChg chg="mod">
          <ac:chgData name="HARDING, Christina (UNIVERSITY HOSPITALS DORSET NHS FOUNDATION TRUST)" userId="b58b9737-427a-4aea-8b2d-65624070537d" providerId="ADAL" clId="{B611FFA9-9BB5-4810-966F-79FD26551E0D}" dt="2026-06-01T10:50:09.329" v="3" actId="207"/>
          <ac:spMkLst>
            <pc:docMk/>
            <pc:sldMk cId="995353212" sldId="262"/>
            <ac:spMk id="10" creationId="{91317958-C646-42EF-9708-10108388FE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9C5D0B26-0E68-4887-ABDC-48F56F9CC6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260350"/>
            <a:ext cx="27225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315C1035-949F-4D68-AABB-75A15E0D08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091113"/>
            <a:ext cx="2447925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 sz="3600" b="1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73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76D607-6D5C-4DBD-9346-0971AB6892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2988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699185-1B71-4C38-ABFC-AEF25B4C3E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600" b="1" cap="all"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665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DF81641C-C5BC-43E1-AE58-CEFB53E22A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6870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>
            <a:extLst>
              <a:ext uri="{FF2B5EF4-FFF2-40B4-BE49-F238E27FC236}">
                <a16:creationId xmlns:a16="http://schemas.microsoft.com/office/drawing/2014/main" id="{7DCF2A9D-3554-4CC3-BA85-E4199003C2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018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AF7E8BCF-2D03-4572-A622-93202A1BDD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3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BE07C28E-D44E-416A-BA91-1145D13C02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198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19ED87AF-8E3F-4E50-AEEB-850A6F691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673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95EF50D-8808-4594-8ADB-AAB5C0081D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1438"/>
            <a:ext cx="88582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5098227-18CF-43B0-BE08-D3EE74FB3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 – at least 36pt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16074E-2773-4750-ABBD-3FCF32ECD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Text – at least 24pt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FEFDD66B-A35E-470A-9475-32AC08E18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68437"/>
          </a:xfrm>
        </p:spPr>
        <p:txBody>
          <a:bodyPr/>
          <a:lstStyle/>
          <a:p>
            <a:r>
              <a:rPr lang="en-GB" dirty="0"/>
              <a:t>Learning from complaints:</a:t>
            </a:r>
            <a:br>
              <a:rPr lang="en-GB" dirty="0"/>
            </a:br>
            <a:r>
              <a:rPr lang="en-GB" dirty="0"/>
              <a:t>themes November 2025</a:t>
            </a:r>
            <a:endParaRPr lang="en-US" altLang="en-US" dirty="0"/>
          </a:p>
        </p:txBody>
      </p:sp>
      <p:sp>
        <p:nvSpPr>
          <p:cNvPr id="11267" name="Subtitle 2">
            <a:extLst>
              <a:ext uri="{FF2B5EF4-FFF2-40B4-BE49-F238E27FC236}">
                <a16:creationId xmlns:a16="http://schemas.microsoft.com/office/drawing/2014/main" id="{D0157807-01F2-47B6-BA05-A9EF2CB38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7664" y="2687637"/>
            <a:ext cx="6224736" cy="2951163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Respect, Caring &amp; patient rights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Organisation process – Waiting times and accessing care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Quality – </a:t>
            </a:r>
            <a:r>
              <a:rPr lang="en-GB"/>
              <a:t>clinical standards</a:t>
            </a: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Communication – Absent, incorrect or delayed</a:t>
            </a:r>
          </a:p>
          <a:p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6">
            <a:extLst>
              <a:ext uri="{FF2B5EF4-FFF2-40B4-BE49-F238E27FC236}">
                <a16:creationId xmlns:a16="http://schemas.microsoft.com/office/drawing/2014/main" id="{2B70A2A1-C488-45B5-BF25-167C63398B16}"/>
              </a:ext>
            </a:extLst>
          </p:cNvPr>
          <p:cNvSpPr/>
          <p:nvPr/>
        </p:nvSpPr>
        <p:spPr>
          <a:xfrm>
            <a:off x="6300192" y="3284985"/>
            <a:ext cx="2736303" cy="2660022"/>
          </a:xfrm>
          <a:prstGeom prst="wedgeEllipseCallout">
            <a:avLst>
              <a:gd name="adj1" fmla="val 46690"/>
              <a:gd name="adj2" fmla="val 44413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“Cleanliness audits were undertaken and clear improvements have been seen. Ward lead will continue to monitor and perform random spot checks to ensure standards remain high.“</a:t>
            </a:r>
          </a:p>
        </p:txBody>
      </p:sp>
      <p:sp>
        <p:nvSpPr>
          <p:cNvPr id="4" name="Oval Callout 6">
            <a:extLst>
              <a:ext uri="{FF2B5EF4-FFF2-40B4-BE49-F238E27FC236}">
                <a16:creationId xmlns:a16="http://schemas.microsoft.com/office/drawing/2014/main" id="{A6828967-60E1-40D8-80EA-B4A8D2589E67}"/>
              </a:ext>
            </a:extLst>
          </p:cNvPr>
          <p:cNvSpPr/>
          <p:nvPr/>
        </p:nvSpPr>
        <p:spPr>
          <a:xfrm>
            <a:off x="1907704" y="3573016"/>
            <a:ext cx="2160240" cy="2122926"/>
          </a:xfrm>
          <a:prstGeom prst="wedgeEllipseCallout">
            <a:avLst>
              <a:gd name="adj1" fmla="val 46692"/>
              <a:gd name="adj2" fmla="val 49208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“Department will keep supplies of antibiotics and are also ensuring an up to date list of open pharmacies is kept.”</a:t>
            </a:r>
          </a:p>
        </p:txBody>
      </p:sp>
      <p:sp>
        <p:nvSpPr>
          <p:cNvPr id="5" name="Oval Callout 5">
            <a:extLst>
              <a:ext uri="{FF2B5EF4-FFF2-40B4-BE49-F238E27FC236}">
                <a16:creationId xmlns:a16="http://schemas.microsoft.com/office/drawing/2014/main" id="{378908E3-97D8-4C2E-96F3-E33E98F1B94B}"/>
              </a:ext>
            </a:extLst>
          </p:cNvPr>
          <p:cNvSpPr/>
          <p:nvPr/>
        </p:nvSpPr>
        <p:spPr>
          <a:xfrm>
            <a:off x="181034" y="3645024"/>
            <a:ext cx="2086710" cy="2376263"/>
          </a:xfrm>
          <a:prstGeom prst="wedgeEllipseCallout">
            <a:avLst>
              <a:gd name="adj1" fmla="val -45322"/>
              <a:gd name="adj2" fmla="val 4756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“Patient reported difficulties in collecting a medication prescribed from the Urgent Treatment Centre as it was a bank holiday and the pharmacies were shut” </a:t>
            </a:r>
          </a:p>
        </p:txBody>
      </p:sp>
      <p:sp>
        <p:nvSpPr>
          <p:cNvPr id="6" name="Oval Callout 6">
            <a:extLst>
              <a:ext uri="{FF2B5EF4-FFF2-40B4-BE49-F238E27FC236}">
                <a16:creationId xmlns:a16="http://schemas.microsoft.com/office/drawing/2014/main" id="{6E6FDBAF-C310-4D30-A1BE-C95F07122EC5}"/>
              </a:ext>
            </a:extLst>
          </p:cNvPr>
          <p:cNvSpPr/>
          <p:nvPr/>
        </p:nvSpPr>
        <p:spPr>
          <a:xfrm>
            <a:off x="1735081" y="260557"/>
            <a:ext cx="2476879" cy="2594034"/>
          </a:xfrm>
          <a:prstGeom prst="wedgeEllipseCallout">
            <a:avLst>
              <a:gd name="adj1" fmla="val 49981"/>
              <a:gd name="adj2" fmla="val 44920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tint val="66000"/>
                  <a:satMod val="1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tint val="66000"/>
                  <a:satMod val="1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tint val="66000"/>
                  <a:satMod val="1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“Feedback was provided to ward staff, along with additional training and education on the Trust’s Carer Passport Scheme, and further promotion of the Carer Support Service across the Trust”</a:t>
            </a:r>
          </a:p>
        </p:txBody>
      </p:sp>
      <p:sp>
        <p:nvSpPr>
          <p:cNvPr id="7" name="Oval Callout 6">
            <a:extLst>
              <a:ext uri="{FF2B5EF4-FFF2-40B4-BE49-F238E27FC236}">
                <a16:creationId xmlns:a16="http://schemas.microsoft.com/office/drawing/2014/main" id="{56107D26-A1E2-4C04-9C10-1445E271383A}"/>
              </a:ext>
            </a:extLst>
          </p:cNvPr>
          <p:cNvSpPr/>
          <p:nvPr/>
        </p:nvSpPr>
        <p:spPr>
          <a:xfrm>
            <a:off x="7020272" y="58522"/>
            <a:ext cx="1872208" cy="2239721"/>
          </a:xfrm>
          <a:prstGeom prst="wedgeEllipseCallout">
            <a:avLst>
              <a:gd name="adj1" fmla="val 42580"/>
              <a:gd name="adj2" fmla="val 50584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 “Department will now restrict the number of staff present in examination rooms”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Callout 5">
            <a:extLst>
              <a:ext uri="{FF2B5EF4-FFF2-40B4-BE49-F238E27FC236}">
                <a16:creationId xmlns:a16="http://schemas.microsoft.com/office/drawing/2014/main" id="{E3EF0B90-9D30-45E3-812C-C2C0F6FE8F72}"/>
              </a:ext>
            </a:extLst>
          </p:cNvPr>
          <p:cNvSpPr/>
          <p:nvPr/>
        </p:nvSpPr>
        <p:spPr>
          <a:xfrm>
            <a:off x="4499992" y="3356992"/>
            <a:ext cx="2086710" cy="2190368"/>
          </a:xfrm>
          <a:prstGeom prst="wedgeEllipseCallout">
            <a:avLst>
              <a:gd name="adj1" fmla="val -37810"/>
              <a:gd name="adj2" fmla="val 54499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regarding a lack of cleanliness on one of the inpatient wards”</a:t>
            </a:r>
          </a:p>
        </p:txBody>
      </p:sp>
      <p:sp>
        <p:nvSpPr>
          <p:cNvPr id="9" name="Oval Callout 5">
            <a:extLst>
              <a:ext uri="{FF2B5EF4-FFF2-40B4-BE49-F238E27FC236}">
                <a16:creationId xmlns:a16="http://schemas.microsoft.com/office/drawing/2014/main" id="{5540075F-6632-4754-B913-FAF04010AC2C}"/>
              </a:ext>
            </a:extLst>
          </p:cNvPr>
          <p:cNvSpPr/>
          <p:nvPr/>
        </p:nvSpPr>
        <p:spPr>
          <a:xfrm>
            <a:off x="5364088" y="190696"/>
            <a:ext cx="1883573" cy="2415187"/>
          </a:xfrm>
          <a:prstGeom prst="wedgeEllipseCallout">
            <a:avLst>
              <a:gd name="adj1" fmla="val -51548"/>
              <a:gd name="adj2" fmla="val 45992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“Patient attending for a radiology procedure raised concerns that there were too many trainees present in the room 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Callout 5">
            <a:extLst>
              <a:ext uri="{FF2B5EF4-FFF2-40B4-BE49-F238E27FC236}">
                <a16:creationId xmlns:a16="http://schemas.microsoft.com/office/drawing/2014/main" id="{91317958-C646-42EF-9708-10108388FE69}"/>
              </a:ext>
            </a:extLst>
          </p:cNvPr>
          <p:cNvSpPr/>
          <p:nvPr/>
        </p:nvSpPr>
        <p:spPr>
          <a:xfrm>
            <a:off x="181034" y="209592"/>
            <a:ext cx="1872208" cy="2088651"/>
          </a:xfrm>
          <a:prstGeom prst="wedgeEllipseCallout">
            <a:avLst>
              <a:gd name="adj1" fmla="val -44024"/>
              <a:gd name="adj2" fmla="val 5536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 “Concerns were raised that wards were not fully supporting the involvement of a patient’s carer”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532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5abce5-4901-46fe-84c9-1005f11011b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9CCBF8BD42F478F8399383A0197BB" ma:contentTypeVersion="18" ma:contentTypeDescription="Create a new document." ma:contentTypeScope="" ma:versionID="ea7cf1842e7fb92988d17fb53317eef6">
  <xsd:schema xmlns:xsd="http://www.w3.org/2001/XMLSchema" xmlns:xs="http://www.w3.org/2001/XMLSchema" xmlns:p="http://schemas.microsoft.com/office/2006/metadata/properties" xmlns:ns3="41fd3d53-c209-4a70-acad-2c1d434d0c27" xmlns:ns4="5e5abce5-4901-46fe-84c9-1005f11011b0" targetNamespace="http://schemas.microsoft.com/office/2006/metadata/properties" ma:root="true" ma:fieldsID="6add4456ffcd3e1ca1d66277a6dfc909" ns3:_="" ns4:_="">
    <xsd:import namespace="41fd3d53-c209-4a70-acad-2c1d434d0c27"/>
    <xsd:import namespace="5e5abce5-4901-46fe-84c9-1005f11011b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Location" minOccurs="0"/>
                <xsd:element ref="ns4:MediaServiceSearchProperties" minOccurs="0"/>
                <xsd:element ref="ns4:_activity" minOccurs="0"/>
                <xsd:element ref="ns4:MediaLengthInSeconds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d3d53-c209-4a70-acad-2c1d434d0c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abce5-4901-46fe-84c9-1005f1101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67626A-5997-487A-A0A9-84A450BAA79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5abce5-4901-46fe-84c9-1005f11011b0"/>
    <ds:schemaRef ds:uri="http://purl.org/dc/elements/1.1/"/>
    <ds:schemaRef ds:uri="http://schemas.microsoft.com/office/2006/metadata/properties"/>
    <ds:schemaRef ds:uri="41fd3d53-c209-4a70-acad-2c1d434d0c2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5B2DA08-8114-472B-8A61-5010462388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fd3d53-c209-4a70-acad-2c1d434d0c27"/>
    <ds:schemaRef ds:uri="5e5abce5-4901-46fe-84c9-1005f11011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5350D4-7C63-41D1-9CA9-D0AFF441C83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223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Learning from complaints: themes November 2025</vt:lpstr>
      <vt:lpstr>PowerPoint Presentation</vt:lpstr>
    </vt:vector>
  </TitlesOfParts>
  <Company>RBCH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trachall</dc:creator>
  <cp:lastModifiedBy>RUDDICK, Charlotte (UNIVERSITY HOSPITALS DORSET NHS FOUNDATION TRUST)</cp:lastModifiedBy>
  <cp:revision>62</cp:revision>
  <dcterms:created xsi:type="dcterms:W3CDTF">2006-03-24T10:18:28Z</dcterms:created>
  <dcterms:modified xsi:type="dcterms:W3CDTF">2026-06-01T12:46:22Z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0x0101001BF9CCBF8BD42F478F8399383A0197BB</vt:lpwstr>
  </property>
</Properties>
</file>