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6" r:id="rId1"/>
  </p:sldMasterIdLst>
  <p:notesMasterIdLst>
    <p:notesMasterId r:id="rId12"/>
  </p:notesMasterIdLst>
  <p:handoutMasterIdLst>
    <p:handoutMasterId r:id="rId13"/>
  </p:handoutMasterIdLst>
  <p:sldIdLst>
    <p:sldId id="550" r:id="rId2"/>
    <p:sldId id="547" r:id="rId3"/>
    <p:sldId id="257" r:id="rId4"/>
    <p:sldId id="556" r:id="rId5"/>
    <p:sldId id="495" r:id="rId6"/>
    <p:sldId id="559" r:id="rId7"/>
    <p:sldId id="560" r:id="rId8"/>
    <p:sldId id="555" r:id="rId9"/>
    <p:sldId id="561" r:id="rId10"/>
    <p:sldId id="557" r:id="rId11"/>
  </p:sldIdLst>
  <p:sldSz cx="12801600" cy="9601200" type="A3"/>
  <p:notesSz cx="9236075" cy="7010400"/>
  <p:defaultTextStyle>
    <a:defPPr>
      <a:defRPr lang="en-US"/>
    </a:defPPr>
    <a:lvl1pPr marL="0" algn="l" defTabSz="1221913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10956" algn="l" defTabSz="1221913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21913" algn="l" defTabSz="1221913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32869" algn="l" defTabSz="1221913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43825" algn="l" defTabSz="1221913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54782" algn="l" defTabSz="1221913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65738" algn="l" defTabSz="1221913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76695" algn="l" defTabSz="1221913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87651" algn="l" defTabSz="1221913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pos="2160">
          <p15:clr>
            <a:srgbClr val="A4A3A4"/>
          </p15:clr>
        </p15:guide>
        <p15:guide id="3" orient="horz" pos="2880" userDrawn="1">
          <p15:clr>
            <a:srgbClr val="A4A3A4"/>
          </p15:clr>
        </p15:guide>
        <p15:guide id="4" pos="2208">
          <p15:clr>
            <a:srgbClr val="A4A3A4"/>
          </p15:clr>
        </p15:guide>
        <p15:guide id="5" orient="horz" pos="4032">
          <p15:clr>
            <a:srgbClr val="A4A3A4"/>
          </p15:clr>
        </p15:guide>
        <p15:guide id="6" pos="2791">
          <p15:clr>
            <a:srgbClr val="A4A3A4"/>
          </p15:clr>
        </p15:guide>
        <p15:guide id="7" pos="2853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at Keogh" initials="KK" lastIdx="6" clrIdx="0"/>
  <p:cmAuthor id="2" name="Cusens, Lesley" initials="CL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CF6F6"/>
    <a:srgbClr val="E8C0BE"/>
    <a:srgbClr val="CCE9AD"/>
    <a:srgbClr val="E0ECF8"/>
    <a:srgbClr val="F2F7FC"/>
    <a:srgbClr val="ECF1F8"/>
    <a:srgbClr val="C55E5B"/>
    <a:srgbClr val="B3D999"/>
    <a:srgbClr val="D3EAF1"/>
    <a:srgbClr val="2C589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FD69C23-3326-40AE-AC07-0E16824A9EE0}" v="1" dt="2022-10-11T09:12:56.719"/>
    <p1510:client id="{EADE02FA-6D72-4BE5-A297-77C634F9E475}" v="10" dt="2022-10-11T08:17:58.353"/>
  </p1510:revLst>
</p1510:revInfo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0A15C55-8517-42AA-B614-E9B94910E393}" styleName="Medium Style 2 –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C4B1156A-380E-4F78-BDF5-A606A8083BF9}" styleName="Medium Style 4 –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0505E3EF-67EA-436B-97B2-0124C06EBD24}" styleName="Medium Style 4 –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8A107856-5554-42FB-B03E-39F5DBC370BA}" styleName="Medium Style 4 –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7866" autoAdjust="0"/>
    <p:restoredTop sz="94477" autoAdjust="0"/>
  </p:normalViewPr>
  <p:slideViewPr>
    <p:cSldViewPr>
      <p:cViewPr varScale="1">
        <p:scale>
          <a:sx n="72" d="100"/>
          <a:sy n="72" d="100"/>
        </p:scale>
        <p:origin x="1422" y="66"/>
      </p:cViewPr>
      <p:guideLst>
        <p:guide pos="2160"/>
        <p:guide orient="horz" pos="2880"/>
        <p:guide pos="2208"/>
        <p:guide orient="horz" pos="4032"/>
        <p:guide pos="2791"/>
        <p:guide pos="2853"/>
      </p:guideLst>
    </p:cSldViewPr>
  </p:slideViewPr>
  <p:outlineViewPr>
    <p:cViewPr>
      <p:scale>
        <a:sx n="33" d="100"/>
        <a:sy n="33" d="100"/>
      </p:scale>
      <p:origin x="48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0" d="100"/>
        <a:sy n="80" d="100"/>
      </p:scale>
      <p:origin x="0" y="-41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commentAuthors" Target="comment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" y="3"/>
            <a:ext cx="4002448" cy="350356"/>
          </a:xfrm>
          <a:prstGeom prst="rect">
            <a:avLst/>
          </a:prstGeom>
        </p:spPr>
        <p:txBody>
          <a:bodyPr vert="horz" lIns="91542" tIns="45771" rIns="91542" bIns="45771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232144" y="3"/>
            <a:ext cx="4002447" cy="350356"/>
          </a:xfrm>
          <a:prstGeom prst="rect">
            <a:avLst/>
          </a:prstGeom>
        </p:spPr>
        <p:txBody>
          <a:bodyPr vert="horz" lIns="91542" tIns="45771" rIns="91542" bIns="45771" rtlCol="0"/>
          <a:lstStyle>
            <a:lvl1pPr algn="r">
              <a:defRPr sz="1200"/>
            </a:lvl1pPr>
          </a:lstStyle>
          <a:p>
            <a:fld id="{7FA781BA-4755-4B02-8413-9E18903A7F2F}" type="datetimeFigureOut">
              <a:rPr lang="en-GB" smtClean="0"/>
              <a:t>30/11/2022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3" y="6658409"/>
            <a:ext cx="4002448" cy="350356"/>
          </a:xfrm>
          <a:prstGeom prst="rect">
            <a:avLst/>
          </a:prstGeom>
        </p:spPr>
        <p:txBody>
          <a:bodyPr vert="horz" lIns="91542" tIns="45771" rIns="91542" bIns="45771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232144" y="6658409"/>
            <a:ext cx="4002447" cy="350356"/>
          </a:xfrm>
          <a:prstGeom prst="rect">
            <a:avLst/>
          </a:prstGeom>
        </p:spPr>
        <p:txBody>
          <a:bodyPr vert="horz" lIns="91542" tIns="45771" rIns="91542" bIns="45771" rtlCol="0" anchor="b"/>
          <a:lstStyle>
            <a:lvl1pPr algn="r">
              <a:defRPr sz="1200"/>
            </a:lvl1pPr>
          </a:lstStyle>
          <a:p>
            <a:fld id="{7C1055EF-6F75-4934-B477-25418204B23C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9356510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6"/>
            <a:ext cx="4002299" cy="352142"/>
          </a:xfrm>
          <a:prstGeom prst="rect">
            <a:avLst/>
          </a:prstGeom>
        </p:spPr>
        <p:txBody>
          <a:bodyPr vert="horz" lIns="93921" tIns="46961" rIns="93921" bIns="46961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232298" y="6"/>
            <a:ext cx="4002299" cy="352142"/>
          </a:xfrm>
          <a:prstGeom prst="rect">
            <a:avLst/>
          </a:prstGeom>
        </p:spPr>
        <p:txBody>
          <a:bodyPr vert="horz" lIns="93921" tIns="46961" rIns="93921" bIns="46961" rtlCol="0"/>
          <a:lstStyle>
            <a:lvl1pPr algn="r">
              <a:defRPr sz="1200"/>
            </a:lvl1pPr>
          </a:lstStyle>
          <a:p>
            <a:fld id="{52FFC75B-86AD-7843-9CEB-1B989051B21F}" type="datetimeFigureOut">
              <a:rPr lang="en-US" smtClean="0"/>
              <a:t>11/30/2022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043238" y="877888"/>
            <a:ext cx="3149600" cy="23637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921" tIns="46961" rIns="93921" bIns="46961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23608" y="3373761"/>
            <a:ext cx="7388860" cy="2760344"/>
          </a:xfrm>
          <a:prstGeom prst="rect">
            <a:avLst/>
          </a:prstGeom>
        </p:spPr>
        <p:txBody>
          <a:bodyPr vert="horz" lIns="93921" tIns="46961" rIns="93921" bIns="46961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6658260"/>
            <a:ext cx="4002299" cy="352142"/>
          </a:xfrm>
          <a:prstGeom prst="rect">
            <a:avLst/>
          </a:prstGeom>
        </p:spPr>
        <p:txBody>
          <a:bodyPr vert="horz" lIns="93921" tIns="46961" rIns="93921" bIns="46961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232298" y="6658260"/>
            <a:ext cx="4002299" cy="352142"/>
          </a:xfrm>
          <a:prstGeom prst="rect">
            <a:avLst/>
          </a:prstGeom>
        </p:spPr>
        <p:txBody>
          <a:bodyPr vert="horz" lIns="93921" tIns="46961" rIns="93921" bIns="46961" rtlCol="0" anchor="b"/>
          <a:lstStyle>
            <a:lvl1pPr algn="r">
              <a:defRPr sz="1200"/>
            </a:lvl1pPr>
          </a:lstStyle>
          <a:p>
            <a:fld id="{282451ED-0578-4D4F-A092-FAEA501C991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59101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221913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1pPr>
    <a:lvl2pPr marL="610956" algn="l" defTabSz="1221913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2pPr>
    <a:lvl3pPr marL="1221913" algn="l" defTabSz="1221913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3pPr>
    <a:lvl4pPr marL="1832869" algn="l" defTabSz="1221913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4pPr>
    <a:lvl5pPr marL="2443825" algn="l" defTabSz="1221913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5pPr>
    <a:lvl6pPr marL="3054782" algn="l" defTabSz="1221913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65738" algn="l" defTabSz="1221913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76695" algn="l" defTabSz="1221913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87651" algn="l" defTabSz="1221913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868613" y="530225"/>
            <a:ext cx="3498850" cy="262413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CB81C4-EE95-4B3B-A13A-286E5701D907}" type="slidenum">
              <a:rPr lang="en-GB" smtClean="0">
                <a:solidFill>
                  <a:prstClr val="black"/>
                </a:solidFill>
              </a:rPr>
              <a:pPr/>
              <a:t>1</a:t>
            </a:fld>
            <a:endParaRPr lang="en-GB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8262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82451ED-0578-4D4F-A092-FAEA501C9914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821878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62050" y="681038"/>
            <a:ext cx="4533900" cy="34004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122191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82451ED-0578-4D4F-A092-FAEA501C991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122191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8616528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852488" y="708025"/>
            <a:ext cx="4711700" cy="353536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2451ED-0578-4D4F-A092-FAEA501C9914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856326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814388" y="704850"/>
            <a:ext cx="4699000" cy="352583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2451ED-0578-4D4F-A092-FAEA501C9914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76909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60120" y="2982606"/>
            <a:ext cx="10881360" cy="205803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20240" y="5440680"/>
            <a:ext cx="8961120" cy="245364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109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2191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3286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438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547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657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766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876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CBD773-275F-415B-A63D-CEBE9E9AF1B7}" type="datetime1">
              <a:rPr lang="en-US" smtClean="0"/>
              <a:t>11/30/2022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CONFIDENTIAL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998884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9317E-3D8D-4594-B86A-A32FF24CAE54}" type="datetime1">
              <a:rPr lang="en-US" smtClean="0"/>
              <a:t>11/30/2022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CONFIDENTIAL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53059674"/>
      </p:ext>
    </p:extLst>
  </p:cSld>
  <p:clrMapOvr>
    <a:masterClrMapping/>
  </p:clrMapOvr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054589" y="384504"/>
            <a:ext cx="3120391" cy="819213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93424" y="384504"/>
            <a:ext cx="9147811" cy="819213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9317E-3D8D-4594-B86A-A32FF24CAE54}" type="datetime1">
              <a:rPr lang="en-US" smtClean="0"/>
              <a:t>11/30/2022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CONFIDENTIAL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55072158"/>
      </p:ext>
    </p:extLst>
  </p:cSld>
  <p:clrMapOvr>
    <a:masterClrMapping/>
  </p:clrMapOvr>
  <p:hf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C7FBAA-AFFE-4410-96C5-93B6F7B173C9}" type="datetime1">
              <a:rPr lang="en-US" smtClean="0"/>
              <a:t>11/30/2022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CONFIDENTIAL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42332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1239" y="6169671"/>
            <a:ext cx="10881360" cy="1906905"/>
          </a:xfrm>
        </p:spPr>
        <p:txBody>
          <a:bodyPr anchor="t"/>
          <a:lstStyle>
            <a:lvl1pPr algn="l">
              <a:defRPr sz="53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11239" y="4069399"/>
            <a:ext cx="10881360" cy="2100262"/>
          </a:xfrm>
        </p:spPr>
        <p:txBody>
          <a:bodyPr anchor="b"/>
          <a:lstStyle>
            <a:lvl1pPr marL="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1pPr>
            <a:lvl2pPr marL="610956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21913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3pPr>
            <a:lvl4pPr marL="1832869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443825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054782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665738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276695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887651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9317E-3D8D-4594-B86A-A32FF24CAE54}" type="datetime1">
              <a:rPr lang="en-US" smtClean="0"/>
              <a:t>11/30/2022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CONFIDENTIAL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85955149"/>
      </p:ext>
    </p:extLst>
  </p:cSld>
  <p:clrMapOvr>
    <a:masterClrMapping/>
  </p:clrMapOvr>
  <p:hf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93421" y="2240289"/>
            <a:ext cx="6134100" cy="6336348"/>
          </a:xfrm>
        </p:spPr>
        <p:txBody>
          <a:bodyPr/>
          <a:lstStyle>
            <a:lvl1pPr>
              <a:defRPr sz="37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040881" y="2240289"/>
            <a:ext cx="6134100" cy="6336348"/>
          </a:xfrm>
        </p:spPr>
        <p:txBody>
          <a:bodyPr/>
          <a:lstStyle>
            <a:lvl1pPr>
              <a:defRPr sz="37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31035E-34AF-4947-A4CA-8FD379CAEDBE}" type="datetime1">
              <a:rPr lang="en-US" smtClean="0"/>
              <a:t>11/30/2022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CONFIDENTIAL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81623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0080" y="384493"/>
            <a:ext cx="11521440" cy="16002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0080" y="2149158"/>
            <a:ext cx="5656263" cy="895667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10956" indent="0">
              <a:buNone/>
              <a:defRPr sz="2700" b="1"/>
            </a:lvl2pPr>
            <a:lvl3pPr marL="1221913" indent="0">
              <a:buNone/>
              <a:defRPr sz="2400" b="1"/>
            </a:lvl3pPr>
            <a:lvl4pPr marL="1832869" indent="0">
              <a:buNone/>
              <a:defRPr sz="2100" b="1"/>
            </a:lvl4pPr>
            <a:lvl5pPr marL="2443825" indent="0">
              <a:buNone/>
              <a:defRPr sz="2100" b="1"/>
            </a:lvl5pPr>
            <a:lvl6pPr marL="3054782" indent="0">
              <a:buNone/>
              <a:defRPr sz="2100" b="1"/>
            </a:lvl6pPr>
            <a:lvl7pPr marL="3665738" indent="0">
              <a:buNone/>
              <a:defRPr sz="2100" b="1"/>
            </a:lvl7pPr>
            <a:lvl8pPr marL="4276695" indent="0">
              <a:buNone/>
              <a:defRPr sz="2100" b="1"/>
            </a:lvl8pPr>
            <a:lvl9pPr marL="4887651" indent="0">
              <a:buNone/>
              <a:defRPr sz="21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0080" y="3044825"/>
            <a:ext cx="5656263" cy="5531803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03039" y="2149158"/>
            <a:ext cx="5658486" cy="895667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10956" indent="0">
              <a:buNone/>
              <a:defRPr sz="2700" b="1"/>
            </a:lvl2pPr>
            <a:lvl3pPr marL="1221913" indent="0">
              <a:buNone/>
              <a:defRPr sz="2400" b="1"/>
            </a:lvl3pPr>
            <a:lvl4pPr marL="1832869" indent="0">
              <a:buNone/>
              <a:defRPr sz="2100" b="1"/>
            </a:lvl4pPr>
            <a:lvl5pPr marL="2443825" indent="0">
              <a:buNone/>
              <a:defRPr sz="2100" b="1"/>
            </a:lvl5pPr>
            <a:lvl6pPr marL="3054782" indent="0">
              <a:buNone/>
              <a:defRPr sz="2100" b="1"/>
            </a:lvl6pPr>
            <a:lvl7pPr marL="3665738" indent="0">
              <a:buNone/>
              <a:defRPr sz="2100" b="1"/>
            </a:lvl7pPr>
            <a:lvl8pPr marL="4276695" indent="0">
              <a:buNone/>
              <a:defRPr sz="2100" b="1"/>
            </a:lvl8pPr>
            <a:lvl9pPr marL="4887651" indent="0">
              <a:buNone/>
              <a:defRPr sz="21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03039" y="3044825"/>
            <a:ext cx="5658486" cy="5531803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9317E-3D8D-4594-B86A-A32FF24CAE54}" type="datetime1">
              <a:rPr lang="en-US" smtClean="0"/>
              <a:t>11/30/2022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CONFIDENTIAL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89795979"/>
      </p:ext>
    </p:extLst>
  </p:cSld>
  <p:clrMapOvr>
    <a:masterClrMapping/>
  </p:clrMapOvr>
  <p:hf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9FDA24-CBE1-458A-881C-89928CFF7358}" type="datetime1">
              <a:rPr lang="en-US" smtClean="0"/>
              <a:t>11/30/2022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CONFIDENTIAL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87387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2E1F71-6CF7-4CB4-BFD5-26092515C050}" type="datetime1">
              <a:rPr lang="en-US" smtClean="0"/>
              <a:t>11/30/2022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CONFIDENTIAL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885162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0080" y="382270"/>
            <a:ext cx="4211639" cy="1626870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05072" y="382281"/>
            <a:ext cx="7156450" cy="8194358"/>
          </a:xfrm>
        </p:spPr>
        <p:txBody>
          <a:bodyPr/>
          <a:lstStyle>
            <a:lvl1pPr>
              <a:defRPr sz="4300"/>
            </a:lvl1pPr>
            <a:lvl2pPr>
              <a:defRPr sz="3700"/>
            </a:lvl2pPr>
            <a:lvl3pPr>
              <a:defRPr sz="3200"/>
            </a:lvl3pPr>
            <a:lvl4pPr>
              <a:defRPr sz="2700"/>
            </a:lvl4pPr>
            <a:lvl5pPr>
              <a:defRPr sz="2700"/>
            </a:lvl5pPr>
            <a:lvl6pPr>
              <a:defRPr sz="2700"/>
            </a:lvl6pPr>
            <a:lvl7pPr>
              <a:defRPr sz="2700"/>
            </a:lvl7pPr>
            <a:lvl8pPr>
              <a:defRPr sz="2700"/>
            </a:lvl8pPr>
            <a:lvl9pPr>
              <a:defRPr sz="27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0080" y="2009145"/>
            <a:ext cx="4211639" cy="6567488"/>
          </a:xfrm>
        </p:spPr>
        <p:txBody>
          <a:bodyPr/>
          <a:lstStyle>
            <a:lvl1pPr marL="0" indent="0">
              <a:buNone/>
              <a:defRPr sz="1900"/>
            </a:lvl1pPr>
            <a:lvl2pPr marL="610956" indent="0">
              <a:buNone/>
              <a:defRPr sz="1600"/>
            </a:lvl2pPr>
            <a:lvl3pPr marL="1221913" indent="0">
              <a:buNone/>
              <a:defRPr sz="1300"/>
            </a:lvl3pPr>
            <a:lvl4pPr marL="1832869" indent="0">
              <a:buNone/>
              <a:defRPr sz="1200"/>
            </a:lvl4pPr>
            <a:lvl5pPr marL="2443825" indent="0">
              <a:buNone/>
              <a:defRPr sz="1200"/>
            </a:lvl5pPr>
            <a:lvl6pPr marL="3054782" indent="0">
              <a:buNone/>
              <a:defRPr sz="1200"/>
            </a:lvl6pPr>
            <a:lvl7pPr marL="3665738" indent="0">
              <a:buNone/>
              <a:defRPr sz="1200"/>
            </a:lvl7pPr>
            <a:lvl8pPr marL="4276695" indent="0">
              <a:buNone/>
              <a:defRPr sz="1200"/>
            </a:lvl8pPr>
            <a:lvl9pPr marL="4887651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9317E-3D8D-4594-B86A-A32FF24CAE54}" type="datetime1">
              <a:rPr lang="en-US" smtClean="0"/>
              <a:t>11/30/2022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CONFIDENTIAL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47423193"/>
      </p:ext>
    </p:extLst>
  </p:cSld>
  <p:clrMapOvr>
    <a:masterClrMapping/>
  </p:clrMapOvr>
  <p:hf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09203" y="6720840"/>
            <a:ext cx="7680960" cy="793433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09203" y="857885"/>
            <a:ext cx="7680960" cy="5760720"/>
          </a:xfrm>
        </p:spPr>
        <p:txBody>
          <a:bodyPr/>
          <a:lstStyle>
            <a:lvl1pPr marL="0" indent="0">
              <a:buNone/>
              <a:defRPr sz="4300"/>
            </a:lvl1pPr>
            <a:lvl2pPr marL="610956" indent="0">
              <a:buNone/>
              <a:defRPr sz="3700"/>
            </a:lvl2pPr>
            <a:lvl3pPr marL="1221913" indent="0">
              <a:buNone/>
              <a:defRPr sz="3200"/>
            </a:lvl3pPr>
            <a:lvl4pPr marL="1832869" indent="0">
              <a:buNone/>
              <a:defRPr sz="2700"/>
            </a:lvl4pPr>
            <a:lvl5pPr marL="2443825" indent="0">
              <a:buNone/>
              <a:defRPr sz="2700"/>
            </a:lvl5pPr>
            <a:lvl6pPr marL="3054782" indent="0">
              <a:buNone/>
              <a:defRPr sz="2700"/>
            </a:lvl6pPr>
            <a:lvl7pPr marL="3665738" indent="0">
              <a:buNone/>
              <a:defRPr sz="2700"/>
            </a:lvl7pPr>
            <a:lvl8pPr marL="4276695" indent="0">
              <a:buNone/>
              <a:defRPr sz="2700"/>
            </a:lvl8pPr>
            <a:lvl9pPr marL="4887651" indent="0">
              <a:buNone/>
              <a:defRPr sz="2700"/>
            </a:lvl9pPr>
          </a:lstStyle>
          <a:p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09203" y="7514273"/>
            <a:ext cx="7680960" cy="1126807"/>
          </a:xfrm>
        </p:spPr>
        <p:txBody>
          <a:bodyPr/>
          <a:lstStyle>
            <a:lvl1pPr marL="0" indent="0">
              <a:buNone/>
              <a:defRPr sz="1900"/>
            </a:lvl1pPr>
            <a:lvl2pPr marL="610956" indent="0">
              <a:buNone/>
              <a:defRPr sz="1600"/>
            </a:lvl2pPr>
            <a:lvl3pPr marL="1221913" indent="0">
              <a:buNone/>
              <a:defRPr sz="1300"/>
            </a:lvl3pPr>
            <a:lvl4pPr marL="1832869" indent="0">
              <a:buNone/>
              <a:defRPr sz="1200"/>
            </a:lvl4pPr>
            <a:lvl5pPr marL="2443825" indent="0">
              <a:buNone/>
              <a:defRPr sz="1200"/>
            </a:lvl5pPr>
            <a:lvl6pPr marL="3054782" indent="0">
              <a:buNone/>
              <a:defRPr sz="1200"/>
            </a:lvl6pPr>
            <a:lvl7pPr marL="3665738" indent="0">
              <a:buNone/>
              <a:defRPr sz="1200"/>
            </a:lvl7pPr>
            <a:lvl8pPr marL="4276695" indent="0">
              <a:buNone/>
              <a:defRPr sz="1200"/>
            </a:lvl8pPr>
            <a:lvl9pPr marL="4887651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9317E-3D8D-4594-B86A-A32FF24CAE54}" type="datetime1">
              <a:rPr lang="en-US" smtClean="0"/>
              <a:t>11/30/2022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CONFIDENTIAL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87246292"/>
      </p:ext>
    </p:extLst>
  </p:cSld>
  <p:clrMapOvr>
    <a:masterClrMapping/>
  </p:clrMapOvr>
  <p:hf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0080" y="384493"/>
            <a:ext cx="11521440" cy="1600200"/>
          </a:xfrm>
          <a:prstGeom prst="rect">
            <a:avLst/>
          </a:prstGeom>
        </p:spPr>
        <p:txBody>
          <a:bodyPr vert="horz" lIns="122191" tIns="61096" rIns="122191" bIns="61096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0080" y="2240289"/>
            <a:ext cx="11521440" cy="6336348"/>
          </a:xfrm>
          <a:prstGeom prst="rect">
            <a:avLst/>
          </a:prstGeom>
        </p:spPr>
        <p:txBody>
          <a:bodyPr vert="horz" lIns="122191" tIns="61096" rIns="122191" bIns="61096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0080" y="8898901"/>
            <a:ext cx="2987040" cy="511175"/>
          </a:xfrm>
          <a:prstGeom prst="rect">
            <a:avLst/>
          </a:prstGeom>
        </p:spPr>
        <p:txBody>
          <a:bodyPr vert="horz" lIns="122191" tIns="61096" rIns="122191" bIns="61096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69317E-3D8D-4594-B86A-A32FF24CAE54}" type="datetime1">
              <a:rPr lang="en-US" smtClean="0"/>
              <a:t>11/30/2022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373880" y="8898901"/>
            <a:ext cx="4053840" cy="511175"/>
          </a:xfrm>
          <a:prstGeom prst="rect">
            <a:avLst/>
          </a:prstGeom>
        </p:spPr>
        <p:txBody>
          <a:bodyPr vert="horz" lIns="122191" tIns="61096" rIns="122191" bIns="61096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CONFIDENTIAL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174480" y="8898901"/>
            <a:ext cx="2987040" cy="511175"/>
          </a:xfrm>
          <a:prstGeom prst="rect">
            <a:avLst/>
          </a:prstGeom>
        </p:spPr>
        <p:txBody>
          <a:bodyPr vert="horz" lIns="122191" tIns="61096" rIns="122191" bIns="61096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829613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71" r:id="rId5"/>
    <p:sldLayoutId id="2147483672" r:id="rId6"/>
    <p:sldLayoutId id="2147483673" r:id="rId7"/>
    <p:sldLayoutId id="2147483674" r:id="rId8"/>
    <p:sldLayoutId id="2147483675" r:id="rId9"/>
    <p:sldLayoutId id="2147483676" r:id="rId10"/>
    <p:sldLayoutId id="2147483677" r:id="rId11"/>
  </p:sldLayoutIdLst>
  <p:hf hdr="0" ftr="0" dt="0"/>
  <p:txStyles>
    <p:titleStyle>
      <a:lvl1pPr algn="ctr" defTabSz="1221913" rtl="0" eaLnBrk="1" latinLnBrk="0" hangingPunct="1">
        <a:spcBef>
          <a:spcPct val="0"/>
        </a:spcBef>
        <a:buNone/>
        <a:defRPr sz="5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8217" indent="-458217" algn="l" defTabSz="1221913" rtl="0" eaLnBrk="1" latinLnBrk="0" hangingPunct="1">
        <a:spcBef>
          <a:spcPct val="20000"/>
        </a:spcBef>
        <a:buFont typeface="Arial" panose="020B0604020202020204" pitchFamily="34" charset="0"/>
        <a:buChar char="•"/>
        <a:defRPr sz="4300" kern="1200">
          <a:solidFill>
            <a:schemeClr val="tx1"/>
          </a:solidFill>
          <a:latin typeface="+mn-lt"/>
          <a:ea typeface="+mn-ea"/>
          <a:cs typeface="+mn-cs"/>
        </a:defRPr>
      </a:lvl1pPr>
      <a:lvl2pPr marL="992804" indent="-381848" algn="l" defTabSz="1221913" rtl="0" eaLnBrk="1" latinLnBrk="0" hangingPunct="1">
        <a:spcBef>
          <a:spcPct val="20000"/>
        </a:spcBef>
        <a:buFont typeface="Arial" panose="020B0604020202020204" pitchFamily="34" charset="0"/>
        <a:buChar char="–"/>
        <a:defRPr sz="3700" kern="1200">
          <a:solidFill>
            <a:schemeClr val="tx1"/>
          </a:solidFill>
          <a:latin typeface="+mn-lt"/>
          <a:ea typeface="+mn-ea"/>
          <a:cs typeface="+mn-cs"/>
        </a:defRPr>
      </a:lvl2pPr>
      <a:lvl3pPr marL="1527391" indent="-305478" algn="l" defTabSz="1221913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8347" indent="-305478" algn="l" defTabSz="1221913" rtl="0" eaLnBrk="1" latinLnBrk="0" hangingPunct="1">
        <a:spcBef>
          <a:spcPct val="20000"/>
        </a:spcBef>
        <a:buFont typeface="Arial" panose="020B0604020202020204" pitchFamily="34" charset="0"/>
        <a:buChar char="–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9304" indent="-305478" algn="l" defTabSz="1221913" rtl="0" eaLnBrk="1" latinLnBrk="0" hangingPunct="1">
        <a:spcBef>
          <a:spcPct val="20000"/>
        </a:spcBef>
        <a:buFont typeface="Arial" panose="020B0604020202020204" pitchFamily="34" charset="0"/>
        <a:buChar char="»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360260" indent="-305478" algn="l" defTabSz="1221913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71216" indent="-305478" algn="l" defTabSz="1221913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82173" indent="-305478" algn="l" defTabSz="1221913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93129" indent="-305478" algn="l" defTabSz="1221913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21913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10956" algn="l" defTabSz="1221913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21913" algn="l" defTabSz="1221913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32869" algn="l" defTabSz="1221913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43825" algn="l" defTabSz="1221913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54782" algn="l" defTabSz="1221913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65738" algn="l" defTabSz="1221913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76695" algn="l" defTabSz="1221913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87651" algn="l" defTabSz="1221913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openxmlformats.org/officeDocument/2006/relationships/image" Target="../media/image9.png"/><Relationship Id="rId3" Type="http://schemas.openxmlformats.org/officeDocument/2006/relationships/image" Target="../media/image12.jpeg"/><Relationship Id="rId7" Type="http://schemas.openxmlformats.org/officeDocument/2006/relationships/image" Target="../media/image16.png"/><Relationship Id="rId12" Type="http://schemas.openxmlformats.org/officeDocument/2006/relationships/image" Target="../media/image8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11" Type="http://schemas.openxmlformats.org/officeDocument/2006/relationships/image" Target="../media/image20.png"/><Relationship Id="rId5" Type="http://schemas.openxmlformats.org/officeDocument/2006/relationships/image" Target="../media/image14.jpeg"/><Relationship Id="rId10" Type="http://schemas.openxmlformats.org/officeDocument/2006/relationships/image" Target="../media/image19.png"/><Relationship Id="rId4" Type="http://schemas.openxmlformats.org/officeDocument/2006/relationships/image" Target="../media/image13.png"/><Relationship Id="rId9" Type="http://schemas.openxmlformats.org/officeDocument/2006/relationships/image" Target="../media/image18.png"/><Relationship Id="rId1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1.jpeg"/><Relationship Id="rId7" Type="http://schemas.openxmlformats.org/officeDocument/2006/relationships/image" Target="../media/image25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Relationship Id="rId9" Type="http://schemas.openxmlformats.org/officeDocument/2006/relationships/image" Target="../media/image26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jpeg"/><Relationship Id="rId13" Type="http://schemas.openxmlformats.org/officeDocument/2006/relationships/image" Target="../media/image35.jpg"/><Relationship Id="rId3" Type="http://schemas.openxmlformats.org/officeDocument/2006/relationships/image" Target="../media/image27.jpeg"/><Relationship Id="rId7" Type="http://schemas.openxmlformats.org/officeDocument/2006/relationships/image" Target="../media/image31.png"/><Relationship Id="rId12" Type="http://schemas.openxmlformats.org/officeDocument/2006/relationships/image" Target="../media/image19.pn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37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0.png"/><Relationship Id="rId11" Type="http://schemas.openxmlformats.org/officeDocument/2006/relationships/image" Target="../media/image17.png"/><Relationship Id="rId5" Type="http://schemas.openxmlformats.org/officeDocument/2006/relationships/image" Target="../media/image29.png"/><Relationship Id="rId15" Type="http://schemas.openxmlformats.org/officeDocument/2006/relationships/image" Target="../media/image20.png"/><Relationship Id="rId10" Type="http://schemas.openxmlformats.org/officeDocument/2006/relationships/image" Target="../media/image34.png"/><Relationship Id="rId4" Type="http://schemas.openxmlformats.org/officeDocument/2006/relationships/image" Target="../media/image28.jpeg"/><Relationship Id="rId9" Type="http://schemas.openxmlformats.org/officeDocument/2006/relationships/image" Target="../media/image33.png"/><Relationship Id="rId14" Type="http://schemas.openxmlformats.org/officeDocument/2006/relationships/image" Target="../media/image36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13" Type="http://schemas.openxmlformats.org/officeDocument/2006/relationships/image" Target="../media/image46.png"/><Relationship Id="rId18" Type="http://schemas.openxmlformats.org/officeDocument/2006/relationships/image" Target="../media/image50.jpeg"/><Relationship Id="rId26" Type="http://schemas.openxmlformats.org/officeDocument/2006/relationships/image" Target="../media/image58.png"/><Relationship Id="rId3" Type="http://schemas.openxmlformats.org/officeDocument/2006/relationships/image" Target="../media/image13.png"/><Relationship Id="rId21" Type="http://schemas.openxmlformats.org/officeDocument/2006/relationships/image" Target="../media/image53.jpeg"/><Relationship Id="rId7" Type="http://schemas.openxmlformats.org/officeDocument/2006/relationships/image" Target="../media/image40.png"/><Relationship Id="rId12" Type="http://schemas.openxmlformats.org/officeDocument/2006/relationships/image" Target="../media/image45.png"/><Relationship Id="rId17" Type="http://schemas.openxmlformats.org/officeDocument/2006/relationships/image" Target="../media/image49.jpeg"/><Relationship Id="rId25" Type="http://schemas.openxmlformats.org/officeDocument/2006/relationships/image" Target="../media/image57.jpeg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48.png"/><Relationship Id="rId20" Type="http://schemas.openxmlformats.org/officeDocument/2006/relationships/image" Target="../media/image52.jpeg"/><Relationship Id="rId29" Type="http://schemas.openxmlformats.org/officeDocument/2006/relationships/image" Target="../media/image6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9.jpeg"/><Relationship Id="rId11" Type="http://schemas.openxmlformats.org/officeDocument/2006/relationships/image" Target="../media/image44.png"/><Relationship Id="rId24" Type="http://schemas.openxmlformats.org/officeDocument/2006/relationships/image" Target="../media/image56.png"/><Relationship Id="rId5" Type="http://schemas.openxmlformats.org/officeDocument/2006/relationships/image" Target="../media/image38.png"/><Relationship Id="rId15" Type="http://schemas.openxmlformats.org/officeDocument/2006/relationships/image" Target="../media/image20.png"/><Relationship Id="rId23" Type="http://schemas.openxmlformats.org/officeDocument/2006/relationships/image" Target="../media/image55.jpeg"/><Relationship Id="rId28" Type="http://schemas.openxmlformats.org/officeDocument/2006/relationships/image" Target="../media/image60.png"/><Relationship Id="rId10" Type="http://schemas.openxmlformats.org/officeDocument/2006/relationships/image" Target="../media/image43.png"/><Relationship Id="rId19" Type="http://schemas.openxmlformats.org/officeDocument/2006/relationships/image" Target="../media/image51.jpeg"/><Relationship Id="rId4" Type="http://schemas.openxmlformats.org/officeDocument/2006/relationships/image" Target="../media/image15.png"/><Relationship Id="rId9" Type="http://schemas.openxmlformats.org/officeDocument/2006/relationships/image" Target="../media/image42.png"/><Relationship Id="rId14" Type="http://schemas.openxmlformats.org/officeDocument/2006/relationships/image" Target="../media/image47.jpeg"/><Relationship Id="rId22" Type="http://schemas.openxmlformats.org/officeDocument/2006/relationships/image" Target="../media/image54.jpeg"/><Relationship Id="rId27" Type="http://schemas.openxmlformats.org/officeDocument/2006/relationships/image" Target="../media/image59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4.png"/><Relationship Id="rId13" Type="http://schemas.openxmlformats.org/officeDocument/2006/relationships/image" Target="../media/image69.jpg"/><Relationship Id="rId18" Type="http://schemas.openxmlformats.org/officeDocument/2006/relationships/image" Target="../media/image74.jpeg"/><Relationship Id="rId26" Type="http://schemas.openxmlformats.org/officeDocument/2006/relationships/image" Target="../media/image82.png"/><Relationship Id="rId3" Type="http://schemas.openxmlformats.org/officeDocument/2006/relationships/image" Target="../media/image14.jpeg"/><Relationship Id="rId21" Type="http://schemas.openxmlformats.org/officeDocument/2006/relationships/image" Target="../media/image77.png"/><Relationship Id="rId34" Type="http://schemas.openxmlformats.org/officeDocument/2006/relationships/image" Target="../media/image90.jpeg"/><Relationship Id="rId7" Type="http://schemas.openxmlformats.org/officeDocument/2006/relationships/image" Target="../media/image63.png"/><Relationship Id="rId12" Type="http://schemas.openxmlformats.org/officeDocument/2006/relationships/image" Target="../media/image68.jpeg"/><Relationship Id="rId17" Type="http://schemas.openxmlformats.org/officeDocument/2006/relationships/image" Target="../media/image73.jpeg"/><Relationship Id="rId25" Type="http://schemas.openxmlformats.org/officeDocument/2006/relationships/image" Target="../media/image81.jpeg"/><Relationship Id="rId33" Type="http://schemas.openxmlformats.org/officeDocument/2006/relationships/image" Target="../media/image89.jpeg"/><Relationship Id="rId2" Type="http://schemas.openxmlformats.org/officeDocument/2006/relationships/notesSlide" Target="../notesSlides/notesSlide4.xml"/><Relationship Id="rId16" Type="http://schemas.openxmlformats.org/officeDocument/2006/relationships/image" Target="../media/image72.jpeg"/><Relationship Id="rId20" Type="http://schemas.openxmlformats.org/officeDocument/2006/relationships/image" Target="../media/image76.jpeg"/><Relationship Id="rId29" Type="http://schemas.openxmlformats.org/officeDocument/2006/relationships/image" Target="../media/image8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2.png"/><Relationship Id="rId11" Type="http://schemas.openxmlformats.org/officeDocument/2006/relationships/image" Target="../media/image67.jpeg"/><Relationship Id="rId24" Type="http://schemas.openxmlformats.org/officeDocument/2006/relationships/image" Target="../media/image80.png"/><Relationship Id="rId32" Type="http://schemas.openxmlformats.org/officeDocument/2006/relationships/image" Target="../media/image88.jpeg"/><Relationship Id="rId5" Type="http://schemas.openxmlformats.org/officeDocument/2006/relationships/image" Target="../media/image11.jpeg"/><Relationship Id="rId15" Type="http://schemas.openxmlformats.org/officeDocument/2006/relationships/image" Target="../media/image71.png"/><Relationship Id="rId23" Type="http://schemas.openxmlformats.org/officeDocument/2006/relationships/image" Target="../media/image79.jpeg"/><Relationship Id="rId28" Type="http://schemas.openxmlformats.org/officeDocument/2006/relationships/image" Target="../media/image84.jpeg"/><Relationship Id="rId10" Type="http://schemas.openxmlformats.org/officeDocument/2006/relationships/image" Target="../media/image66.jpeg"/><Relationship Id="rId19" Type="http://schemas.openxmlformats.org/officeDocument/2006/relationships/image" Target="../media/image75.jpeg"/><Relationship Id="rId31" Type="http://schemas.openxmlformats.org/officeDocument/2006/relationships/image" Target="../media/image87.jpeg"/><Relationship Id="rId4" Type="http://schemas.openxmlformats.org/officeDocument/2006/relationships/image" Target="../media/image17.png"/><Relationship Id="rId9" Type="http://schemas.openxmlformats.org/officeDocument/2006/relationships/image" Target="../media/image65.jpeg"/><Relationship Id="rId14" Type="http://schemas.openxmlformats.org/officeDocument/2006/relationships/image" Target="../media/image70.jpeg"/><Relationship Id="rId22" Type="http://schemas.openxmlformats.org/officeDocument/2006/relationships/image" Target="../media/image78.png"/><Relationship Id="rId27" Type="http://schemas.openxmlformats.org/officeDocument/2006/relationships/image" Target="../media/image83.png"/><Relationship Id="rId30" Type="http://schemas.openxmlformats.org/officeDocument/2006/relationships/image" Target="../media/image86.png"/><Relationship Id="rId35" Type="http://schemas.openxmlformats.org/officeDocument/2006/relationships/image" Target="../media/image91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97.png"/><Relationship Id="rId13" Type="http://schemas.openxmlformats.org/officeDocument/2006/relationships/image" Target="../media/image102.png"/><Relationship Id="rId18" Type="http://schemas.openxmlformats.org/officeDocument/2006/relationships/image" Target="../media/image107.png"/><Relationship Id="rId26" Type="http://schemas.openxmlformats.org/officeDocument/2006/relationships/image" Target="../media/image113.png"/><Relationship Id="rId3" Type="http://schemas.openxmlformats.org/officeDocument/2006/relationships/image" Target="../media/image92.jpeg"/><Relationship Id="rId21" Type="http://schemas.openxmlformats.org/officeDocument/2006/relationships/image" Target="../media/image108.png"/><Relationship Id="rId7" Type="http://schemas.openxmlformats.org/officeDocument/2006/relationships/image" Target="../media/image96.png"/><Relationship Id="rId12" Type="http://schemas.openxmlformats.org/officeDocument/2006/relationships/image" Target="../media/image101.png"/><Relationship Id="rId17" Type="http://schemas.openxmlformats.org/officeDocument/2006/relationships/image" Target="../media/image106.png"/><Relationship Id="rId25" Type="http://schemas.openxmlformats.org/officeDocument/2006/relationships/image" Target="../media/image112.jpeg"/><Relationship Id="rId2" Type="http://schemas.openxmlformats.org/officeDocument/2006/relationships/notesSlide" Target="../notesSlides/notesSlide5.xml"/><Relationship Id="rId16" Type="http://schemas.openxmlformats.org/officeDocument/2006/relationships/image" Target="../media/image105.jpeg"/><Relationship Id="rId20" Type="http://schemas.openxmlformats.org/officeDocument/2006/relationships/image" Target="../media/image18.png"/><Relationship Id="rId29" Type="http://schemas.openxmlformats.org/officeDocument/2006/relationships/image" Target="../media/image11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5.jpeg"/><Relationship Id="rId11" Type="http://schemas.openxmlformats.org/officeDocument/2006/relationships/image" Target="../media/image100.png"/><Relationship Id="rId24" Type="http://schemas.openxmlformats.org/officeDocument/2006/relationships/image" Target="../media/image111.png"/><Relationship Id="rId5" Type="http://schemas.openxmlformats.org/officeDocument/2006/relationships/image" Target="../media/image94.jpg"/><Relationship Id="rId15" Type="http://schemas.openxmlformats.org/officeDocument/2006/relationships/image" Target="../media/image104.jpeg"/><Relationship Id="rId23" Type="http://schemas.openxmlformats.org/officeDocument/2006/relationships/image" Target="../media/image110.png"/><Relationship Id="rId28" Type="http://schemas.openxmlformats.org/officeDocument/2006/relationships/image" Target="../media/image115.png"/><Relationship Id="rId10" Type="http://schemas.openxmlformats.org/officeDocument/2006/relationships/image" Target="../media/image99.png"/><Relationship Id="rId19" Type="http://schemas.openxmlformats.org/officeDocument/2006/relationships/image" Target="../media/image12.jpeg"/><Relationship Id="rId31" Type="http://schemas.openxmlformats.org/officeDocument/2006/relationships/image" Target="../media/image118.jpeg"/><Relationship Id="rId4" Type="http://schemas.openxmlformats.org/officeDocument/2006/relationships/image" Target="../media/image93.png"/><Relationship Id="rId9" Type="http://schemas.openxmlformats.org/officeDocument/2006/relationships/image" Target="../media/image98.jpeg"/><Relationship Id="rId14" Type="http://schemas.openxmlformats.org/officeDocument/2006/relationships/image" Target="../media/image103.jpeg"/><Relationship Id="rId22" Type="http://schemas.openxmlformats.org/officeDocument/2006/relationships/image" Target="../media/image109.jpeg"/><Relationship Id="rId27" Type="http://schemas.openxmlformats.org/officeDocument/2006/relationships/image" Target="../media/image114.png"/><Relationship Id="rId30" Type="http://schemas.openxmlformats.org/officeDocument/2006/relationships/image" Target="../media/image1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662237" y="7360929"/>
            <a:ext cx="3594295" cy="1643050"/>
          </a:xfrm>
        </p:spPr>
        <p:txBody>
          <a:bodyPr>
            <a:noAutofit/>
          </a:bodyPr>
          <a:lstStyle/>
          <a:p>
            <a:pPr algn="r">
              <a:spcBef>
                <a:spcPts val="3207"/>
              </a:spcBef>
              <a:spcAft>
                <a:spcPts val="3207"/>
              </a:spcAft>
            </a:pPr>
            <a:b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GB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November 2022</a:t>
            </a:r>
            <a:br>
              <a:rPr lang="en-GB" sz="21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21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Master Version 12</a:t>
            </a:r>
            <a:br>
              <a:rPr lang="en-GB" sz="21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GB" sz="21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GB" sz="21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GB" sz="27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GB" sz="2700" i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858193" y="3352800"/>
            <a:ext cx="11127545" cy="2816430"/>
          </a:xfrm>
          <a:prstGeom prst="rect">
            <a:avLst/>
          </a:prstGeom>
        </p:spPr>
        <p:txBody>
          <a:bodyPr wrap="square" lIns="122191" tIns="61096" rIns="122191" bIns="61096">
            <a:spAutoFit/>
          </a:bodyPr>
          <a:lstStyle/>
          <a:p>
            <a:pPr algn="ctr"/>
            <a:r>
              <a:rPr lang="en-GB" sz="6600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Care Groups and Operations</a:t>
            </a:r>
          </a:p>
          <a:p>
            <a:pPr algn="ctr"/>
            <a:r>
              <a:rPr lang="en-GB" sz="6600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Structure </a:t>
            </a:r>
          </a:p>
          <a:p>
            <a:pPr algn="ctr"/>
            <a:endParaRPr lang="en-GB" sz="4300" i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4" descr="University-Hospital-Dorst-NHSFT logo">
            <a:extLst>
              <a:ext uri="{FF2B5EF4-FFF2-40B4-BE49-F238E27FC236}">
                <a16:creationId xmlns:a16="http://schemas.microsoft.com/office/drawing/2014/main" id="{54EC5CC4-A321-41B6-9255-09E2960F2C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4856" y="376744"/>
            <a:ext cx="4425168" cy="12760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0609689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Title 1"/>
          <p:cNvSpPr txBox="1">
            <a:spLocks/>
          </p:cNvSpPr>
          <p:nvPr/>
        </p:nvSpPr>
        <p:spPr>
          <a:xfrm>
            <a:off x="164801" y="178886"/>
            <a:ext cx="12310113" cy="468998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2068" b="1" dirty="0">
                <a:latin typeface="Arial" panose="020B0604020202020204" pitchFamily="34" charset="0"/>
                <a:cs typeface="Arial" panose="020B0604020202020204" pitchFamily="34" charset="0"/>
              </a:rPr>
              <a:t>UNIVERSITY HOSPITAL DORSET  - CLINICAL CARE GROUP STRUCTURE</a:t>
            </a:r>
            <a:endParaRPr lang="en-GB" sz="2326" b="1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42" name="Group 141"/>
          <p:cNvGrpSpPr/>
          <p:nvPr/>
        </p:nvGrpSpPr>
        <p:grpSpPr>
          <a:xfrm>
            <a:off x="7233466" y="4871735"/>
            <a:ext cx="2323161" cy="886893"/>
            <a:chOff x="4233882" y="827866"/>
            <a:chExt cx="1522660" cy="889239"/>
          </a:xfrm>
          <a:solidFill>
            <a:schemeClr val="accent2">
              <a:lumMod val="60000"/>
              <a:lumOff val="40000"/>
            </a:schemeClr>
          </a:solidFill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143" name="Rounded Rectangle 142"/>
            <p:cNvSpPr/>
            <p:nvPr/>
          </p:nvSpPr>
          <p:spPr>
            <a:xfrm>
              <a:off x="4233882" y="827866"/>
              <a:ext cx="1522660" cy="889239"/>
            </a:xfrm>
            <a:prstGeom prst="roundRect">
              <a:avLst>
                <a:gd name="adj" fmla="val 10000"/>
              </a:avLst>
            </a:prstGeom>
            <a:grpFill/>
            <a:ln>
              <a:solidFill>
                <a:schemeClr val="tx1"/>
              </a:solidFill>
            </a:ln>
            <a:sp3d z="-152400" extrusionH="63500" prstMaterial="dkEdge">
              <a:bevelT w="124450" h="16350" prst="relaxedInset"/>
              <a:contourClr>
                <a:schemeClr val="bg1"/>
              </a:contourClr>
            </a:sp3d>
          </p:spPr>
          <p:style>
            <a:lnRef idx="1">
              <a:schemeClr val="accent5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5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44" name="Rounded Rectangle 4"/>
            <p:cNvSpPr/>
            <p:nvPr/>
          </p:nvSpPr>
          <p:spPr>
            <a:xfrm>
              <a:off x="4294704" y="970019"/>
              <a:ext cx="1394993" cy="710312"/>
            </a:xfrm>
            <a:prstGeom prst="rect">
              <a:avLst/>
            </a:prstGeom>
            <a:grpFill/>
            <a:sp3d z="-152400"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0002" tIns="13335" rIns="20002" bIns="13335" numCol="1" spcCol="1270" anchor="ctr" anchorCtr="0">
              <a:noAutofit/>
            </a:bodyPr>
            <a:lstStyle/>
            <a:p>
              <a:pPr algn="ctr" defTabSz="466722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200" b="1" u="sng" dirty="0">
                  <a:latin typeface="Arial" panose="020B0604020202020204" pitchFamily="34" charset="0"/>
                  <a:cs typeface="Arial" panose="020B0604020202020204" pitchFamily="34" charset="0"/>
                </a:rPr>
                <a:t>Women's Health </a:t>
              </a:r>
              <a:r>
                <a:rPr lang="en-US" sz="1200" b="1" u="sng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Directorate </a:t>
              </a:r>
            </a:p>
            <a:p>
              <a:pPr algn="ctr" defTabSz="466722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200" dirty="0">
                  <a:latin typeface="Arial" panose="020B0604020202020204" pitchFamily="34" charset="0"/>
                  <a:cs typeface="Arial" panose="020B0604020202020204" pitchFamily="34" charset="0"/>
                </a:rPr>
                <a:t>Maternity / Obstetrics</a:t>
              </a:r>
            </a:p>
            <a:p>
              <a:pPr algn="ctr" defTabSz="466722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200" dirty="0">
                  <a:latin typeface="Arial" panose="020B0604020202020204" pitchFamily="34" charset="0"/>
                  <a:cs typeface="Arial" panose="020B0604020202020204" pitchFamily="34" charset="0"/>
                </a:rPr>
                <a:t>Gynaecology</a:t>
              </a:r>
            </a:p>
            <a:p>
              <a:pPr algn="ctr" defTabSz="466722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945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45" name="Group 144"/>
          <p:cNvGrpSpPr/>
          <p:nvPr/>
        </p:nvGrpSpPr>
        <p:grpSpPr>
          <a:xfrm>
            <a:off x="7208671" y="3398426"/>
            <a:ext cx="2279229" cy="1308423"/>
            <a:chOff x="4853845" y="1407662"/>
            <a:chExt cx="1472241" cy="1461438"/>
          </a:xfrm>
          <a:solidFill>
            <a:schemeClr val="accent2">
              <a:lumMod val="60000"/>
              <a:lumOff val="40000"/>
            </a:schemeClr>
          </a:solidFill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146" name="Rounded Rectangle 145"/>
            <p:cNvSpPr/>
            <p:nvPr/>
          </p:nvSpPr>
          <p:spPr>
            <a:xfrm>
              <a:off x="4853845" y="1407662"/>
              <a:ext cx="1472241" cy="1461438"/>
            </a:xfrm>
            <a:prstGeom prst="roundRect">
              <a:avLst>
                <a:gd name="adj" fmla="val 10000"/>
              </a:avLst>
            </a:prstGeom>
            <a:grpFill/>
            <a:ln>
              <a:solidFill>
                <a:schemeClr val="tx1"/>
              </a:solidFill>
            </a:ln>
            <a:sp3d z="-152400" extrusionH="63500" prstMaterial="dkEdge">
              <a:bevelT w="124450" h="16350" prst="relaxedInset"/>
              <a:contourClr>
                <a:schemeClr val="bg1"/>
              </a:contourClr>
            </a:sp3d>
          </p:spPr>
          <p:style>
            <a:lnRef idx="1">
              <a:schemeClr val="accent5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5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47" name="Rounded Rectangle 6"/>
            <p:cNvSpPr/>
            <p:nvPr/>
          </p:nvSpPr>
          <p:spPr>
            <a:xfrm>
              <a:off x="4901952" y="1498577"/>
              <a:ext cx="1400821" cy="1279607"/>
            </a:xfrm>
            <a:prstGeom prst="rect">
              <a:avLst/>
            </a:prstGeom>
            <a:grpFill/>
            <a:sp3d z="-152400"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8002" tIns="12002" rIns="18002" bIns="12002" numCol="1" spcCol="1270" anchor="ctr" anchorCtr="0">
              <a:noAutofit/>
            </a:bodyPr>
            <a:lstStyle/>
            <a:p>
              <a:pPr algn="ctr" defTabSz="466722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200" b="1" u="sng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Child Health Directorate  </a:t>
              </a:r>
            </a:p>
            <a:p>
              <a:pPr algn="ctr" defTabSz="4200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200" dirty="0">
                  <a:latin typeface="Arial" panose="020B0604020202020204" pitchFamily="34" charset="0"/>
                  <a:cs typeface="Arial" panose="020B0604020202020204" pitchFamily="34" charset="0"/>
                </a:rPr>
                <a:t>Acute Paediatrics </a:t>
              </a:r>
            </a:p>
            <a:p>
              <a:pPr algn="ctr" defTabSz="4200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200" dirty="0">
                  <a:latin typeface="Arial" panose="020B0604020202020204" pitchFamily="34" charset="0"/>
                  <a:cs typeface="Arial" panose="020B0604020202020204" pitchFamily="34" charset="0"/>
                </a:rPr>
                <a:t>Child Development Unit</a:t>
              </a:r>
            </a:p>
            <a:p>
              <a:pPr algn="ctr" defTabSz="4200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200" dirty="0">
                  <a:latin typeface="Arial" panose="020B0604020202020204" pitchFamily="34" charset="0"/>
                  <a:cs typeface="Arial" panose="020B0604020202020204" pitchFamily="34" charset="0"/>
                </a:rPr>
                <a:t> NICU </a:t>
              </a:r>
            </a:p>
            <a:p>
              <a:pPr algn="ctr" defTabSz="4200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200" dirty="0">
                  <a:latin typeface="Arial" panose="020B0604020202020204" pitchFamily="34" charset="0"/>
                  <a:cs typeface="Arial" panose="020B0604020202020204" pitchFamily="34" charset="0"/>
                </a:rPr>
                <a:t>Community Paediatrics</a:t>
              </a:r>
            </a:p>
          </p:txBody>
        </p:sp>
      </p:grpSp>
      <p:sp>
        <p:nvSpPr>
          <p:cNvPr id="149" name="Rounded Rectangle 148"/>
          <p:cNvSpPr/>
          <p:nvPr/>
        </p:nvSpPr>
        <p:spPr>
          <a:xfrm>
            <a:off x="7217092" y="5923514"/>
            <a:ext cx="2279229" cy="1018292"/>
          </a:xfrm>
          <a:prstGeom prst="roundRect">
            <a:avLst>
              <a:gd name="adj" fmla="val 10000"/>
            </a:avLst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>
              <a:rot lat="0" lon="0" rev="7500000"/>
            </a:lightRig>
          </a:scene3d>
          <a:sp3d z="-152400" extrusionH="63500" prstMaterial="dkEdge">
            <a:bevelT w="124450" h="16350" prst="relaxedInset"/>
            <a:contourClr>
              <a:schemeClr val="bg1"/>
            </a:contourClr>
          </a:sp3d>
        </p:spPr>
        <p:style>
          <a:lnRef idx="1">
            <a:schemeClr val="accent5">
              <a:hueOff val="0"/>
              <a:satOff val="0"/>
              <a:lumOff val="0"/>
              <a:alphaOff val="0"/>
            </a:schemeClr>
          </a:lnRef>
          <a:fillRef idx="1">
            <a:schemeClr val="accent5">
              <a:alpha val="90000"/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5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CCE1A71A-3B14-D847-87ED-DD5D14B8F2B4}"/>
              </a:ext>
            </a:extLst>
          </p:cNvPr>
          <p:cNvSpPr/>
          <p:nvPr/>
        </p:nvSpPr>
        <p:spPr>
          <a:xfrm>
            <a:off x="7356958" y="5929941"/>
            <a:ext cx="2047313" cy="8863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466722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200" b="1" u="sng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Radiology &amp; Pharmacy Directorate  </a:t>
            </a:r>
            <a:endParaRPr lang="en-US" sz="1200" b="1" u="sng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defTabSz="466722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Radiology / Imaging</a:t>
            </a:r>
          </a:p>
          <a:p>
            <a:pPr algn="ctr" defTabSz="466722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Pharmacy</a:t>
            </a:r>
          </a:p>
        </p:txBody>
      </p:sp>
      <p:sp>
        <p:nvSpPr>
          <p:cNvPr id="55" name="Rounded Rectangle 54">
            <a:extLst>
              <a:ext uri="{FF2B5EF4-FFF2-40B4-BE49-F238E27FC236}">
                <a16:creationId xmlns:a16="http://schemas.microsoft.com/office/drawing/2014/main" id="{93A9B16B-282A-8F49-AC5E-0E38442AB619}"/>
              </a:ext>
            </a:extLst>
          </p:cNvPr>
          <p:cNvSpPr/>
          <p:nvPr/>
        </p:nvSpPr>
        <p:spPr>
          <a:xfrm>
            <a:off x="7279790" y="8388241"/>
            <a:ext cx="2238361" cy="735457"/>
          </a:xfrm>
          <a:prstGeom prst="roundRect">
            <a:avLst>
              <a:gd name="adj" fmla="val 10000"/>
            </a:avLst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tx1"/>
            </a:solidFill>
            <a:prstDash val="dash"/>
          </a:ln>
          <a:scene3d>
            <a:camera prst="orthographicFront"/>
            <a:lightRig rig="threePt" dir="t">
              <a:rot lat="0" lon="0" rev="7500000"/>
            </a:lightRig>
          </a:scene3d>
          <a:sp3d z="-152400" extrusionH="63500" prstMaterial="dkEdge">
            <a:bevelT w="124450" h="16350" prst="relaxedInset"/>
            <a:contourClr>
              <a:schemeClr val="bg1"/>
            </a:contourClr>
          </a:sp3d>
        </p:spPr>
        <p:style>
          <a:lnRef idx="1">
            <a:schemeClr val="accent5">
              <a:hueOff val="0"/>
              <a:satOff val="0"/>
              <a:lumOff val="0"/>
              <a:alphaOff val="0"/>
            </a:schemeClr>
          </a:lnRef>
          <a:fillRef idx="1">
            <a:schemeClr val="accent5">
              <a:alpha val="90000"/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5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60" name="Rounded Rectangle 12">
            <a:extLst>
              <a:ext uri="{FF2B5EF4-FFF2-40B4-BE49-F238E27FC236}">
                <a16:creationId xmlns:a16="http://schemas.microsoft.com/office/drawing/2014/main" id="{C0CA9E83-0150-5B4E-8E6C-63CD53133F94}"/>
              </a:ext>
            </a:extLst>
          </p:cNvPr>
          <p:cNvSpPr/>
          <p:nvPr/>
        </p:nvSpPr>
        <p:spPr>
          <a:xfrm>
            <a:off x="7396042" y="8637655"/>
            <a:ext cx="1969141" cy="309624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scene3d>
            <a:camera prst="orthographicFront"/>
            <a:lightRig rig="threePt" dir="t">
              <a:rot lat="0" lon="0" rev="7500000"/>
            </a:lightRig>
          </a:scene3d>
          <a:sp3d z="-152400"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0002" tIns="13335" rIns="20002" bIns="13335" numCol="1" spcCol="1270" anchor="ctr" anchorCtr="0">
            <a:noAutofit/>
          </a:bodyPr>
          <a:lstStyle/>
          <a:p>
            <a:pPr algn="ctr" defTabSz="255922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200" b="1" u="sng" dirty="0">
                <a:latin typeface="Arial" panose="020B0604020202020204" pitchFamily="34" charset="0"/>
                <a:cs typeface="Arial" panose="020B0604020202020204" pitchFamily="34" charset="0"/>
              </a:rPr>
              <a:t>Pathology Directorate</a:t>
            </a:r>
          </a:p>
          <a:p>
            <a:pPr algn="ctr" defTabSz="466722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Pathology Services</a:t>
            </a:r>
          </a:p>
          <a:p>
            <a:pPr algn="ctr" defTabSz="466722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Pathology Network</a:t>
            </a:r>
          </a:p>
        </p:txBody>
      </p:sp>
      <p:grpSp>
        <p:nvGrpSpPr>
          <p:cNvPr id="85" name="Group 84"/>
          <p:cNvGrpSpPr/>
          <p:nvPr/>
        </p:nvGrpSpPr>
        <p:grpSpPr>
          <a:xfrm>
            <a:off x="4041902" y="4026444"/>
            <a:ext cx="2254121" cy="1511275"/>
            <a:chOff x="848359" y="2240486"/>
            <a:chExt cx="2081350" cy="1428682"/>
          </a:xfrm>
          <a:solidFill>
            <a:schemeClr val="accent4">
              <a:lumMod val="60000"/>
              <a:lumOff val="40000"/>
            </a:schemeClr>
          </a:solidFill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86" name="Rounded Rectangle 85"/>
            <p:cNvSpPr/>
            <p:nvPr/>
          </p:nvSpPr>
          <p:spPr>
            <a:xfrm>
              <a:off x="848359" y="2240486"/>
              <a:ext cx="2081350" cy="1428682"/>
            </a:xfrm>
            <a:prstGeom prst="roundRect">
              <a:avLst>
                <a:gd name="adj" fmla="val 10000"/>
              </a:avLst>
            </a:prstGeom>
            <a:solidFill>
              <a:schemeClr val="accent4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  <a:sp3d z="-152400" extrusionH="63500" prstMaterial="dkEdge">
              <a:bevelT w="124450" h="16350" prst="relaxedInset"/>
              <a:contourClr>
                <a:schemeClr val="bg1"/>
              </a:contourClr>
            </a:sp3d>
          </p:spPr>
          <p:style>
            <a:lnRef idx="1">
              <a:schemeClr val="accent5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5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87" name="Rounded Rectangle 6"/>
            <p:cNvSpPr/>
            <p:nvPr/>
          </p:nvSpPr>
          <p:spPr>
            <a:xfrm>
              <a:off x="926590" y="2295344"/>
              <a:ext cx="1900288" cy="128583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solidFill>
                <a:schemeClr val="accent4">
                  <a:lumMod val="40000"/>
                  <a:lumOff val="60000"/>
                </a:schemeClr>
              </a:solidFill>
            </a:ln>
            <a:sp3d z="-152400"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0002" tIns="13335" rIns="20002" bIns="13335" numCol="1" spcCol="1270" anchor="ctr" anchorCtr="0">
              <a:noAutofit/>
            </a:bodyPr>
            <a:lstStyle/>
            <a:p>
              <a:pPr algn="ctr" defTabSz="466722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200" b="1" u="sng" dirty="0">
                  <a:latin typeface="Arial" panose="020B0604020202020204" pitchFamily="34" charset="0"/>
                  <a:cs typeface="Arial" panose="020B0604020202020204" pitchFamily="34" charset="0"/>
                </a:rPr>
                <a:t>Anaesthetics Directorate </a:t>
              </a:r>
            </a:p>
            <a:p>
              <a:pPr algn="ctr" defTabSz="466722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163" dirty="0">
                  <a:latin typeface="Arial" panose="020B0604020202020204" pitchFamily="34" charset="0"/>
                  <a:cs typeface="Arial" panose="020B0604020202020204" pitchFamily="34" charset="0"/>
                </a:rPr>
                <a:t>Theatres</a:t>
              </a:r>
            </a:p>
            <a:p>
              <a:pPr algn="ctr" defTabSz="466722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163" dirty="0">
                  <a:latin typeface="Arial" panose="020B0604020202020204" pitchFamily="34" charset="0"/>
                  <a:cs typeface="Arial" panose="020B0604020202020204" pitchFamily="34" charset="0"/>
                </a:rPr>
                <a:t>Critical Care</a:t>
              </a:r>
            </a:p>
            <a:p>
              <a:pPr algn="ctr" defTabSz="466722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163" dirty="0">
                  <a:latin typeface="Arial" panose="020B0604020202020204" pitchFamily="34" charset="0"/>
                  <a:cs typeface="Arial" panose="020B0604020202020204" pitchFamily="34" charset="0"/>
                </a:rPr>
                <a:t>Anaesthetics</a:t>
              </a:r>
            </a:p>
            <a:p>
              <a:pPr algn="ctr" defTabSz="466722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163" dirty="0">
                  <a:latin typeface="Arial" panose="020B0604020202020204" pitchFamily="34" charset="0"/>
                  <a:cs typeface="Arial" panose="020B0604020202020204" pitchFamily="34" charset="0"/>
                </a:rPr>
                <a:t>Peri-operative Medicine </a:t>
              </a:r>
            </a:p>
            <a:p>
              <a:pPr algn="ctr" defTabSz="466722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163" dirty="0">
                  <a:latin typeface="Arial" panose="020B0604020202020204" pitchFamily="34" charset="0"/>
                  <a:cs typeface="Arial" panose="020B0604020202020204" pitchFamily="34" charset="0"/>
                </a:rPr>
                <a:t>Sterile Services</a:t>
              </a:r>
            </a:p>
          </p:txBody>
        </p:sp>
      </p:grpSp>
      <p:grpSp>
        <p:nvGrpSpPr>
          <p:cNvPr id="88" name="Group 87"/>
          <p:cNvGrpSpPr/>
          <p:nvPr/>
        </p:nvGrpSpPr>
        <p:grpSpPr>
          <a:xfrm>
            <a:off x="4018069" y="5642533"/>
            <a:ext cx="2269154" cy="1538556"/>
            <a:chOff x="547507" y="4601397"/>
            <a:chExt cx="1632367" cy="1339201"/>
          </a:xfrm>
          <a:solidFill>
            <a:schemeClr val="accent4">
              <a:lumMod val="40000"/>
              <a:lumOff val="60000"/>
            </a:schemeClr>
          </a:solidFill>
        </p:grpSpPr>
        <p:sp>
          <p:nvSpPr>
            <p:cNvPr id="89" name="Rounded Rectangle 88"/>
            <p:cNvSpPr/>
            <p:nvPr/>
          </p:nvSpPr>
          <p:spPr>
            <a:xfrm>
              <a:off x="547507" y="4601397"/>
              <a:ext cx="1632367" cy="1339201"/>
            </a:xfrm>
            <a:prstGeom prst="roundRect">
              <a:avLst>
                <a:gd name="adj" fmla="val 10000"/>
              </a:avLst>
            </a:prstGeom>
            <a:grpFill/>
            <a:ln>
              <a:solidFill>
                <a:schemeClr val="tx1"/>
              </a:solidFill>
            </a:ln>
            <a:scene3d>
              <a:camera prst="orthographicFront"/>
              <a:lightRig rig="threePt" dir="t">
                <a:rot lat="0" lon="0" rev="7500000"/>
              </a:lightRig>
            </a:scene3d>
            <a:sp3d z="-152400" extrusionH="63500" prstMaterial="dkEdge">
              <a:bevelT w="124450" h="16350" prst="relaxedInset"/>
              <a:contourClr>
                <a:schemeClr val="bg1"/>
              </a:contourClr>
            </a:sp3d>
          </p:spPr>
          <p:style>
            <a:lnRef idx="1">
              <a:schemeClr val="accent5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5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90" name="Rounded Rectangle 10"/>
            <p:cNvSpPr/>
            <p:nvPr/>
          </p:nvSpPr>
          <p:spPr>
            <a:xfrm>
              <a:off x="650313" y="4637778"/>
              <a:ext cx="1405158" cy="1238231"/>
            </a:xfrm>
            <a:prstGeom prst="rect">
              <a:avLst/>
            </a:prstGeom>
            <a:grpFill/>
            <a:scene3d>
              <a:camera prst="orthographicFront"/>
              <a:lightRig rig="threePt" dir="t">
                <a:rot lat="0" lon="0" rev="7500000"/>
              </a:lightRig>
            </a:scene3d>
            <a:sp3d z="-152400"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0002" tIns="13335" rIns="20002" bIns="13335" numCol="1" spcCol="1270" anchor="ctr" anchorCtr="0">
              <a:noAutofit/>
            </a:bodyPr>
            <a:lstStyle/>
            <a:p>
              <a:pPr algn="ctr" defTabSz="466722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200" b="1" u="sng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Head  Neck Directorate </a:t>
              </a:r>
            </a:p>
            <a:p>
              <a:pPr algn="ctr" defTabSz="466722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163" dirty="0">
                  <a:latin typeface="Arial" panose="020B0604020202020204" pitchFamily="34" charset="0"/>
                  <a:cs typeface="Arial" panose="020B0604020202020204" pitchFamily="34" charset="0"/>
                </a:rPr>
                <a:t>Ophthalmology </a:t>
              </a:r>
            </a:p>
            <a:p>
              <a:pPr algn="ctr" defTabSz="466722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163" dirty="0">
                  <a:latin typeface="Arial" panose="020B0604020202020204" pitchFamily="34" charset="0"/>
                  <a:cs typeface="Arial" panose="020B0604020202020204" pitchFamily="34" charset="0"/>
                </a:rPr>
                <a:t>ENT</a:t>
              </a:r>
            </a:p>
            <a:p>
              <a:pPr algn="ctr" defTabSz="466722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163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Oral and Maxillofacial Surgery </a:t>
              </a:r>
            </a:p>
            <a:p>
              <a:pPr algn="ctr" defTabSz="466722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163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Orthodontics</a:t>
              </a:r>
            </a:p>
            <a:p>
              <a:pPr algn="ctr" defTabSz="466722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160" dirty="0">
                  <a:latin typeface="Arial" panose="020B0604020202020204" pitchFamily="34" charset="0"/>
                  <a:cs typeface="Arial" panose="020B0604020202020204" pitchFamily="34" charset="0"/>
                </a:rPr>
                <a:t>Reconstructive Dentistry</a:t>
              </a:r>
            </a:p>
          </p:txBody>
        </p:sp>
      </p:grpSp>
      <p:sp>
        <p:nvSpPr>
          <p:cNvPr id="91" name="Rounded Rectangle 90">
            <a:extLst>
              <a:ext uri="{FF2B5EF4-FFF2-40B4-BE49-F238E27FC236}">
                <a16:creationId xmlns:a16="http://schemas.microsoft.com/office/drawing/2014/main" id="{C73486B7-BBDF-F84D-B9DB-247120DF76AC}"/>
              </a:ext>
            </a:extLst>
          </p:cNvPr>
          <p:cNvSpPr/>
          <p:nvPr/>
        </p:nvSpPr>
        <p:spPr>
          <a:xfrm>
            <a:off x="4019141" y="7300419"/>
            <a:ext cx="2300717" cy="1306659"/>
          </a:xfrm>
          <a:prstGeom prst="roundRect">
            <a:avLst>
              <a:gd name="adj" fmla="val 10000"/>
            </a:avLst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>
              <a:rot lat="0" lon="0" rev="7500000"/>
            </a:lightRig>
          </a:scene3d>
          <a:sp3d z="-152400" extrusionH="63500" prstMaterial="dkEdge">
            <a:bevelT w="124450" h="16350" prst="relaxedInset"/>
            <a:contourClr>
              <a:schemeClr val="bg1"/>
            </a:contourClr>
          </a:sp3d>
        </p:spPr>
        <p:style>
          <a:lnRef idx="1">
            <a:schemeClr val="accent5">
              <a:hueOff val="0"/>
              <a:satOff val="0"/>
              <a:lumOff val="0"/>
              <a:alphaOff val="0"/>
            </a:schemeClr>
          </a:lnRef>
          <a:fillRef idx="1">
            <a:schemeClr val="accent5">
              <a:alpha val="90000"/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5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92" name="Rectangle 91">
            <a:extLst>
              <a:ext uri="{FF2B5EF4-FFF2-40B4-BE49-F238E27FC236}">
                <a16:creationId xmlns:a16="http://schemas.microsoft.com/office/drawing/2014/main" id="{00E6EF40-B461-7C47-9F57-81139603115B}"/>
              </a:ext>
            </a:extLst>
          </p:cNvPr>
          <p:cNvSpPr/>
          <p:nvPr/>
        </p:nvSpPr>
        <p:spPr>
          <a:xfrm>
            <a:off x="4056038" y="7350682"/>
            <a:ext cx="2138516" cy="11978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466722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200" b="1" u="sng" dirty="0">
                <a:latin typeface="Arial" panose="020B0604020202020204" pitchFamily="34" charset="0"/>
                <a:cs typeface="Arial" panose="020B0604020202020204" pitchFamily="34" charset="0"/>
              </a:rPr>
              <a:t>Trauma &amp; Orthopedics</a:t>
            </a:r>
          </a:p>
          <a:p>
            <a:pPr algn="ctr" defTabSz="466722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GB" sz="1200" b="1" u="sng" dirty="0">
                <a:latin typeface="Arial" panose="020B0604020202020204" pitchFamily="34" charset="0"/>
                <a:cs typeface="Arial" panose="020B0604020202020204" pitchFamily="34" charset="0"/>
              </a:rPr>
              <a:t>Directorate </a:t>
            </a:r>
            <a:endParaRPr lang="en-US" sz="1200" b="1" u="sng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defTabSz="466722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163" dirty="0">
                <a:latin typeface="Arial" panose="020B0604020202020204" pitchFamily="34" charset="0"/>
                <a:cs typeface="Arial" panose="020B0604020202020204" pitchFamily="34" charset="0"/>
              </a:rPr>
              <a:t>Trauma </a:t>
            </a:r>
          </a:p>
          <a:p>
            <a:pPr algn="ctr" defTabSz="466722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163" dirty="0">
                <a:latin typeface="Arial" panose="020B0604020202020204" pitchFamily="34" charset="0"/>
                <a:cs typeface="Arial" panose="020B0604020202020204" pitchFamily="34" charset="0"/>
              </a:rPr>
              <a:t>Fracture Clinics</a:t>
            </a:r>
          </a:p>
          <a:p>
            <a:pPr algn="ctr" defTabSz="466722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163" dirty="0">
                <a:latin typeface="Arial" panose="020B0604020202020204" pitchFamily="34" charset="0"/>
                <a:cs typeface="Arial" panose="020B0604020202020204" pitchFamily="34" charset="0"/>
              </a:rPr>
              <a:t>Elective Orthopedics</a:t>
            </a:r>
          </a:p>
        </p:txBody>
      </p:sp>
      <p:sp>
        <p:nvSpPr>
          <p:cNvPr id="94" name="Rounded Rectangle 93">
            <a:extLst>
              <a:ext uri="{FF2B5EF4-FFF2-40B4-BE49-F238E27FC236}">
                <a16:creationId xmlns:a16="http://schemas.microsoft.com/office/drawing/2014/main" id="{B17CBE8F-1483-254D-A7EB-60D208E6BF99}"/>
              </a:ext>
            </a:extLst>
          </p:cNvPr>
          <p:cNvSpPr/>
          <p:nvPr/>
        </p:nvSpPr>
        <p:spPr>
          <a:xfrm>
            <a:off x="7181358" y="2051751"/>
            <a:ext cx="2287531" cy="1204897"/>
          </a:xfrm>
          <a:prstGeom prst="roundRect">
            <a:avLst>
              <a:gd name="adj" fmla="val 10000"/>
            </a:avLst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</p:sp>
      <p:sp>
        <p:nvSpPr>
          <p:cNvPr id="95" name="Rectangle 94">
            <a:extLst>
              <a:ext uri="{FF2B5EF4-FFF2-40B4-BE49-F238E27FC236}">
                <a16:creationId xmlns:a16="http://schemas.microsoft.com/office/drawing/2014/main" id="{46EAD8EB-11F5-874F-A4AA-F07448E4472C}"/>
              </a:ext>
            </a:extLst>
          </p:cNvPr>
          <p:cNvSpPr/>
          <p:nvPr/>
        </p:nvSpPr>
        <p:spPr>
          <a:xfrm>
            <a:off x="7279375" y="2087885"/>
            <a:ext cx="2152463" cy="1134926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algn="ctr" defTabSz="466722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200" b="1" u="sng" dirty="0">
                <a:latin typeface="Arial" panose="020B0604020202020204" pitchFamily="34" charset="0"/>
                <a:cs typeface="Arial" panose="020B0604020202020204" pitchFamily="34" charset="0"/>
              </a:rPr>
              <a:t>Cancer Care Directorate </a:t>
            </a:r>
          </a:p>
          <a:p>
            <a:pPr algn="ctr" defTabSz="466722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Haematology/Oncology</a:t>
            </a:r>
          </a:p>
          <a:p>
            <a:pPr algn="ctr" defTabSz="466722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Radiotheraphy Brachytherapy</a:t>
            </a:r>
          </a:p>
          <a:p>
            <a:pPr algn="ctr" defTabSz="466722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Palliative Care /Hospices</a:t>
            </a:r>
          </a:p>
        </p:txBody>
      </p:sp>
      <p:sp>
        <p:nvSpPr>
          <p:cNvPr id="51" name="Rounded Rectangle 4"/>
          <p:cNvSpPr/>
          <p:nvPr/>
        </p:nvSpPr>
        <p:spPr>
          <a:xfrm>
            <a:off x="1018175" y="2200743"/>
            <a:ext cx="1960183" cy="1629945"/>
          </a:xfrm>
          <a:prstGeom prst="rect">
            <a:avLst/>
          </a:prstGeom>
          <a:scene3d>
            <a:camera prst="orthographicFront"/>
            <a:lightRig rig="threePt" dir="t">
              <a:rot lat="0" lon="0" rev="7500000"/>
            </a:lightRig>
          </a:scene3d>
          <a:sp3d z="-152400"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0002" tIns="13335" rIns="20002" bIns="13335" numCol="1" spcCol="1270" anchor="ctr" anchorCtr="0">
            <a:noAutofit/>
          </a:bodyPr>
          <a:lstStyle/>
          <a:p>
            <a:pPr algn="ctr" defTabSz="466722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1292" b="1" u="sng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0" name="Rounded Rectangle 49"/>
          <p:cNvSpPr/>
          <p:nvPr/>
        </p:nvSpPr>
        <p:spPr>
          <a:xfrm>
            <a:off x="10104934" y="2404258"/>
            <a:ext cx="2302771" cy="1411603"/>
          </a:xfrm>
          <a:prstGeom prst="roundRect">
            <a:avLst>
              <a:gd name="adj" fmla="val 10000"/>
            </a:avLst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>
              <a:rot lat="0" lon="0" rev="7500000"/>
            </a:lightRig>
          </a:scene3d>
          <a:sp3d z="-152400" extrusionH="63500" prstMaterial="dkEdge">
            <a:bevelT w="124450" h="16350" prst="relaxedInset"/>
            <a:contourClr>
              <a:schemeClr val="bg1"/>
            </a:contourClr>
          </a:sp3d>
        </p:spPr>
        <p:style>
          <a:lnRef idx="1">
            <a:schemeClr val="accent5">
              <a:hueOff val="0"/>
              <a:satOff val="0"/>
              <a:lumOff val="0"/>
              <a:alphaOff val="0"/>
            </a:schemeClr>
          </a:lnRef>
          <a:fillRef idx="1">
            <a:schemeClr val="accent5">
              <a:alpha val="90000"/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5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53" name="Rounded Rectangle 52">
            <a:extLst>
              <a:ext uri="{FF2B5EF4-FFF2-40B4-BE49-F238E27FC236}">
                <a16:creationId xmlns:a16="http://schemas.microsoft.com/office/drawing/2014/main" id="{3D0F31F5-1D49-0C4E-8973-C435BA022BBA}"/>
              </a:ext>
            </a:extLst>
          </p:cNvPr>
          <p:cNvSpPr/>
          <p:nvPr/>
        </p:nvSpPr>
        <p:spPr>
          <a:xfrm>
            <a:off x="10104936" y="7066080"/>
            <a:ext cx="2302768" cy="491788"/>
          </a:xfrm>
          <a:prstGeom prst="roundRect">
            <a:avLst>
              <a:gd name="adj" fmla="val 10000"/>
            </a:avLst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>
              <a:rot lat="0" lon="0" rev="7500000"/>
            </a:lightRig>
          </a:scene3d>
          <a:sp3d z="-152400" extrusionH="63500" prstMaterial="dkEdge">
            <a:bevelT w="124450" h="16350" prst="relaxedInset"/>
            <a:contourClr>
              <a:schemeClr val="bg1"/>
            </a:contourClr>
          </a:sp3d>
        </p:spPr>
        <p:style>
          <a:lnRef idx="1">
            <a:schemeClr val="accent5">
              <a:hueOff val="0"/>
              <a:satOff val="0"/>
              <a:lumOff val="0"/>
              <a:alphaOff val="0"/>
            </a:schemeClr>
          </a:lnRef>
          <a:fillRef idx="1">
            <a:schemeClr val="accent5">
              <a:alpha val="90000"/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5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54" name="Rounded Rectangle 53">
            <a:extLst>
              <a:ext uri="{FF2B5EF4-FFF2-40B4-BE49-F238E27FC236}">
                <a16:creationId xmlns:a16="http://schemas.microsoft.com/office/drawing/2014/main" id="{F2972550-B3E2-274E-9F4A-5A62322B68C0}"/>
              </a:ext>
            </a:extLst>
          </p:cNvPr>
          <p:cNvSpPr/>
          <p:nvPr/>
        </p:nvSpPr>
        <p:spPr>
          <a:xfrm>
            <a:off x="10104934" y="3914336"/>
            <a:ext cx="2302771" cy="1636242"/>
          </a:xfrm>
          <a:prstGeom prst="roundRect">
            <a:avLst>
              <a:gd name="adj" fmla="val 10000"/>
            </a:avLst>
          </a:prstGeom>
          <a:solidFill>
            <a:schemeClr val="tx2">
              <a:lumMod val="20000"/>
              <a:lumOff val="80000"/>
            </a:schemeClr>
          </a:solidFill>
          <a:ln w="12700">
            <a:solidFill>
              <a:schemeClr val="tx1"/>
            </a:solidFill>
          </a:ln>
          <a:scene3d>
            <a:camera prst="orthographicFront"/>
            <a:lightRig rig="threePt" dir="t">
              <a:rot lat="0" lon="0" rev="7500000"/>
            </a:lightRig>
          </a:scene3d>
          <a:sp3d z="-152400" extrusionH="63500" prstMaterial="dkEdge">
            <a:bevelT w="124450" h="16350" prst="relaxedInset"/>
            <a:contourClr>
              <a:schemeClr val="bg1"/>
            </a:contourClr>
          </a:sp3d>
        </p:spPr>
        <p:style>
          <a:lnRef idx="1">
            <a:schemeClr val="accent5">
              <a:hueOff val="0"/>
              <a:satOff val="0"/>
              <a:lumOff val="0"/>
              <a:alphaOff val="0"/>
            </a:schemeClr>
          </a:lnRef>
          <a:fillRef idx="1">
            <a:schemeClr val="accent5">
              <a:alpha val="90000"/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5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8C4280D2-2A30-FB42-A8E9-8CC0446EA126}"/>
              </a:ext>
            </a:extLst>
          </p:cNvPr>
          <p:cNvSpPr txBox="1"/>
          <p:nvPr/>
        </p:nvSpPr>
        <p:spPr>
          <a:xfrm>
            <a:off x="10198144" y="4003388"/>
            <a:ext cx="2095314" cy="11818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66722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200" b="1" u="sng" dirty="0">
                <a:latin typeface="Arial" panose="020B0604020202020204" pitchFamily="34" charset="0"/>
                <a:cs typeface="Arial" panose="020B0604020202020204" pitchFamily="34" charset="0"/>
              </a:rPr>
              <a:t>Facilities</a:t>
            </a:r>
          </a:p>
          <a:p>
            <a:pPr algn="ctr" defTabSz="466722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Catering </a:t>
            </a:r>
          </a:p>
          <a:p>
            <a:pPr algn="ctr" defTabSz="466722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Portering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&amp; Security</a:t>
            </a:r>
          </a:p>
          <a:p>
            <a:pPr algn="ctr" defTabSz="466722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Housekeeping/Cleaning</a:t>
            </a:r>
          </a:p>
          <a:p>
            <a:pPr algn="ctr" defTabSz="466722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Patient Transport logistics 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AF7D7C72-C0AE-5142-AE19-62909F08873F}"/>
              </a:ext>
            </a:extLst>
          </p:cNvPr>
          <p:cNvSpPr txBox="1"/>
          <p:nvPr/>
        </p:nvSpPr>
        <p:spPr>
          <a:xfrm>
            <a:off x="10247381" y="2437228"/>
            <a:ext cx="1969477" cy="11172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66722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200" b="1" u="sng" dirty="0">
                <a:latin typeface="Arial" panose="020B0604020202020204" pitchFamily="34" charset="0"/>
                <a:cs typeface="Arial" panose="020B0604020202020204" pitchFamily="34" charset="0"/>
              </a:rPr>
              <a:t>Clinical Site Management</a:t>
            </a:r>
          </a:p>
          <a:p>
            <a:pPr algn="ctr" defTabSz="466722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Clinical Site Teams </a:t>
            </a:r>
          </a:p>
          <a:p>
            <a:pPr algn="ctr" defTabSz="466722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Hospital at night</a:t>
            </a:r>
          </a:p>
          <a:p>
            <a:pPr algn="ctr" defTabSz="466722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Resuscitation  &amp; Outreach 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A5B219F5-A7EC-A344-B32F-41C4CDB1BA59}"/>
              </a:ext>
            </a:extLst>
          </p:cNvPr>
          <p:cNvSpPr txBox="1"/>
          <p:nvPr/>
        </p:nvSpPr>
        <p:spPr>
          <a:xfrm>
            <a:off x="10198145" y="7065498"/>
            <a:ext cx="2171127" cy="4758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u="sng" dirty="0">
                <a:latin typeface="Arial" panose="020B0604020202020204" pitchFamily="34" charset="0"/>
                <a:cs typeface="Arial" panose="020B0604020202020204" pitchFamily="34" charset="0"/>
              </a:rPr>
              <a:t>Emergency Planning </a:t>
            </a:r>
            <a:r>
              <a:rPr lang="en-US" sz="1200" b="1" i="1" dirty="0">
                <a:latin typeface="Arial" panose="020B0604020202020204" pitchFamily="34" charset="0"/>
                <a:cs typeface="Arial" panose="020B0604020202020204" pitchFamily="34" charset="0"/>
              </a:rPr>
              <a:t>(EPPR)</a:t>
            </a:r>
            <a:endParaRPr lang="en-GB" sz="1200" b="1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1" name="Rounded Rectangle 70">
            <a:extLst>
              <a:ext uri="{FF2B5EF4-FFF2-40B4-BE49-F238E27FC236}">
                <a16:creationId xmlns:a16="http://schemas.microsoft.com/office/drawing/2014/main" id="{3D0F31F5-1D49-0C4E-8973-C435BA022BBA}"/>
              </a:ext>
            </a:extLst>
          </p:cNvPr>
          <p:cNvSpPr/>
          <p:nvPr/>
        </p:nvSpPr>
        <p:spPr>
          <a:xfrm>
            <a:off x="10104936" y="7719687"/>
            <a:ext cx="2302768" cy="1395625"/>
          </a:xfrm>
          <a:prstGeom prst="roundRect">
            <a:avLst>
              <a:gd name="adj" fmla="val 10000"/>
            </a:avLst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>
              <a:rot lat="0" lon="0" rev="7500000"/>
            </a:lightRig>
          </a:scene3d>
          <a:sp3d z="-152400" extrusionH="63500" prstMaterial="dkEdge">
            <a:bevelT w="124450" h="16350" prst="relaxedInset"/>
            <a:contourClr>
              <a:schemeClr val="bg1"/>
            </a:contourClr>
          </a:sp3d>
        </p:spPr>
        <p:style>
          <a:lnRef idx="1">
            <a:schemeClr val="accent5">
              <a:hueOff val="0"/>
              <a:satOff val="0"/>
              <a:lumOff val="0"/>
              <a:alphaOff val="0"/>
            </a:schemeClr>
          </a:lnRef>
          <a:fillRef idx="1">
            <a:schemeClr val="accent5">
              <a:alpha val="90000"/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5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A5B219F5-A7EC-A344-B32F-41C4CDB1BA59}"/>
              </a:ext>
            </a:extLst>
          </p:cNvPr>
          <p:cNvSpPr txBox="1"/>
          <p:nvPr/>
        </p:nvSpPr>
        <p:spPr>
          <a:xfrm>
            <a:off x="10244068" y="7715160"/>
            <a:ext cx="1969477" cy="14275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u="sng" dirty="0">
                <a:latin typeface="Arial" panose="020B0604020202020204" pitchFamily="34" charset="0"/>
                <a:cs typeface="Arial" panose="020B0604020202020204" pitchFamily="34" charset="0"/>
              </a:rPr>
              <a:t>Operational Performance, Assurance &amp; Delivery</a:t>
            </a:r>
          </a:p>
          <a:p>
            <a:pPr algn="ctr"/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Cancer</a:t>
            </a:r>
          </a:p>
          <a:p>
            <a:pPr algn="ctr"/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Diagnostics</a:t>
            </a:r>
          </a:p>
          <a:p>
            <a:pPr algn="ctr"/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RTT</a:t>
            </a:r>
          </a:p>
          <a:p>
            <a:pPr algn="ctr"/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Urgent &amp; Emergency Care</a:t>
            </a:r>
          </a:p>
        </p:txBody>
      </p:sp>
      <p:sp>
        <p:nvSpPr>
          <p:cNvPr id="79" name="Rounded Rectangle 78">
            <a:extLst>
              <a:ext uri="{FF2B5EF4-FFF2-40B4-BE49-F238E27FC236}">
                <a16:creationId xmlns:a16="http://schemas.microsoft.com/office/drawing/2014/main" id="{3D0F31F5-1D49-0C4E-8973-C435BA022BBA}"/>
              </a:ext>
            </a:extLst>
          </p:cNvPr>
          <p:cNvSpPr/>
          <p:nvPr/>
        </p:nvSpPr>
        <p:spPr>
          <a:xfrm>
            <a:off x="10104936" y="5760103"/>
            <a:ext cx="2302768" cy="1108448"/>
          </a:xfrm>
          <a:prstGeom prst="roundRect">
            <a:avLst>
              <a:gd name="adj" fmla="val 10000"/>
            </a:avLst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>
              <a:rot lat="0" lon="0" rev="7500000"/>
            </a:lightRig>
          </a:scene3d>
          <a:sp3d z="-152400" extrusionH="63500" prstMaterial="dkEdge">
            <a:bevelT w="124450" h="16350" prst="relaxedInset"/>
            <a:contourClr>
              <a:schemeClr val="bg1"/>
            </a:contourClr>
          </a:sp3d>
        </p:spPr>
        <p:style>
          <a:lnRef idx="1">
            <a:schemeClr val="accent5">
              <a:hueOff val="0"/>
              <a:satOff val="0"/>
              <a:lumOff val="0"/>
              <a:alphaOff val="0"/>
            </a:schemeClr>
          </a:lnRef>
          <a:fillRef idx="1">
            <a:schemeClr val="accent5">
              <a:alpha val="90000"/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5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81" name="TextBox 80">
            <a:extLst>
              <a:ext uri="{FF2B5EF4-FFF2-40B4-BE49-F238E27FC236}">
                <a16:creationId xmlns:a16="http://schemas.microsoft.com/office/drawing/2014/main" id="{A5B219F5-A7EC-A344-B32F-41C4CDB1BA59}"/>
              </a:ext>
            </a:extLst>
          </p:cNvPr>
          <p:cNvSpPr txBox="1"/>
          <p:nvPr/>
        </p:nvSpPr>
        <p:spPr>
          <a:xfrm>
            <a:off x="10213917" y="5794647"/>
            <a:ext cx="2095314" cy="8593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u="sng" dirty="0">
                <a:latin typeface="Arial" panose="020B0604020202020204" pitchFamily="34" charset="0"/>
                <a:cs typeface="Arial" panose="020B0604020202020204" pitchFamily="34" charset="0"/>
              </a:rPr>
              <a:t>Partnership, Integration &amp; Discharge </a:t>
            </a:r>
          </a:p>
          <a:p>
            <a:pPr algn="ctr"/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Discharge Team</a:t>
            </a:r>
          </a:p>
          <a:p>
            <a:pPr algn="ctr"/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Interim Care</a:t>
            </a:r>
          </a:p>
        </p:txBody>
      </p:sp>
      <p:sp>
        <p:nvSpPr>
          <p:cNvPr id="62" name="Rounded Rectangle 61">
            <a:extLst>
              <a:ext uri="{FF2B5EF4-FFF2-40B4-BE49-F238E27FC236}">
                <a16:creationId xmlns:a16="http://schemas.microsoft.com/office/drawing/2014/main" id="{168E8DC3-0B7C-D149-8C87-D7CD7B59E336}"/>
              </a:ext>
            </a:extLst>
          </p:cNvPr>
          <p:cNvSpPr/>
          <p:nvPr/>
        </p:nvSpPr>
        <p:spPr>
          <a:xfrm>
            <a:off x="905037" y="3326331"/>
            <a:ext cx="2353672" cy="1474269"/>
          </a:xfrm>
          <a:prstGeom prst="roundRect">
            <a:avLst>
              <a:gd name="adj" fmla="val 10000"/>
            </a:avLst>
          </a:prstGeom>
          <a:solidFill>
            <a:srgbClr val="CCE9AD"/>
          </a:solidFill>
          <a:ln>
            <a:solidFill>
              <a:schemeClr val="tx1"/>
            </a:solidFill>
          </a:ln>
          <a:scene3d>
            <a:camera prst="orthographicFront"/>
            <a:lightRig rig="threePt" dir="t">
              <a:rot lat="0" lon="0" rev="7500000"/>
            </a:lightRig>
          </a:scene3d>
          <a:sp3d z="-152400" extrusionH="63500" prstMaterial="dkEdge">
            <a:bevelT w="124450" h="16350" prst="relaxedInset"/>
            <a:contourClr>
              <a:schemeClr val="bg1"/>
            </a:contourClr>
          </a:sp3d>
        </p:spPr>
        <p:style>
          <a:lnRef idx="1">
            <a:schemeClr val="accent5">
              <a:hueOff val="0"/>
              <a:satOff val="0"/>
              <a:lumOff val="0"/>
              <a:alphaOff val="0"/>
            </a:schemeClr>
          </a:lnRef>
          <a:fillRef idx="1">
            <a:schemeClr val="accent5">
              <a:alpha val="90000"/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5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algn="ctr" defTabSz="466722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200" b="1" u="sng" dirty="0">
                <a:latin typeface="Arial" panose="020B0604020202020204" pitchFamily="34" charset="0"/>
                <a:cs typeface="Arial" panose="020B0604020202020204" pitchFamily="34" charset="0"/>
              </a:rPr>
              <a:t>Acute and Ambulatory Medicine Directorate </a:t>
            </a:r>
          </a:p>
          <a:p>
            <a:pPr algn="ctr" defTabSz="466722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Acute Medicine </a:t>
            </a:r>
          </a:p>
          <a:p>
            <a:pPr algn="ctr" defTabSz="466722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Ambulatory Care</a:t>
            </a:r>
          </a:p>
          <a:p>
            <a:pPr algn="ctr" defTabSz="466722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Treatment Investigation Unit</a:t>
            </a:r>
          </a:p>
          <a:p>
            <a:pPr algn="ctr" defTabSz="466722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GB" sz="1200" dirty="0"/>
              <a:t>Discharge Lounge</a:t>
            </a:r>
          </a:p>
        </p:txBody>
      </p:sp>
      <p:sp>
        <p:nvSpPr>
          <p:cNvPr id="63" name="Rounded Rectangle 62">
            <a:extLst>
              <a:ext uri="{FF2B5EF4-FFF2-40B4-BE49-F238E27FC236}">
                <a16:creationId xmlns:a16="http://schemas.microsoft.com/office/drawing/2014/main" id="{1F32D140-BF5A-8D48-9A16-5A793087B450}"/>
              </a:ext>
            </a:extLst>
          </p:cNvPr>
          <p:cNvSpPr/>
          <p:nvPr/>
        </p:nvSpPr>
        <p:spPr>
          <a:xfrm>
            <a:off x="888671" y="1974001"/>
            <a:ext cx="2346932" cy="1301396"/>
          </a:xfrm>
          <a:prstGeom prst="roundRect">
            <a:avLst>
              <a:gd name="adj" fmla="val 10000"/>
            </a:avLst>
          </a:prstGeom>
          <a:solidFill>
            <a:srgbClr val="CCE9AD"/>
          </a:solidFill>
          <a:ln>
            <a:solidFill>
              <a:schemeClr val="tx1"/>
            </a:solidFill>
          </a:ln>
          <a:scene3d>
            <a:camera prst="orthographicFront"/>
            <a:lightRig rig="threePt" dir="t">
              <a:rot lat="0" lon="0" rev="7500000"/>
            </a:lightRig>
          </a:scene3d>
          <a:sp3d z="-152400" extrusionH="63500" prstMaterial="dkEdge">
            <a:bevelT w="124450" h="16350" prst="relaxedInset"/>
            <a:contourClr>
              <a:schemeClr val="bg1"/>
            </a:contourClr>
          </a:sp3d>
        </p:spPr>
        <p:style>
          <a:lnRef idx="1">
            <a:schemeClr val="accent5">
              <a:hueOff val="0"/>
              <a:satOff val="0"/>
              <a:lumOff val="0"/>
              <a:alphaOff val="0"/>
            </a:schemeClr>
          </a:lnRef>
          <a:fillRef idx="1">
            <a:schemeClr val="accent5">
              <a:alpha val="90000"/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5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algn="ctr" defTabSz="466722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200" b="1" u="sng" dirty="0">
                <a:latin typeface="Arial" panose="020B0604020202020204" pitchFamily="34" charset="0"/>
                <a:cs typeface="Arial" panose="020B0604020202020204" pitchFamily="34" charset="0"/>
              </a:rPr>
              <a:t>Emergency and Urgent Care Directorate </a:t>
            </a:r>
          </a:p>
          <a:p>
            <a:pPr algn="ctr" defTabSz="466722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Accident &amp; Emergency Department</a:t>
            </a:r>
          </a:p>
          <a:p>
            <a:pPr algn="ctr" defTabSz="466722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Emergency Admissions</a:t>
            </a:r>
          </a:p>
          <a:p>
            <a:pPr algn="ctr" defTabSz="466722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Urgent Treatment Centre </a:t>
            </a:r>
          </a:p>
          <a:p>
            <a:endParaRPr lang="en-GB" dirty="0"/>
          </a:p>
        </p:txBody>
      </p:sp>
      <p:sp>
        <p:nvSpPr>
          <p:cNvPr id="64" name="Rounded Rectangle 63">
            <a:extLst>
              <a:ext uri="{FF2B5EF4-FFF2-40B4-BE49-F238E27FC236}">
                <a16:creationId xmlns:a16="http://schemas.microsoft.com/office/drawing/2014/main" id="{2DFEFD6F-3BE4-534A-88BF-1C40E23734EF}"/>
              </a:ext>
            </a:extLst>
          </p:cNvPr>
          <p:cNvSpPr/>
          <p:nvPr/>
        </p:nvSpPr>
        <p:spPr>
          <a:xfrm>
            <a:off x="865473" y="7400457"/>
            <a:ext cx="2354399" cy="1878631"/>
          </a:xfrm>
          <a:prstGeom prst="roundRect">
            <a:avLst>
              <a:gd name="adj" fmla="val 10000"/>
            </a:avLst>
          </a:prstGeom>
          <a:solidFill>
            <a:srgbClr val="CCE9AD"/>
          </a:solidFill>
          <a:ln>
            <a:solidFill>
              <a:schemeClr val="tx1"/>
            </a:solidFill>
          </a:ln>
          <a:scene3d>
            <a:camera prst="orthographicFront"/>
            <a:lightRig rig="threePt" dir="t">
              <a:rot lat="0" lon="0" rev="7500000"/>
            </a:lightRig>
          </a:scene3d>
          <a:sp3d z="-152400" extrusionH="63500" prstMaterial="dkEdge">
            <a:bevelT w="124450" h="16350" prst="relaxedInset"/>
            <a:contourClr>
              <a:schemeClr val="bg1"/>
            </a:contourClr>
          </a:sp3d>
        </p:spPr>
        <p:style>
          <a:lnRef idx="1">
            <a:schemeClr val="accent5">
              <a:hueOff val="0"/>
              <a:satOff val="0"/>
              <a:lumOff val="0"/>
              <a:alphaOff val="0"/>
            </a:schemeClr>
          </a:lnRef>
          <a:fillRef idx="1">
            <a:schemeClr val="accent5">
              <a:alpha val="90000"/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5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algn="ctr" defTabSz="4200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200" b="1" u="sng" dirty="0">
                <a:latin typeface="Arial" panose="020B0604020202020204" pitchFamily="34" charset="0"/>
                <a:cs typeface="Arial" panose="020B0604020202020204" pitchFamily="34" charset="0"/>
              </a:rPr>
              <a:t>Older People’s Medicine &amp; Neuro Sciences Directorate </a:t>
            </a:r>
          </a:p>
          <a:p>
            <a:pPr algn="ctr" defTabSz="4200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Older Peoples services </a:t>
            </a:r>
          </a:p>
          <a:p>
            <a:pPr algn="ctr" defTabSz="466722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Stroke </a:t>
            </a:r>
          </a:p>
          <a:p>
            <a:pPr algn="ctr" defTabSz="466722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Brain Injury Unit</a:t>
            </a:r>
          </a:p>
          <a:p>
            <a:pPr algn="ctr" defTabSz="466722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Neurology </a:t>
            </a:r>
          </a:p>
          <a:p>
            <a:pPr algn="ctr" defTabSz="466722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Neurosciences</a:t>
            </a:r>
            <a:endParaRPr lang="en-GB" sz="1200" dirty="0"/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5B134399-35CD-4C4A-B761-BFE8C7B2B2E2}"/>
              </a:ext>
            </a:extLst>
          </p:cNvPr>
          <p:cNvSpPr/>
          <p:nvPr/>
        </p:nvSpPr>
        <p:spPr>
          <a:xfrm>
            <a:off x="12393260" y="2013135"/>
            <a:ext cx="2337368" cy="2534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466722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163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67" name="Rounded Rectangle 66">
            <a:extLst>
              <a:ext uri="{FF2B5EF4-FFF2-40B4-BE49-F238E27FC236}">
                <a16:creationId xmlns:a16="http://schemas.microsoft.com/office/drawing/2014/main" id="{22A6970A-D00C-324F-8EDB-0DF6A22B4F21}"/>
              </a:ext>
            </a:extLst>
          </p:cNvPr>
          <p:cNvSpPr/>
          <p:nvPr/>
        </p:nvSpPr>
        <p:spPr>
          <a:xfrm>
            <a:off x="905773" y="4911776"/>
            <a:ext cx="2352936" cy="795432"/>
          </a:xfrm>
          <a:prstGeom prst="roundRect">
            <a:avLst>
              <a:gd name="adj" fmla="val 10000"/>
            </a:avLst>
          </a:prstGeom>
          <a:solidFill>
            <a:srgbClr val="CCE9AD"/>
          </a:solidFill>
          <a:ln>
            <a:solidFill>
              <a:schemeClr val="tx1"/>
            </a:solidFill>
          </a:ln>
          <a:scene3d>
            <a:camera prst="orthographicFront"/>
            <a:lightRig rig="threePt" dir="t">
              <a:rot lat="0" lon="0" rev="7500000"/>
            </a:lightRig>
          </a:scene3d>
          <a:sp3d z="-152400" extrusionH="63500" prstMaterial="dkEdge">
            <a:bevelT w="124450" h="16350" prst="relaxedInset"/>
            <a:contourClr>
              <a:schemeClr val="bg1"/>
            </a:contourClr>
          </a:sp3d>
        </p:spPr>
        <p:style>
          <a:lnRef idx="1">
            <a:schemeClr val="accent5">
              <a:hueOff val="0"/>
              <a:satOff val="0"/>
              <a:lumOff val="0"/>
              <a:alphaOff val="0"/>
            </a:schemeClr>
          </a:lnRef>
          <a:fillRef idx="1">
            <a:schemeClr val="accent5">
              <a:alpha val="90000"/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5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algn="ctr" defTabSz="466665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200" b="1" u="sng" dirty="0">
                <a:latin typeface="Arial" panose="020B0604020202020204" pitchFamily="34" charset="0"/>
                <a:cs typeface="Arial" panose="020B0604020202020204" pitchFamily="34" charset="0"/>
              </a:rPr>
              <a:t>Cardiology and Renal</a:t>
            </a:r>
          </a:p>
          <a:p>
            <a:pPr algn="ctr" defTabSz="466722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Cardiology </a:t>
            </a:r>
          </a:p>
          <a:p>
            <a:pPr algn="ctr" defTabSz="466722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Renal</a:t>
            </a:r>
            <a:endParaRPr lang="en-GB" sz="1200" dirty="0"/>
          </a:p>
        </p:txBody>
      </p:sp>
      <p:sp>
        <p:nvSpPr>
          <p:cNvPr id="76" name="Rounded Rectangle 75">
            <a:extLst>
              <a:ext uri="{FF2B5EF4-FFF2-40B4-BE49-F238E27FC236}">
                <a16:creationId xmlns:a16="http://schemas.microsoft.com/office/drawing/2014/main" id="{BA2D3922-EBD8-1C48-968D-84112F75DAEA}"/>
              </a:ext>
            </a:extLst>
          </p:cNvPr>
          <p:cNvSpPr/>
          <p:nvPr/>
        </p:nvSpPr>
        <p:spPr>
          <a:xfrm>
            <a:off x="888671" y="5834681"/>
            <a:ext cx="2328988" cy="1438303"/>
          </a:xfrm>
          <a:prstGeom prst="roundRect">
            <a:avLst>
              <a:gd name="adj" fmla="val 10000"/>
            </a:avLst>
          </a:prstGeom>
          <a:solidFill>
            <a:srgbClr val="CCE9AD"/>
          </a:solidFill>
          <a:ln>
            <a:solidFill>
              <a:schemeClr val="tx1"/>
            </a:solidFill>
          </a:ln>
          <a:scene3d>
            <a:camera prst="orthographicFront"/>
            <a:lightRig rig="threePt" dir="t">
              <a:rot lat="0" lon="0" rev="7500000"/>
            </a:lightRig>
          </a:scene3d>
          <a:sp3d z="-152400" extrusionH="63500" prstMaterial="dkEdge">
            <a:bevelT w="124450" h="16350" prst="relaxedInset"/>
            <a:contourClr>
              <a:schemeClr val="bg1"/>
            </a:contourClr>
          </a:sp3d>
        </p:spPr>
        <p:style>
          <a:lnRef idx="1">
            <a:schemeClr val="accent5">
              <a:hueOff val="0"/>
              <a:satOff val="0"/>
              <a:lumOff val="0"/>
              <a:alphaOff val="0"/>
            </a:schemeClr>
          </a:lnRef>
          <a:fillRef idx="1">
            <a:schemeClr val="accent5">
              <a:alpha val="90000"/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5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algn="ctr" defTabSz="466722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200" b="1" u="sng" dirty="0">
                <a:latin typeface="Arial" panose="020B0604020202020204" pitchFamily="34" charset="0"/>
                <a:cs typeface="Arial" panose="020B0604020202020204" pitchFamily="34" charset="0"/>
              </a:rPr>
              <a:t>Medical Specialties</a:t>
            </a:r>
          </a:p>
          <a:p>
            <a:pPr algn="ctr" defTabSz="466722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Respiratory Medicine</a:t>
            </a:r>
          </a:p>
          <a:p>
            <a:pPr algn="ctr" defTabSz="466722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Gastroenterology </a:t>
            </a:r>
          </a:p>
          <a:p>
            <a:pPr algn="ctr" defTabSz="466722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Diabetes &amp; Endocrine</a:t>
            </a:r>
          </a:p>
          <a:p>
            <a:pPr algn="ctr" defTabSz="466722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Dermatology</a:t>
            </a:r>
          </a:p>
          <a:p>
            <a:pPr algn="ctr" defTabSz="466722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Rheumatology</a:t>
            </a:r>
            <a:endParaRPr lang="en-GB" sz="1200" dirty="0"/>
          </a:p>
        </p:txBody>
      </p:sp>
      <p:sp>
        <p:nvSpPr>
          <p:cNvPr id="59" name="Rounded Rectangle 58"/>
          <p:cNvSpPr/>
          <p:nvPr/>
        </p:nvSpPr>
        <p:spPr>
          <a:xfrm>
            <a:off x="7243076" y="7065498"/>
            <a:ext cx="2275075" cy="1161869"/>
          </a:xfrm>
          <a:prstGeom prst="roundRect">
            <a:avLst>
              <a:gd name="adj" fmla="val 10000"/>
            </a:avLst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>
              <a:rot lat="0" lon="0" rev="7500000"/>
            </a:lightRig>
          </a:scene3d>
          <a:sp3d z="-152400" extrusionH="63500" prstMaterial="dkEdge">
            <a:bevelT w="124450" h="16350" prst="relaxedInset"/>
            <a:contourClr>
              <a:schemeClr val="bg1"/>
            </a:contourClr>
          </a:sp3d>
        </p:spPr>
        <p:style>
          <a:lnRef idx="1">
            <a:schemeClr val="accent5">
              <a:hueOff val="0"/>
              <a:satOff val="0"/>
              <a:lumOff val="0"/>
              <a:alphaOff val="0"/>
            </a:schemeClr>
          </a:lnRef>
          <a:fillRef idx="1">
            <a:schemeClr val="accent5">
              <a:alpha val="90000"/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5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" name="Rectangle 1"/>
          <p:cNvSpPr/>
          <p:nvPr/>
        </p:nvSpPr>
        <p:spPr>
          <a:xfrm>
            <a:off x="7356957" y="7137286"/>
            <a:ext cx="2111932" cy="11172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466722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200" b="1" u="sng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Clinical Support Directorate</a:t>
            </a:r>
          </a:p>
          <a:p>
            <a:pPr algn="ctr" defTabSz="284358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Outpatients </a:t>
            </a:r>
          </a:p>
          <a:p>
            <a:pPr algn="ctr" defTabSz="284358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Therapies</a:t>
            </a:r>
          </a:p>
          <a:p>
            <a:pPr algn="ctr" defTabSz="284358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Research &amp; Development</a:t>
            </a:r>
            <a:endParaRPr lang="en-US" sz="12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8" name="Rounded Rectangle 82">
            <a:extLst>
              <a:ext uri="{FF2B5EF4-FFF2-40B4-BE49-F238E27FC236}">
                <a16:creationId xmlns:a16="http://schemas.microsoft.com/office/drawing/2014/main" id="{2EC3C7AE-4FB9-46E8-A1DA-1C0283248013}"/>
              </a:ext>
            </a:extLst>
          </p:cNvPr>
          <p:cNvSpPr/>
          <p:nvPr/>
        </p:nvSpPr>
        <p:spPr>
          <a:xfrm>
            <a:off x="4018069" y="1994284"/>
            <a:ext cx="2301789" cy="1927346"/>
          </a:xfrm>
          <a:prstGeom prst="roundRect">
            <a:avLst>
              <a:gd name="adj" fmla="val 10000"/>
            </a:avLst>
          </a:prstGeom>
          <a:solidFill>
            <a:schemeClr val="accent4">
              <a:lumMod val="40000"/>
              <a:lumOff val="60000"/>
              <a:alpha val="90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>
              <a:rot lat="0" lon="0" rev="7500000"/>
            </a:lightRig>
          </a:scene3d>
          <a:sp3d z="-152400" extrusionH="63500" prstMaterial="dkEdge">
            <a:bevelT w="124450" h="16350" prst="relaxedInset"/>
            <a:contourClr>
              <a:schemeClr val="bg1"/>
            </a:contourClr>
          </a:sp3d>
        </p:spPr>
        <p:style>
          <a:lnRef idx="1">
            <a:schemeClr val="accent5">
              <a:hueOff val="0"/>
              <a:satOff val="0"/>
              <a:lumOff val="0"/>
              <a:alphaOff val="0"/>
            </a:schemeClr>
          </a:lnRef>
          <a:fillRef idx="1">
            <a:schemeClr val="accent5">
              <a:alpha val="90000"/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5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69" name="Rounded Rectangle 4">
            <a:extLst>
              <a:ext uri="{FF2B5EF4-FFF2-40B4-BE49-F238E27FC236}">
                <a16:creationId xmlns:a16="http://schemas.microsoft.com/office/drawing/2014/main" id="{F7E1F613-DF52-4655-8B83-C4FED09424E0}"/>
              </a:ext>
            </a:extLst>
          </p:cNvPr>
          <p:cNvSpPr/>
          <p:nvPr/>
        </p:nvSpPr>
        <p:spPr>
          <a:xfrm>
            <a:off x="4144728" y="2142984"/>
            <a:ext cx="1960183" cy="1629945"/>
          </a:xfrm>
          <a:prstGeom prst="rect">
            <a:avLst/>
          </a:prstGeom>
          <a:scene3d>
            <a:camera prst="orthographicFront"/>
            <a:lightRig rig="threePt" dir="t">
              <a:rot lat="0" lon="0" rev="7500000"/>
            </a:lightRig>
          </a:scene3d>
          <a:sp3d z="-152400"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0002" tIns="13335" rIns="20002" bIns="13335" numCol="1" spcCol="1270" anchor="ctr" anchorCtr="0">
            <a:noAutofit/>
          </a:bodyPr>
          <a:lstStyle/>
          <a:p>
            <a:pPr algn="ctr" defTabSz="466722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1292" b="1" u="sng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defTabSz="466722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200" b="1" u="sng" dirty="0">
                <a:latin typeface="Arial" panose="020B0604020202020204" pitchFamily="34" charset="0"/>
                <a:cs typeface="Arial" panose="020B0604020202020204" pitchFamily="34" charset="0"/>
              </a:rPr>
              <a:t>Surgery Directorate   </a:t>
            </a:r>
          </a:p>
          <a:p>
            <a:pPr algn="ctr" defTabSz="466722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163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 Surgery</a:t>
            </a:r>
          </a:p>
          <a:p>
            <a:pPr algn="ctr" defTabSz="466722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163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Emergency Surgery</a:t>
            </a:r>
          </a:p>
          <a:p>
            <a:pPr algn="ctr" defTabSz="466722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163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Breast, Endocrine &amp; Skin Surgery</a:t>
            </a:r>
          </a:p>
          <a:p>
            <a:pPr algn="ctr" defTabSz="466722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163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Vascular Surgery </a:t>
            </a:r>
          </a:p>
          <a:p>
            <a:pPr algn="ctr" defTabSz="466722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163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Dorset Prosthetics Centre</a:t>
            </a:r>
          </a:p>
          <a:p>
            <a:pPr algn="ctr" defTabSz="466722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163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Urology </a:t>
            </a:r>
          </a:p>
          <a:p>
            <a:pPr algn="ctr" defTabSz="466722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163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Surgical Ambulatory care</a:t>
            </a:r>
          </a:p>
          <a:p>
            <a:pPr algn="ctr" defTabSz="466722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1163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3" name="Rounded Rectangle 69">
            <a:extLst>
              <a:ext uri="{FF2B5EF4-FFF2-40B4-BE49-F238E27FC236}">
                <a16:creationId xmlns:a16="http://schemas.microsoft.com/office/drawing/2014/main" id="{A38F4ADE-D1C4-46EA-A718-71D7E64700B0}"/>
              </a:ext>
            </a:extLst>
          </p:cNvPr>
          <p:cNvSpPr/>
          <p:nvPr/>
        </p:nvSpPr>
        <p:spPr>
          <a:xfrm>
            <a:off x="4028060" y="8726408"/>
            <a:ext cx="2281803" cy="397290"/>
          </a:xfrm>
          <a:prstGeom prst="roundRect">
            <a:avLst>
              <a:gd name="adj" fmla="val 10000"/>
            </a:avLst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>
              <a:rot lat="0" lon="0" rev="7500000"/>
            </a:lightRig>
          </a:scene3d>
          <a:sp3d z="-152400" extrusionH="63500" prstMaterial="dkEdge">
            <a:bevelT w="124450" h="16350" prst="relaxedInset"/>
            <a:contourClr>
              <a:schemeClr val="bg1"/>
            </a:contourClr>
          </a:sp3d>
        </p:spPr>
        <p:style>
          <a:lnRef idx="1">
            <a:schemeClr val="accent5">
              <a:hueOff val="0"/>
              <a:satOff val="0"/>
              <a:lumOff val="0"/>
              <a:alphaOff val="0"/>
            </a:schemeClr>
          </a:lnRef>
          <a:fillRef idx="1">
            <a:schemeClr val="accent5">
              <a:alpha val="90000"/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5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78" name="Rectangle 77">
            <a:extLst>
              <a:ext uri="{FF2B5EF4-FFF2-40B4-BE49-F238E27FC236}">
                <a16:creationId xmlns:a16="http://schemas.microsoft.com/office/drawing/2014/main" id="{CCD88536-6A45-4289-A133-06986D1C1932}"/>
              </a:ext>
            </a:extLst>
          </p:cNvPr>
          <p:cNvSpPr/>
          <p:nvPr/>
        </p:nvSpPr>
        <p:spPr>
          <a:xfrm>
            <a:off x="4046140" y="8820578"/>
            <a:ext cx="2138516" cy="2534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466722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163" b="1" dirty="0">
                <a:latin typeface="Arial" panose="020B0604020202020204" pitchFamily="34" charset="0"/>
                <a:cs typeface="Arial" panose="020B0604020202020204" pitchFamily="34" charset="0"/>
              </a:rPr>
              <a:t>Private Health UHD</a:t>
            </a:r>
          </a:p>
        </p:txBody>
      </p:sp>
      <p:cxnSp>
        <p:nvCxnSpPr>
          <p:cNvPr id="80" name="Straight Connector 79">
            <a:extLst>
              <a:ext uri="{FF2B5EF4-FFF2-40B4-BE49-F238E27FC236}">
                <a16:creationId xmlns:a16="http://schemas.microsoft.com/office/drawing/2014/main" id="{808728E7-37FC-DC4C-9FB2-65D47BF2AA6A}"/>
              </a:ext>
            </a:extLst>
          </p:cNvPr>
          <p:cNvCxnSpPr/>
          <p:nvPr/>
        </p:nvCxnSpPr>
        <p:spPr>
          <a:xfrm>
            <a:off x="0" y="689453"/>
            <a:ext cx="11816862" cy="0"/>
          </a:xfrm>
          <a:prstGeom prst="line">
            <a:avLst/>
          </a:prstGeom>
          <a:ln w="41275">
            <a:gradFill flip="none" rotWithShape="1">
              <a:gsLst>
                <a:gs pos="0">
                  <a:srgbClr val="0070C0"/>
                </a:gs>
                <a:gs pos="87000">
                  <a:schemeClr val="bg1"/>
                </a:gs>
                <a:gs pos="100000">
                  <a:schemeClr val="bg1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ounded Rectangle 2"/>
          <p:cNvSpPr/>
          <p:nvPr/>
        </p:nvSpPr>
        <p:spPr>
          <a:xfrm>
            <a:off x="9920646" y="1994284"/>
            <a:ext cx="2674130" cy="3652795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3102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949986" y="2092792"/>
            <a:ext cx="2674130" cy="3111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22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Operations, Flow &amp; Facilities</a:t>
            </a:r>
          </a:p>
        </p:txBody>
      </p:sp>
      <p:sp>
        <p:nvSpPr>
          <p:cNvPr id="70" name="Rectangle: Rounded Corners 69">
            <a:extLst>
              <a:ext uri="{FF2B5EF4-FFF2-40B4-BE49-F238E27FC236}">
                <a16:creationId xmlns:a16="http://schemas.microsoft.com/office/drawing/2014/main" id="{8F0B34FB-019E-44B2-8FA2-82DFBA29CE1A}"/>
              </a:ext>
            </a:extLst>
          </p:cNvPr>
          <p:cNvSpPr/>
          <p:nvPr/>
        </p:nvSpPr>
        <p:spPr>
          <a:xfrm>
            <a:off x="4018069" y="1187940"/>
            <a:ext cx="2328673" cy="673078"/>
          </a:xfrm>
          <a:prstGeom prst="roundRect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422041"/>
            <a:r>
              <a:rPr lang="en-GB" sz="18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Surgical Care Group</a:t>
            </a:r>
          </a:p>
        </p:txBody>
      </p:sp>
      <p:sp>
        <p:nvSpPr>
          <p:cNvPr id="82" name="Rectangle: Rounded Corners 81">
            <a:extLst>
              <a:ext uri="{FF2B5EF4-FFF2-40B4-BE49-F238E27FC236}">
                <a16:creationId xmlns:a16="http://schemas.microsoft.com/office/drawing/2014/main" id="{5B3F5E62-E2EB-4338-B750-6698C1934D74}"/>
              </a:ext>
            </a:extLst>
          </p:cNvPr>
          <p:cNvSpPr/>
          <p:nvPr/>
        </p:nvSpPr>
        <p:spPr>
          <a:xfrm>
            <a:off x="865473" y="1178229"/>
            <a:ext cx="2368758" cy="652692"/>
          </a:xfrm>
          <a:prstGeom prst="round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spcFirstLastPara="0" vert="horz" wrap="square" lIns="31025" tIns="20683" rIns="31025" bIns="20683" numCol="1" spcCol="1697" anchor="ctr" anchorCtr="0">
            <a:noAutofit/>
          </a:bodyPr>
          <a:lstStyle/>
          <a:p>
            <a:pPr algn="ctr"/>
            <a:r>
              <a:rPr lang="en-GB" sz="1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Medical Care </a:t>
            </a:r>
          </a:p>
          <a:p>
            <a:pPr algn="ctr"/>
            <a:r>
              <a:rPr lang="en-GB" sz="1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Group</a:t>
            </a:r>
          </a:p>
        </p:txBody>
      </p:sp>
      <p:sp>
        <p:nvSpPr>
          <p:cNvPr id="83" name="Rectangle: Rounded Corners 82">
            <a:extLst>
              <a:ext uri="{FF2B5EF4-FFF2-40B4-BE49-F238E27FC236}">
                <a16:creationId xmlns:a16="http://schemas.microsoft.com/office/drawing/2014/main" id="{F856A04B-3EB5-4950-83DA-6CBBCBA2ACC9}"/>
              </a:ext>
            </a:extLst>
          </p:cNvPr>
          <p:cNvSpPr/>
          <p:nvPr/>
        </p:nvSpPr>
        <p:spPr>
          <a:xfrm>
            <a:off x="7181358" y="1224977"/>
            <a:ext cx="2310809" cy="652693"/>
          </a:xfrm>
          <a:prstGeom prst="round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422041"/>
            <a:r>
              <a:rPr lang="en-GB" sz="18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Specialties Care Group</a:t>
            </a:r>
          </a:p>
        </p:txBody>
      </p:sp>
      <p:sp>
        <p:nvSpPr>
          <p:cNvPr id="84" name="Rectangle: Rounded Corners 83">
            <a:extLst>
              <a:ext uri="{FF2B5EF4-FFF2-40B4-BE49-F238E27FC236}">
                <a16:creationId xmlns:a16="http://schemas.microsoft.com/office/drawing/2014/main" id="{FBD2423F-775C-490F-A007-00787A895554}"/>
              </a:ext>
            </a:extLst>
          </p:cNvPr>
          <p:cNvSpPr/>
          <p:nvPr/>
        </p:nvSpPr>
        <p:spPr>
          <a:xfrm>
            <a:off x="10101723" y="1187940"/>
            <a:ext cx="2305981" cy="715346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422041"/>
            <a:r>
              <a:rPr lang="en-GB" sz="18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Operations</a:t>
            </a:r>
          </a:p>
        </p:txBody>
      </p:sp>
    </p:spTree>
    <p:extLst>
      <p:ext uri="{BB962C8B-B14F-4D97-AF65-F5344CB8AC3E}">
        <p14:creationId xmlns:p14="http://schemas.microsoft.com/office/powerpoint/2010/main" val="9091781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330981" y="323616"/>
            <a:ext cx="9069693" cy="1031445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7908" tIns="63959" rIns="127908" bIns="63959" rtlCol="0" anchor="ctr"/>
          <a:lstStyle/>
          <a:p>
            <a:pPr algn="ctr"/>
            <a:endParaRPr lang="en-GB" sz="336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546092" y="284878"/>
            <a:ext cx="8639472" cy="1108923"/>
          </a:xfrm>
          <a:prstGeom prst="rect">
            <a:avLst/>
          </a:prstGeom>
        </p:spPr>
        <p:txBody>
          <a:bodyPr vert="horz" lIns="127694" tIns="63850" rIns="127694" bIns="63850" rtlCol="0" anchor="ctr">
            <a:normAutofit/>
          </a:bodyPr>
          <a:lstStyle>
            <a:lvl1pPr algn="ctr" defTabSz="9143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sz="504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Our Board </a:t>
            </a:r>
          </a:p>
        </p:txBody>
      </p:sp>
      <p:pic>
        <p:nvPicPr>
          <p:cNvPr id="2" name="Picture 1" descr="University-Hospital-Dorst-NHSFT logo">
            <a:extLst>
              <a:ext uri="{FF2B5EF4-FFF2-40B4-BE49-F238E27FC236}">
                <a16:creationId xmlns:a16="http://schemas.microsoft.com/office/drawing/2014/main" id="{F3D3B5C5-1143-4B7C-BBF3-2D7C7EB353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60248" y="284878"/>
            <a:ext cx="2289224" cy="1010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75C35F31-C2F5-45CB-900B-43021CF9068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1307"/>
          <a:stretch/>
        </p:blipFill>
        <p:spPr>
          <a:xfrm>
            <a:off x="990600" y="1981200"/>
            <a:ext cx="10972800" cy="67436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86078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4" descr="University-Hospital-Dorst-NHSFT logo">
            <a:extLst>
              <a:ext uri="{FF2B5EF4-FFF2-40B4-BE49-F238E27FC236}">
                <a16:creationId xmlns:a16="http://schemas.microsoft.com/office/drawing/2014/main" id="{CC2C08BF-9DCD-40E0-9EBD-F5E7BBCE49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38206" y="146590"/>
            <a:ext cx="2430740" cy="7009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CA02B156-D3F6-49AE-BA6F-083ED5523537}"/>
              </a:ext>
            </a:extLst>
          </p:cNvPr>
          <p:cNvSpPr/>
          <p:nvPr/>
        </p:nvSpPr>
        <p:spPr>
          <a:xfrm>
            <a:off x="8604547" y="4582305"/>
            <a:ext cx="4026355" cy="2373407"/>
          </a:xfrm>
          <a:prstGeom prst="roundRect">
            <a:avLst/>
          </a:prstGeom>
          <a:ln>
            <a:solidFill>
              <a:srgbClr val="FF9933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r" defTabSz="590857"/>
            <a:r>
              <a:rPr lang="en-GB" sz="168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Chief Strategy &amp;</a:t>
            </a:r>
          </a:p>
          <a:p>
            <a:pPr algn="r" defTabSz="590857"/>
            <a:r>
              <a:rPr lang="en-GB" sz="168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Transformation Officer</a:t>
            </a:r>
          </a:p>
          <a:p>
            <a:pPr algn="r" defTabSz="590857"/>
            <a:r>
              <a:rPr lang="en-GB" sz="1680" b="1" dirty="0">
                <a:solidFill>
                  <a:srgbClr val="76869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Richard Renaut</a:t>
            </a:r>
          </a:p>
          <a:p>
            <a:pPr algn="r" defTabSz="590857"/>
            <a:endParaRPr lang="en-GB" sz="168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 defTabSz="590857"/>
            <a:endParaRPr lang="en-GB" sz="168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40030" indent="-240030" defTabSz="590857">
              <a:buFont typeface="Arial" panose="020B0604020202020204" pitchFamily="34" charset="0"/>
              <a:buChar char="•"/>
            </a:pPr>
            <a:r>
              <a:rPr lang="en-GB" sz="168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Estates (</a:t>
            </a:r>
            <a:r>
              <a:rPr lang="en-GB" sz="168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inc</a:t>
            </a:r>
            <a:r>
              <a:rPr lang="en-GB" sz="168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Clinical Engineering)</a:t>
            </a:r>
          </a:p>
          <a:p>
            <a:pPr marL="240030" indent="-240030" defTabSz="590857">
              <a:buFont typeface="Arial" panose="020B0604020202020204" pitchFamily="34" charset="0"/>
              <a:buChar char="•"/>
            </a:pPr>
            <a:r>
              <a:rPr lang="en-GB" sz="168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Strategy &amp; Transformation</a:t>
            </a:r>
          </a:p>
          <a:p>
            <a:pPr marL="240030" indent="-240030" defTabSz="590857">
              <a:buFont typeface="Arial" panose="020B0604020202020204" pitchFamily="34" charset="0"/>
              <a:buChar char="•"/>
            </a:pPr>
            <a:r>
              <a:rPr lang="en-GB" sz="168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Quality &amp; Improvement </a:t>
            </a:r>
          </a:p>
        </p:txBody>
      </p:sp>
      <p:sp>
        <p:nvSpPr>
          <p:cNvPr id="56" name="Rectangle: Rounded Corners 55">
            <a:extLst>
              <a:ext uri="{FF2B5EF4-FFF2-40B4-BE49-F238E27FC236}">
                <a16:creationId xmlns:a16="http://schemas.microsoft.com/office/drawing/2014/main" id="{66379D76-1749-4A1C-B869-38D6CA59CF56}"/>
              </a:ext>
            </a:extLst>
          </p:cNvPr>
          <p:cNvSpPr/>
          <p:nvPr/>
        </p:nvSpPr>
        <p:spPr>
          <a:xfrm>
            <a:off x="170699" y="5944323"/>
            <a:ext cx="4096208" cy="3525855"/>
          </a:xfrm>
          <a:prstGeom prst="roundRect">
            <a:avLst/>
          </a:prstGeom>
          <a:ln>
            <a:solidFill>
              <a:srgbClr val="FF9933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r" defTabSz="590857"/>
            <a:r>
              <a:rPr lang="en-GB" sz="168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Chief People Officer</a:t>
            </a:r>
          </a:p>
          <a:p>
            <a:pPr algn="r" defTabSz="590857"/>
            <a:r>
              <a:rPr lang="en-GB" sz="1680" b="1" dirty="0">
                <a:solidFill>
                  <a:srgbClr val="76869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Karen Allman</a:t>
            </a:r>
          </a:p>
          <a:p>
            <a:pPr algn="ctr" defTabSz="590857"/>
            <a:endParaRPr lang="en-GB" sz="168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defTabSz="590857"/>
            <a:endParaRPr lang="en-GB" sz="168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40030" indent="-240030" defTabSz="590857">
              <a:buFont typeface="Arial" panose="020B0604020202020204" pitchFamily="34" charset="0"/>
              <a:buChar char="•"/>
            </a:pPr>
            <a:r>
              <a:rPr lang="en-GB" sz="168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Communications  </a:t>
            </a:r>
          </a:p>
          <a:p>
            <a:pPr marL="240030" indent="-240030" defTabSz="590857">
              <a:buFont typeface="Arial" panose="020B0604020202020204" pitchFamily="34" charset="0"/>
              <a:buChar char="•"/>
            </a:pPr>
            <a:r>
              <a:rPr lang="en-GB" sz="168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Education &amp; Training </a:t>
            </a:r>
          </a:p>
          <a:p>
            <a:pPr marL="240030" indent="-240030" defTabSz="590857">
              <a:buFont typeface="Arial" panose="020B0604020202020204" pitchFamily="34" charset="0"/>
              <a:buChar char="•"/>
            </a:pPr>
            <a:r>
              <a:rPr lang="en-GB" sz="168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HR Operations / HR Strategy </a:t>
            </a:r>
          </a:p>
          <a:p>
            <a:pPr marL="240030" indent="-240030" defTabSz="590857">
              <a:buFont typeface="Arial" panose="020B0604020202020204" pitchFamily="34" charset="0"/>
              <a:buChar char="•"/>
            </a:pPr>
            <a:r>
              <a:rPr lang="en-GB" sz="168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Organisational Development</a:t>
            </a:r>
          </a:p>
          <a:p>
            <a:pPr marL="240030" indent="-240030" defTabSz="590857">
              <a:buFont typeface="Arial" panose="020B0604020202020204" pitchFamily="34" charset="0"/>
              <a:buChar char="•"/>
            </a:pPr>
            <a:r>
              <a:rPr lang="en-GB" sz="168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Workforce Development, Strategy &amp; Planning</a:t>
            </a:r>
          </a:p>
          <a:p>
            <a:pPr marL="240030" indent="-240030" defTabSz="590857">
              <a:buFont typeface="Arial" panose="020B0604020202020204" pitchFamily="34" charset="0"/>
              <a:buChar char="•"/>
            </a:pPr>
            <a:r>
              <a:rPr lang="en-GB" sz="168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Occupational Health</a:t>
            </a:r>
          </a:p>
        </p:txBody>
      </p:sp>
      <p:sp>
        <p:nvSpPr>
          <p:cNvPr id="55" name="Rectangle: Rounded Corners 54">
            <a:extLst>
              <a:ext uri="{FF2B5EF4-FFF2-40B4-BE49-F238E27FC236}">
                <a16:creationId xmlns:a16="http://schemas.microsoft.com/office/drawing/2014/main" id="{7ABDBDE4-C935-465C-976D-90413994F281}"/>
              </a:ext>
            </a:extLst>
          </p:cNvPr>
          <p:cNvSpPr/>
          <p:nvPr/>
        </p:nvSpPr>
        <p:spPr>
          <a:xfrm>
            <a:off x="4424119" y="2157506"/>
            <a:ext cx="4008841" cy="3576545"/>
          </a:xfrm>
          <a:prstGeom prst="roundRect">
            <a:avLst/>
          </a:prstGeom>
          <a:ln>
            <a:solidFill>
              <a:srgbClr val="FF9933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r" defTabSz="590857"/>
            <a:r>
              <a:rPr lang="en-GB" sz="158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Chief Nursing Officer</a:t>
            </a:r>
          </a:p>
          <a:p>
            <a:pPr algn="r" defTabSz="590857"/>
            <a:r>
              <a:rPr lang="en-GB" sz="1680" b="1" dirty="0">
                <a:solidFill>
                  <a:srgbClr val="76869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Professor Paula Shobbrook</a:t>
            </a:r>
          </a:p>
          <a:p>
            <a:pPr algn="ctr" defTabSz="590857"/>
            <a:endParaRPr lang="en-GB" sz="168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40030" indent="-240030" defTabSz="590857">
              <a:buFont typeface="Arial" panose="020B0604020202020204" pitchFamily="34" charset="0"/>
              <a:buChar char="•"/>
            </a:pPr>
            <a:r>
              <a:rPr lang="en-GB" sz="154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Quality, Governance &amp; Risk (</a:t>
            </a:r>
            <a:r>
              <a:rPr lang="en-GB" sz="154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inc</a:t>
            </a:r>
            <a:r>
              <a:rPr lang="en-GB" sz="154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Clinical Audit &amp; Effectiveness, </a:t>
            </a:r>
            <a:r>
              <a:rPr lang="en-GB" sz="154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Risk Management, Quality Assurance – CQC, Health &amp; Safety)</a:t>
            </a:r>
          </a:p>
          <a:p>
            <a:pPr marL="240030" indent="-240030" defTabSz="590857">
              <a:buFont typeface="Arial" panose="020B0604020202020204" pitchFamily="34" charset="0"/>
              <a:buChar char="•"/>
            </a:pPr>
            <a:r>
              <a:rPr lang="en-GB" sz="154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Patient Experience (</a:t>
            </a:r>
            <a:r>
              <a:rPr lang="en-GB" sz="154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inc</a:t>
            </a:r>
            <a:r>
              <a:rPr lang="en-GB" sz="154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Chaplaincy, Complaints, PALS &amp; Volunteers</a:t>
            </a:r>
            <a:r>
              <a:rPr lang="en-GB" sz="154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marL="240030" indent="-240030" defTabSz="590857">
              <a:buFont typeface="Arial" panose="020B0604020202020204" pitchFamily="34" charset="0"/>
              <a:buChar char="•"/>
            </a:pPr>
            <a:r>
              <a:rPr lang="en-GB" sz="154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Clinical Practice Infection Control</a:t>
            </a:r>
          </a:p>
          <a:p>
            <a:pPr marL="240030" indent="-240030" defTabSz="590857">
              <a:buFont typeface="Arial" panose="020B0604020202020204" pitchFamily="34" charset="0"/>
              <a:buChar char="•"/>
            </a:pPr>
            <a:r>
              <a:rPr lang="en-GB" sz="154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Safeguarding Adults &amp; Children</a:t>
            </a:r>
            <a:endParaRPr lang="en-GB" sz="168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4" name="Rectangle: Rounded Corners 53">
            <a:extLst>
              <a:ext uri="{FF2B5EF4-FFF2-40B4-BE49-F238E27FC236}">
                <a16:creationId xmlns:a16="http://schemas.microsoft.com/office/drawing/2014/main" id="{E47B6B0F-89F4-4921-A853-6C64991778C6}"/>
              </a:ext>
            </a:extLst>
          </p:cNvPr>
          <p:cNvSpPr/>
          <p:nvPr/>
        </p:nvSpPr>
        <p:spPr>
          <a:xfrm>
            <a:off x="202587" y="2157506"/>
            <a:ext cx="4064320" cy="3573850"/>
          </a:xfrm>
          <a:prstGeom prst="roundRect">
            <a:avLst/>
          </a:prstGeom>
          <a:ln>
            <a:solidFill>
              <a:srgbClr val="FF9933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r" defTabSz="590857"/>
            <a:r>
              <a:rPr lang="en-GB" sz="168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Interim Chief Medical Officer</a:t>
            </a:r>
          </a:p>
          <a:p>
            <a:pPr algn="r" defTabSz="590857"/>
            <a:r>
              <a:rPr lang="en-GB" sz="1680" b="1" dirty="0">
                <a:solidFill>
                  <a:srgbClr val="76869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Ruth Williamson</a:t>
            </a:r>
          </a:p>
          <a:p>
            <a:pPr algn="ctr" defTabSz="590857"/>
            <a:endParaRPr lang="en-GB" sz="168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defTabSz="590857"/>
            <a:endParaRPr lang="en-GB" sz="168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defTabSz="590857"/>
            <a:endParaRPr lang="en-GB" sz="168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40030" indent="-240030" defTabSz="590857">
              <a:buFont typeface="Arial" panose="020B0604020202020204" pitchFamily="34" charset="0"/>
              <a:buChar char="•"/>
            </a:pPr>
            <a:r>
              <a:rPr lang="en-GB" sz="168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Medical – Responsible Officer, </a:t>
            </a:r>
          </a:p>
          <a:p>
            <a:pPr marL="240030" indent="-240030" defTabSz="590857">
              <a:buFont typeface="Arial" panose="020B0604020202020204" pitchFamily="34" charset="0"/>
              <a:buChar char="•"/>
            </a:pPr>
            <a:r>
              <a:rPr lang="en-GB" sz="168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Governance, Risk &amp; Safety</a:t>
            </a:r>
          </a:p>
          <a:p>
            <a:pPr marL="240030" indent="-240030" defTabSz="590857">
              <a:buFont typeface="Arial" panose="020B0604020202020204" pitchFamily="34" charset="0"/>
              <a:buChar char="•"/>
            </a:pPr>
            <a:r>
              <a:rPr lang="en-GB" sz="168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Medical Examiners</a:t>
            </a:r>
          </a:p>
          <a:p>
            <a:pPr marL="240030" indent="-240030" defTabSz="590857">
              <a:buFont typeface="Arial" panose="020B0604020202020204" pitchFamily="34" charset="0"/>
              <a:buChar char="•"/>
            </a:pPr>
            <a:r>
              <a:rPr lang="en-GB" sz="168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Clinical Claims and Inquests (inc. Learning from Deaths)</a:t>
            </a:r>
          </a:p>
          <a:p>
            <a:pPr marL="240030" indent="-240030" defTabSz="590857">
              <a:buFont typeface="Arial" panose="020B0604020202020204" pitchFamily="34" charset="0"/>
              <a:buChar char="•"/>
            </a:pPr>
            <a:r>
              <a:rPr lang="en-GB" sz="168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Caldicott Guardian</a:t>
            </a:r>
          </a:p>
          <a:p>
            <a:pPr algn="ctr" defTabSz="590857"/>
            <a:endParaRPr lang="en-GB" sz="168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3" name="Rectangle: Rounded Corners 52">
            <a:extLst>
              <a:ext uri="{FF2B5EF4-FFF2-40B4-BE49-F238E27FC236}">
                <a16:creationId xmlns:a16="http://schemas.microsoft.com/office/drawing/2014/main" id="{30E8CF53-4BB8-4E56-801D-C5BA2AC56CEB}"/>
              </a:ext>
            </a:extLst>
          </p:cNvPr>
          <p:cNvSpPr/>
          <p:nvPr/>
        </p:nvSpPr>
        <p:spPr>
          <a:xfrm>
            <a:off x="8641043" y="7046505"/>
            <a:ext cx="4027902" cy="2373407"/>
          </a:xfrm>
          <a:prstGeom prst="roundRect">
            <a:avLst/>
          </a:prstGeom>
          <a:ln>
            <a:solidFill>
              <a:srgbClr val="FF9933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r" defTabSz="590857"/>
            <a:endParaRPr lang="en-GB" sz="168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 defTabSz="590857"/>
            <a:r>
              <a:rPr lang="en-GB" sz="168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Chief Information &amp; </a:t>
            </a:r>
          </a:p>
          <a:p>
            <a:pPr algn="r" defTabSz="590857"/>
            <a:r>
              <a:rPr lang="en-GB" sz="168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IT Officer</a:t>
            </a:r>
          </a:p>
          <a:p>
            <a:pPr algn="r" defTabSz="590857"/>
            <a:r>
              <a:rPr lang="en-GB" sz="1680" b="1" dirty="0">
                <a:solidFill>
                  <a:srgbClr val="76869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Peter Gill</a:t>
            </a:r>
          </a:p>
          <a:p>
            <a:pPr algn="ctr" defTabSz="590857"/>
            <a:endParaRPr lang="en-GB" sz="168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40030" indent="-240030" defTabSz="590857">
              <a:buFont typeface="Arial" panose="020B0604020202020204" pitchFamily="34" charset="0"/>
              <a:buChar char="•"/>
            </a:pPr>
            <a:r>
              <a:rPr lang="en-GB" sz="168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IT / Telecoms</a:t>
            </a:r>
          </a:p>
          <a:p>
            <a:pPr marL="240030" indent="-240030" defTabSz="590857">
              <a:buFont typeface="Arial" panose="020B0604020202020204" pitchFamily="34" charset="0"/>
              <a:buChar char="•"/>
            </a:pPr>
            <a:r>
              <a:rPr lang="en-GB" sz="168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Health Records</a:t>
            </a:r>
          </a:p>
          <a:p>
            <a:pPr marL="240030" indent="-240030" defTabSz="590857">
              <a:buFont typeface="Arial" panose="020B0604020202020204" pitchFamily="34" charset="0"/>
              <a:buChar char="•"/>
            </a:pPr>
            <a:r>
              <a:rPr lang="en-GB" sz="168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Information Governance</a:t>
            </a:r>
          </a:p>
        </p:txBody>
      </p:sp>
      <p:sp>
        <p:nvSpPr>
          <p:cNvPr id="52" name="Rectangle: Rounded Corners 51">
            <a:extLst>
              <a:ext uri="{FF2B5EF4-FFF2-40B4-BE49-F238E27FC236}">
                <a16:creationId xmlns:a16="http://schemas.microsoft.com/office/drawing/2014/main" id="{C0876438-54AD-4A9F-86B4-D2A84767ABB4}"/>
              </a:ext>
            </a:extLst>
          </p:cNvPr>
          <p:cNvSpPr/>
          <p:nvPr/>
        </p:nvSpPr>
        <p:spPr>
          <a:xfrm>
            <a:off x="8590172" y="2158811"/>
            <a:ext cx="4040730" cy="2373407"/>
          </a:xfrm>
          <a:prstGeom prst="roundRect">
            <a:avLst/>
          </a:prstGeom>
          <a:ln>
            <a:solidFill>
              <a:srgbClr val="FF9933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r" defTabSz="590857"/>
            <a:endParaRPr lang="en-GB" sz="168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 defTabSz="590857"/>
            <a:endParaRPr lang="en-GB" sz="168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 defTabSz="590857"/>
            <a:r>
              <a:rPr lang="en-GB" sz="168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Chief Finance Officer</a:t>
            </a:r>
          </a:p>
          <a:p>
            <a:pPr algn="r" defTabSz="590857"/>
            <a:r>
              <a:rPr lang="en-GB" sz="1680" b="1" dirty="0">
                <a:solidFill>
                  <a:srgbClr val="76869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Pete Papworth</a:t>
            </a:r>
          </a:p>
          <a:p>
            <a:pPr marL="240030" indent="-240030" defTabSz="590857">
              <a:buFont typeface="Arial" panose="020B0604020202020204" pitchFamily="34" charset="0"/>
              <a:buChar char="•"/>
            </a:pPr>
            <a:r>
              <a:rPr lang="en-GB" sz="168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Finance</a:t>
            </a:r>
          </a:p>
          <a:p>
            <a:pPr marL="240030" indent="-240030" defTabSz="590857">
              <a:buFont typeface="Arial" panose="020B0604020202020204" pitchFamily="34" charset="0"/>
              <a:buChar char="•"/>
            </a:pPr>
            <a:r>
              <a:rPr lang="en-GB" sz="168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Commercial Services</a:t>
            </a:r>
          </a:p>
          <a:p>
            <a:pPr marL="240030" indent="-240030" defTabSz="590857">
              <a:buFont typeface="Arial" panose="020B0604020202020204" pitchFamily="34" charset="0"/>
              <a:buChar char="•"/>
            </a:pPr>
            <a:r>
              <a:rPr lang="en-GB" sz="168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Business Intelligence</a:t>
            </a:r>
          </a:p>
          <a:p>
            <a:pPr algn="ctr" defTabSz="590857"/>
            <a:endParaRPr lang="en-GB" sz="168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Rectangle: Rounded Corners 28">
            <a:extLst>
              <a:ext uri="{FF2B5EF4-FFF2-40B4-BE49-F238E27FC236}">
                <a16:creationId xmlns:a16="http://schemas.microsoft.com/office/drawing/2014/main" id="{049E5F37-E6D6-4BBD-B810-62E4E76D182E}"/>
              </a:ext>
            </a:extLst>
          </p:cNvPr>
          <p:cNvSpPr/>
          <p:nvPr/>
        </p:nvSpPr>
        <p:spPr>
          <a:xfrm>
            <a:off x="4424119" y="5908091"/>
            <a:ext cx="4059712" cy="3538699"/>
          </a:xfrm>
          <a:prstGeom prst="roundRect">
            <a:avLst/>
          </a:prstGeom>
          <a:ln>
            <a:solidFill>
              <a:srgbClr val="FF9933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r" defTabSz="590857"/>
            <a:endParaRPr lang="en-GB" sz="168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 defTabSz="590857"/>
            <a:endParaRPr lang="en-GB" sz="168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 defTabSz="590857"/>
            <a:endParaRPr lang="en-GB" sz="168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 defTabSz="590857"/>
            <a:r>
              <a:rPr lang="en-GB" sz="168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Chief Operating Officer</a:t>
            </a:r>
          </a:p>
          <a:p>
            <a:pPr algn="r" defTabSz="590857"/>
            <a:r>
              <a:rPr lang="en-GB" sz="1680" b="1" dirty="0">
                <a:solidFill>
                  <a:srgbClr val="76869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Mark Mould</a:t>
            </a:r>
          </a:p>
          <a:p>
            <a:pPr algn="ctr" defTabSz="590857"/>
            <a:endParaRPr lang="en-GB" sz="168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defTabSz="590857"/>
            <a:endParaRPr lang="en-GB" sz="168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40030" indent="-240030" defTabSz="590857">
              <a:buFont typeface="Arial" panose="020B0604020202020204" pitchFamily="34" charset="0"/>
              <a:buChar char="•"/>
            </a:pPr>
            <a:r>
              <a:rPr lang="en-GB" sz="168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Surgical / Medical / Specialties Care Groups</a:t>
            </a:r>
          </a:p>
          <a:p>
            <a:pPr marL="240030" indent="-240030" defTabSz="590857">
              <a:buFont typeface="Arial" panose="020B0604020202020204" pitchFamily="34" charset="0"/>
              <a:buChar char="•"/>
            </a:pPr>
            <a:r>
              <a:rPr lang="en-GB" sz="168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Operations, Flow &amp; Facilities</a:t>
            </a:r>
          </a:p>
          <a:p>
            <a:pPr marL="240030" indent="-240030" defTabSz="590857">
              <a:buFont typeface="Arial" panose="020B0604020202020204" pitchFamily="34" charset="0"/>
              <a:buChar char="•"/>
            </a:pPr>
            <a:r>
              <a:rPr lang="en-GB" sz="168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Partnership, Integration  &amp; Discharge</a:t>
            </a:r>
          </a:p>
          <a:p>
            <a:pPr marL="240030" indent="-240030" defTabSz="590857">
              <a:buFont typeface="Arial" panose="020B0604020202020204" pitchFamily="34" charset="0"/>
              <a:buChar char="•"/>
            </a:pPr>
            <a:r>
              <a:rPr lang="en-GB" sz="168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Emergency Planning</a:t>
            </a:r>
          </a:p>
          <a:p>
            <a:pPr marL="240030" indent="-240030" defTabSz="590857">
              <a:buFont typeface="Arial" panose="020B0604020202020204" pitchFamily="34" charset="0"/>
              <a:buChar char="•"/>
            </a:pPr>
            <a:r>
              <a:rPr lang="en-GB" sz="168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Operational Performance, Assurance &amp; Delivery</a:t>
            </a:r>
          </a:p>
          <a:p>
            <a:pPr marL="240030" indent="-240030" defTabSz="590857">
              <a:buFont typeface="Arial" panose="020B0604020202020204" pitchFamily="34" charset="0"/>
              <a:buChar char="•"/>
            </a:pPr>
            <a:endParaRPr lang="en-GB" sz="168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40030" indent="-240030" defTabSz="590857">
              <a:buFont typeface="Arial" panose="020B0604020202020204" pitchFamily="34" charset="0"/>
              <a:buChar char="•"/>
            </a:pPr>
            <a:endParaRPr lang="en-GB" sz="168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7708956B-33AA-4C1E-8431-02B5349418AA}"/>
              </a:ext>
            </a:extLst>
          </p:cNvPr>
          <p:cNvSpPr/>
          <p:nvPr/>
        </p:nvSpPr>
        <p:spPr>
          <a:xfrm>
            <a:off x="3893820" y="763417"/>
            <a:ext cx="5013960" cy="700952"/>
          </a:xfrm>
          <a:prstGeom prst="roundRect">
            <a:avLst/>
          </a:prstGeom>
          <a:solidFill>
            <a:srgbClr val="FFC000"/>
          </a:solidFill>
          <a:ln>
            <a:solidFill>
              <a:srgbClr val="FF9933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r" defTabSz="590857"/>
            <a:r>
              <a:rPr lang="en-GB" sz="168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Chief Executive Officer</a:t>
            </a:r>
            <a:endParaRPr lang="en-GB" sz="1680" b="1" dirty="0">
              <a:solidFill>
                <a:srgbClr val="76869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 defTabSz="590857"/>
            <a:r>
              <a:rPr lang="en-GB" sz="1680" b="1" dirty="0">
                <a:solidFill>
                  <a:srgbClr val="76869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Siobhan Harrington</a:t>
            </a:r>
            <a:endParaRPr lang="en-GB" sz="168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38F7741D-3289-4DEE-866E-DBBD68A4D9D1}"/>
              </a:ext>
            </a:extLst>
          </p:cNvPr>
          <p:cNvSpPr/>
          <p:nvPr/>
        </p:nvSpPr>
        <p:spPr>
          <a:xfrm>
            <a:off x="170699" y="1677336"/>
            <a:ext cx="12460203" cy="423707"/>
          </a:xfrm>
          <a:prstGeom prst="roundRect">
            <a:avLst/>
          </a:prstGeom>
          <a:solidFill>
            <a:srgbClr val="FF9933"/>
          </a:solidFill>
          <a:ln>
            <a:solidFill>
              <a:srgbClr val="FF9933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590857"/>
            <a:r>
              <a:rPr lang="en-GB" sz="182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Corporate  /  Executive Team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FD71C66-4FCA-4160-A694-604BE5297D4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64213" y="5928755"/>
            <a:ext cx="1004776" cy="1324124"/>
          </a:xfrm>
          <a:prstGeom prst="ellipse">
            <a:avLst/>
          </a:prstGeom>
        </p:spPr>
      </p:pic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B6BF3402-B40C-4BFC-A710-30DFF9577733}"/>
              </a:ext>
            </a:extLst>
          </p:cNvPr>
          <p:cNvCxnSpPr>
            <a:cxnSpLocks/>
            <a:stCxn id="10" idx="2"/>
          </p:cNvCxnSpPr>
          <p:nvPr/>
        </p:nvCxnSpPr>
        <p:spPr>
          <a:xfrm flipH="1">
            <a:off x="6397882" y="1464369"/>
            <a:ext cx="2918" cy="234723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12">
            <a:extLst>
              <a:ext uri="{FF2B5EF4-FFF2-40B4-BE49-F238E27FC236}">
                <a16:creationId xmlns:a16="http://schemas.microsoft.com/office/drawing/2014/main" id="{42912174-881F-4A6A-9CED-BEE339447A8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57934" y="4676399"/>
            <a:ext cx="968804" cy="1252356"/>
          </a:xfrm>
          <a:prstGeom prst="ellipse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B675B3E3-31D2-4078-8605-0BF88FD8742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57933" y="2208896"/>
            <a:ext cx="908692" cy="1120493"/>
          </a:xfrm>
          <a:prstGeom prst="ellipse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80559AA9-769B-4384-A868-D253A31C2F1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849203" y="7174021"/>
            <a:ext cx="986262" cy="1224874"/>
          </a:xfrm>
          <a:prstGeom prst="ellipse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7EA63627-6805-4DC5-9B19-C5DE6F76ECE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21904" y="6030627"/>
            <a:ext cx="1063992" cy="1143394"/>
          </a:xfrm>
          <a:prstGeom prst="ellipse">
            <a:avLst/>
          </a:prstGeom>
        </p:spPr>
      </p:pic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C9716292-ED00-4CAC-9144-6167F10CB48C}"/>
              </a:ext>
            </a:extLst>
          </p:cNvPr>
          <p:cNvSpPr/>
          <p:nvPr/>
        </p:nvSpPr>
        <p:spPr>
          <a:xfrm>
            <a:off x="3333639" y="130973"/>
            <a:ext cx="6189805" cy="52615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590857"/>
            <a:r>
              <a:rPr lang="en-GB" sz="155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Board of Directors</a:t>
            </a:r>
          </a:p>
          <a:p>
            <a:pPr algn="ctr" defTabSz="590857"/>
            <a:r>
              <a:rPr lang="en-GB" sz="155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(Chairman, Executive Directors, Non-Executive Directors)</a:t>
            </a:r>
          </a:p>
        </p:txBody>
      </p:sp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D501A7F1-0203-4E19-B9CE-D5CECADFDDDE}"/>
              </a:ext>
            </a:extLst>
          </p:cNvPr>
          <p:cNvSpPr/>
          <p:nvPr/>
        </p:nvSpPr>
        <p:spPr>
          <a:xfrm>
            <a:off x="332342" y="131023"/>
            <a:ext cx="2460891" cy="531444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590857"/>
            <a:r>
              <a:rPr lang="en-GB" sz="168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Council of Governors</a:t>
            </a:r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CB82FC73-DAC2-4D8C-836B-75C2CEBA4A9B}"/>
              </a:ext>
            </a:extLst>
          </p:cNvPr>
          <p:cNvCxnSpPr>
            <a:cxnSpLocks/>
            <a:stCxn id="25" idx="3"/>
            <a:endCxn id="23" idx="1"/>
          </p:cNvCxnSpPr>
          <p:nvPr/>
        </p:nvCxnSpPr>
        <p:spPr>
          <a:xfrm flipV="1">
            <a:off x="2793232" y="394051"/>
            <a:ext cx="540406" cy="2694"/>
          </a:xfrm>
          <a:prstGeom prst="line">
            <a:avLst/>
          </a:prstGeom>
          <a:ln w="9525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pic>
        <p:nvPicPr>
          <p:cNvPr id="4" name="Picture 3" descr="A close-up of a person smiling&#10;&#10;Description automatically generated">
            <a:extLst>
              <a:ext uri="{FF2B5EF4-FFF2-40B4-BE49-F238E27FC236}">
                <a16:creationId xmlns:a16="http://schemas.microsoft.com/office/drawing/2014/main" id="{D74979C4-FDC5-4800-BD18-E31026CC05C5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5721" y="761540"/>
            <a:ext cx="636795" cy="700952"/>
          </a:xfrm>
          <a:prstGeom prst="ellipse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47F5C3CC-D719-45F6-A615-3D14B592A673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483019" y="2396988"/>
            <a:ext cx="850981" cy="955812"/>
          </a:xfrm>
          <a:prstGeom prst="ellipse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E1A7D657-CBD3-472E-A1C8-1F449F7E2FBD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04800" y="2438400"/>
            <a:ext cx="773516" cy="971192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1648492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8" name="Straight Connector 57">
            <a:extLst>
              <a:ext uri="{FF2B5EF4-FFF2-40B4-BE49-F238E27FC236}">
                <a16:creationId xmlns:a16="http://schemas.microsoft.com/office/drawing/2014/main" id="{D11602FD-3E85-4056-8350-67C4DDCBF627}"/>
              </a:ext>
            </a:extLst>
          </p:cNvPr>
          <p:cNvCxnSpPr>
            <a:cxnSpLocks/>
          </p:cNvCxnSpPr>
          <p:nvPr/>
        </p:nvCxnSpPr>
        <p:spPr>
          <a:xfrm>
            <a:off x="10511381" y="3944466"/>
            <a:ext cx="14571" cy="296653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6" name="Straight Connector 55"/>
          <p:cNvCxnSpPr>
            <a:cxnSpLocks/>
          </p:cNvCxnSpPr>
          <p:nvPr/>
        </p:nvCxnSpPr>
        <p:spPr>
          <a:xfrm>
            <a:off x="6380486" y="2476808"/>
            <a:ext cx="0" cy="1748656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" name="Rectangle 5"/>
          <p:cNvSpPr>
            <a:spLocks noChangeArrowheads="1"/>
          </p:cNvSpPr>
          <p:nvPr/>
        </p:nvSpPr>
        <p:spPr bwMode="auto">
          <a:xfrm>
            <a:off x="2" y="-246359"/>
            <a:ext cx="246833" cy="4927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122191" tIns="61096" rIns="122191" bIns="61096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 dirty="0"/>
          </a:p>
        </p:txBody>
      </p:sp>
      <p:sp>
        <p:nvSpPr>
          <p:cNvPr id="17" name="TextBox 16"/>
          <p:cNvSpPr txBox="1"/>
          <p:nvPr/>
        </p:nvSpPr>
        <p:spPr>
          <a:xfrm>
            <a:off x="4948729" y="2208224"/>
            <a:ext cx="2775132" cy="1226171"/>
          </a:xfrm>
          <a:prstGeom prst="round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lIns="122191" tIns="61096" rIns="122191" bIns="61096" rtlCol="0">
            <a:spAutoFit/>
          </a:bodyPr>
          <a:lstStyle/>
          <a:p>
            <a:pPr algn="r"/>
            <a:r>
              <a:rPr lang="en-GB" sz="1600" b="1" dirty="0">
                <a:solidFill>
                  <a:schemeClr val="tx1"/>
                </a:solidFill>
              </a:rPr>
              <a:t>Mark Mould</a:t>
            </a:r>
          </a:p>
          <a:p>
            <a:pPr algn="r"/>
            <a:r>
              <a:rPr lang="en-GB" sz="1600" b="1" dirty="0">
                <a:solidFill>
                  <a:schemeClr val="tx1"/>
                </a:solidFill>
              </a:rPr>
              <a:t>Chief Operating Officer</a:t>
            </a:r>
          </a:p>
          <a:p>
            <a:pPr algn="r"/>
            <a:endParaRPr lang="en-GB" sz="1600" dirty="0">
              <a:solidFill>
                <a:schemeClr val="tx1"/>
              </a:solidFill>
            </a:endParaRPr>
          </a:p>
          <a:p>
            <a:pPr algn="r"/>
            <a:r>
              <a:rPr lang="en-GB" sz="1600" dirty="0">
                <a:solidFill>
                  <a:schemeClr val="tx1"/>
                </a:solidFill>
              </a:rPr>
              <a:t> </a:t>
            </a:r>
          </a:p>
        </p:txBody>
      </p:sp>
      <p:cxnSp>
        <p:nvCxnSpPr>
          <p:cNvPr id="50" name="Straight Connector 49"/>
          <p:cNvCxnSpPr/>
          <p:nvPr/>
        </p:nvCxnSpPr>
        <p:spPr>
          <a:xfrm>
            <a:off x="2289864" y="3961692"/>
            <a:ext cx="0" cy="27942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5" name="Straight Connector 54"/>
          <p:cNvCxnSpPr>
            <a:cxnSpLocks/>
          </p:cNvCxnSpPr>
          <p:nvPr/>
        </p:nvCxnSpPr>
        <p:spPr>
          <a:xfrm>
            <a:off x="2290042" y="3949198"/>
            <a:ext cx="8221516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8" name="Straight Connector 77"/>
          <p:cNvCxnSpPr>
            <a:cxnSpLocks/>
          </p:cNvCxnSpPr>
          <p:nvPr/>
        </p:nvCxnSpPr>
        <p:spPr>
          <a:xfrm>
            <a:off x="6364400" y="1676400"/>
            <a:ext cx="0" cy="517482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5" name="TextBox 94"/>
          <p:cNvSpPr txBox="1"/>
          <p:nvPr/>
        </p:nvSpPr>
        <p:spPr>
          <a:xfrm rot="5400000">
            <a:off x="775372" y="131533"/>
            <a:ext cx="1247042" cy="2444756"/>
          </a:xfrm>
          <a:prstGeom prst="rect">
            <a:avLst/>
          </a:prstGeom>
          <a:solidFill>
            <a:srgbClr val="F2F7FC"/>
          </a:solidFill>
          <a:ln w="3175">
            <a:solidFill>
              <a:schemeClr val="tx1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vert="vert270" wrap="square" lIns="122191" tIns="61096" rIns="122191" bIns="61096" rtlCol="0">
            <a:spAutoFit/>
          </a:bodyPr>
          <a:lstStyle/>
          <a:p>
            <a:pPr algn="ctr"/>
            <a:r>
              <a:rPr lang="en-GB" sz="1300" b="1" u="sng" dirty="0">
                <a:solidFill>
                  <a:schemeClr val="tx1"/>
                </a:solidFill>
              </a:rPr>
              <a:t>Professional Accountability</a:t>
            </a:r>
          </a:p>
          <a:p>
            <a:pPr algn="ctr"/>
            <a:r>
              <a:rPr lang="en-GB" sz="1300" dirty="0">
                <a:solidFill>
                  <a:schemeClr val="tx1"/>
                </a:solidFill>
              </a:rPr>
              <a:t>Group Directors of Nursing to Chief Nursing Officer</a:t>
            </a:r>
          </a:p>
          <a:p>
            <a:pPr algn="ctr"/>
            <a:r>
              <a:rPr lang="en-GB" sz="1300" dirty="0">
                <a:solidFill>
                  <a:schemeClr val="tx1"/>
                </a:solidFill>
              </a:rPr>
              <a:t>Medical Directors to Chief Medical Officer</a:t>
            </a:r>
          </a:p>
        </p:txBody>
      </p:sp>
      <p:sp>
        <p:nvSpPr>
          <p:cNvPr id="98" name="TextBox 97"/>
          <p:cNvSpPr txBox="1"/>
          <p:nvPr/>
        </p:nvSpPr>
        <p:spPr>
          <a:xfrm rot="5400000">
            <a:off x="10763369" y="59565"/>
            <a:ext cx="1046988" cy="2456925"/>
          </a:xfrm>
          <a:prstGeom prst="rect">
            <a:avLst/>
          </a:prstGeom>
          <a:solidFill>
            <a:srgbClr val="F2F7FC"/>
          </a:solidFill>
          <a:ln w="3175">
            <a:solidFill>
              <a:schemeClr val="tx1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vert="vert270" wrap="square" lIns="122191" tIns="61096" rIns="122191" bIns="61096" rtlCol="0">
            <a:spAutoFit/>
          </a:bodyPr>
          <a:lstStyle>
            <a:defPPr>
              <a:defRPr lang="en-US"/>
            </a:defPPr>
            <a:lvl1pPr algn="ctr">
              <a:defRPr sz="1600" b="1" u="sng">
                <a:solidFill>
                  <a:schemeClr val="tx1"/>
                </a:solidFill>
              </a:defRPr>
            </a:lvl1pPr>
          </a:lstStyle>
          <a:p>
            <a:r>
              <a:rPr lang="en-GB" sz="1300" dirty="0"/>
              <a:t>Managerial</a:t>
            </a:r>
            <a:r>
              <a:rPr lang="en-GB" sz="1300" u="none" dirty="0"/>
              <a:t> </a:t>
            </a:r>
            <a:r>
              <a:rPr lang="en-GB" sz="1300" dirty="0"/>
              <a:t>Accountability</a:t>
            </a:r>
          </a:p>
          <a:p>
            <a:r>
              <a:rPr lang="en-GB" sz="1300" b="0" u="none" dirty="0"/>
              <a:t>Through Group Director of Operations  to Chief Operating </a:t>
            </a:r>
            <a:endParaRPr lang="en-GB" sz="1300" b="0" dirty="0"/>
          </a:p>
          <a:p>
            <a:r>
              <a:rPr lang="en-GB" sz="1300" b="0" u="none" dirty="0"/>
              <a:t>Officer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8013093" y="2229933"/>
            <a:ext cx="2803515" cy="1226171"/>
          </a:xfrm>
          <a:prstGeom prst="round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lIns="122191" tIns="61096" rIns="122191" bIns="61096" rtlCol="0">
            <a:spAutoFit/>
          </a:bodyPr>
          <a:lstStyle/>
          <a:p>
            <a:pPr algn="r"/>
            <a:r>
              <a:rPr lang="en-GB" sz="1600" b="1" dirty="0">
                <a:solidFill>
                  <a:schemeClr val="tx1"/>
                </a:solidFill>
              </a:rPr>
              <a:t>Ruth Williamson</a:t>
            </a:r>
          </a:p>
          <a:p>
            <a:pPr algn="r"/>
            <a:r>
              <a:rPr lang="en-GB" sz="1600" b="1" dirty="0">
                <a:solidFill>
                  <a:schemeClr val="tx1"/>
                </a:solidFill>
              </a:rPr>
              <a:t>Interim</a:t>
            </a:r>
          </a:p>
          <a:p>
            <a:pPr algn="r"/>
            <a:r>
              <a:rPr lang="en-GB" sz="1600" b="1" dirty="0">
                <a:solidFill>
                  <a:schemeClr val="tx1"/>
                </a:solidFill>
              </a:rPr>
              <a:t>Chief </a:t>
            </a:r>
          </a:p>
          <a:p>
            <a:pPr algn="r"/>
            <a:r>
              <a:rPr lang="en-GB" sz="1600" b="1" dirty="0">
                <a:solidFill>
                  <a:schemeClr val="tx1"/>
                </a:solidFill>
              </a:rPr>
              <a:t>Medical Officer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1353748" y="2212751"/>
            <a:ext cx="3346815" cy="1226171"/>
          </a:xfrm>
          <a:prstGeom prst="round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lIns="122191" tIns="61096" rIns="122191" bIns="61096" rtlCol="0">
            <a:spAutoFit/>
          </a:bodyPr>
          <a:lstStyle/>
          <a:p>
            <a:pPr algn="r"/>
            <a:r>
              <a:rPr lang="en-GB" sz="1600" b="1" dirty="0">
                <a:solidFill>
                  <a:schemeClr val="tx1"/>
                </a:solidFill>
              </a:rPr>
              <a:t>Professor Paula Shobbrook </a:t>
            </a:r>
          </a:p>
          <a:p>
            <a:pPr algn="r"/>
            <a:r>
              <a:rPr lang="en-GB" sz="1600" b="1" dirty="0">
                <a:solidFill>
                  <a:schemeClr val="tx1"/>
                </a:solidFill>
              </a:rPr>
              <a:t>Chief Nursing Officer/</a:t>
            </a:r>
          </a:p>
          <a:p>
            <a:pPr algn="r"/>
            <a:r>
              <a:rPr lang="en-GB" sz="1600" b="1" dirty="0">
                <a:solidFill>
                  <a:schemeClr val="tx1"/>
                </a:solidFill>
              </a:rPr>
              <a:t>Deputy </a:t>
            </a:r>
            <a:r>
              <a:rPr lang="en-GB" sz="1600" b="1">
                <a:solidFill>
                  <a:schemeClr val="tx1"/>
                </a:solidFill>
              </a:rPr>
              <a:t>Chief Executive</a:t>
            </a:r>
            <a:endParaRPr lang="en-GB" sz="1600" b="1" dirty="0">
              <a:solidFill>
                <a:schemeClr val="tx1"/>
              </a:solidFill>
            </a:endParaRPr>
          </a:p>
          <a:p>
            <a:pPr algn="r"/>
            <a:r>
              <a:rPr lang="en-GB" sz="1600" dirty="0">
                <a:solidFill>
                  <a:schemeClr val="tx1"/>
                </a:solidFill>
              </a:rPr>
              <a:t> </a:t>
            </a:r>
          </a:p>
        </p:txBody>
      </p:sp>
      <p:cxnSp>
        <p:nvCxnSpPr>
          <p:cNvPr id="60" name="Straight Connector 59"/>
          <p:cNvCxnSpPr/>
          <p:nvPr/>
        </p:nvCxnSpPr>
        <p:spPr>
          <a:xfrm>
            <a:off x="3591524" y="1986077"/>
            <a:ext cx="5814409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1" name="Straight Connector 60"/>
          <p:cNvCxnSpPr>
            <a:cxnSpLocks/>
          </p:cNvCxnSpPr>
          <p:nvPr/>
        </p:nvCxnSpPr>
        <p:spPr>
          <a:xfrm>
            <a:off x="3591524" y="1986077"/>
            <a:ext cx="0" cy="243856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3" name="Straight Connector 62"/>
          <p:cNvCxnSpPr>
            <a:cxnSpLocks/>
          </p:cNvCxnSpPr>
          <p:nvPr/>
        </p:nvCxnSpPr>
        <p:spPr>
          <a:xfrm>
            <a:off x="9421601" y="1986077"/>
            <a:ext cx="0" cy="232613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5" name="Rounded Rectangle 27">
            <a:extLst>
              <a:ext uri="{FF2B5EF4-FFF2-40B4-BE49-F238E27FC236}">
                <a16:creationId xmlns:a16="http://schemas.microsoft.com/office/drawing/2014/main" id="{DF50B143-EEB3-4BD0-A45B-E56D18B82C24}"/>
              </a:ext>
            </a:extLst>
          </p:cNvPr>
          <p:cNvSpPr/>
          <p:nvPr/>
        </p:nvSpPr>
        <p:spPr>
          <a:xfrm>
            <a:off x="4924429" y="5177039"/>
            <a:ext cx="2823732" cy="1563646"/>
          </a:xfrm>
          <a:prstGeom prst="roundRect">
            <a:avLst/>
          </a:prstGeom>
          <a:noFill/>
          <a:ln w="1905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2191" tIns="61096" rIns="122191" bIns="61096" rtlCol="0" anchor="ctr"/>
          <a:lstStyle/>
          <a:p>
            <a:pPr algn="r"/>
            <a:r>
              <a:rPr lang="en-GB" sz="1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Abigail Daughters</a:t>
            </a:r>
          </a:p>
          <a:p>
            <a:pPr algn="r"/>
            <a:r>
              <a:rPr lang="en-GB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Group Director of Operations Surgical</a:t>
            </a:r>
          </a:p>
          <a:p>
            <a:pPr algn="r"/>
            <a:r>
              <a:rPr lang="en-GB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(GDO)</a:t>
            </a:r>
          </a:p>
        </p:txBody>
      </p:sp>
      <p:sp>
        <p:nvSpPr>
          <p:cNvPr id="69" name="Rounded Rectangle 26">
            <a:extLst>
              <a:ext uri="{FF2B5EF4-FFF2-40B4-BE49-F238E27FC236}">
                <a16:creationId xmlns:a16="http://schemas.microsoft.com/office/drawing/2014/main" id="{81B8D551-CDD1-487D-8E1A-36540D7792F6}"/>
              </a:ext>
            </a:extLst>
          </p:cNvPr>
          <p:cNvSpPr/>
          <p:nvPr/>
        </p:nvSpPr>
        <p:spPr>
          <a:xfrm>
            <a:off x="9120162" y="5141831"/>
            <a:ext cx="2782438" cy="1518825"/>
          </a:xfrm>
          <a:prstGeom prst="roundRect">
            <a:avLst/>
          </a:prstGeom>
          <a:noFill/>
          <a:ln w="1905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2191" tIns="61096" rIns="122191" bIns="61096" rtlCol="0" anchor="ctr"/>
          <a:lstStyle/>
          <a:p>
            <a:pPr algn="r"/>
            <a:r>
              <a:rPr lang="en-GB" sz="1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Sarah Macklin</a:t>
            </a:r>
          </a:p>
          <a:p>
            <a:pPr algn="r"/>
            <a:r>
              <a:rPr lang="en-GB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Group  Director of </a:t>
            </a:r>
          </a:p>
          <a:p>
            <a:pPr algn="r"/>
            <a:r>
              <a:rPr lang="en-GB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Operations</a:t>
            </a:r>
          </a:p>
          <a:p>
            <a:pPr algn="r"/>
            <a:r>
              <a:rPr lang="en-GB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Specialties (GDO)</a:t>
            </a:r>
          </a:p>
        </p:txBody>
      </p:sp>
      <p:sp>
        <p:nvSpPr>
          <p:cNvPr id="71" name="Rounded Rectangle 39">
            <a:extLst>
              <a:ext uri="{FF2B5EF4-FFF2-40B4-BE49-F238E27FC236}">
                <a16:creationId xmlns:a16="http://schemas.microsoft.com/office/drawing/2014/main" id="{39BD08FB-946E-4B2B-ADB0-CB7A757E0BFF}"/>
              </a:ext>
            </a:extLst>
          </p:cNvPr>
          <p:cNvSpPr/>
          <p:nvPr/>
        </p:nvSpPr>
        <p:spPr>
          <a:xfrm>
            <a:off x="898646" y="5197632"/>
            <a:ext cx="2782437" cy="1458754"/>
          </a:xfrm>
          <a:prstGeom prst="roundRect">
            <a:avLst/>
          </a:prstGeom>
          <a:noFill/>
          <a:ln w="1905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2191" tIns="61096" rIns="122191" bIns="61096" rtlCol="0" anchor="ctr"/>
          <a:lstStyle/>
          <a:p>
            <a:pPr algn="r"/>
            <a:r>
              <a:rPr lang="en-GB" sz="1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Alex Lister </a:t>
            </a:r>
          </a:p>
          <a:p>
            <a:pPr algn="r"/>
            <a:r>
              <a:rPr lang="en-GB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Group Director of Operations Medicine (GDO)</a:t>
            </a:r>
          </a:p>
        </p:txBody>
      </p:sp>
      <p:sp>
        <p:nvSpPr>
          <p:cNvPr id="72" name="Rounded Rectangle 48">
            <a:extLst>
              <a:ext uri="{FF2B5EF4-FFF2-40B4-BE49-F238E27FC236}">
                <a16:creationId xmlns:a16="http://schemas.microsoft.com/office/drawing/2014/main" id="{7BD0EEA9-8897-4E5B-A241-B090BC3D6550}"/>
              </a:ext>
            </a:extLst>
          </p:cNvPr>
          <p:cNvSpPr/>
          <p:nvPr/>
        </p:nvSpPr>
        <p:spPr>
          <a:xfrm>
            <a:off x="4462109" y="7621572"/>
            <a:ext cx="2003688" cy="1709050"/>
          </a:xfrm>
          <a:prstGeom prst="roundRect">
            <a:avLst/>
          </a:prstGeom>
          <a:noFill/>
          <a:ln w="19050">
            <a:solidFill>
              <a:schemeClr val="tx2">
                <a:lumMod val="60000"/>
                <a:lumOff val="4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2191" tIns="61096" rIns="122191" bIns="61096" rtlCol="0" anchor="ctr"/>
          <a:lstStyle/>
          <a:p>
            <a:pPr algn="ctr"/>
            <a:endParaRPr lang="en-GB" sz="16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GB" sz="15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Rob Howell</a:t>
            </a:r>
          </a:p>
          <a:p>
            <a:pPr algn="ctr"/>
            <a:r>
              <a:rPr lang="en-GB" sz="15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Group Medical Director (GMD)</a:t>
            </a:r>
          </a:p>
        </p:txBody>
      </p:sp>
      <p:sp>
        <p:nvSpPr>
          <p:cNvPr id="76" name="Rounded Rectangle 50">
            <a:extLst>
              <a:ext uri="{FF2B5EF4-FFF2-40B4-BE49-F238E27FC236}">
                <a16:creationId xmlns:a16="http://schemas.microsoft.com/office/drawing/2014/main" id="{39CCAE44-3746-4349-904F-EB3D47AFEDBB}"/>
              </a:ext>
            </a:extLst>
          </p:cNvPr>
          <p:cNvSpPr/>
          <p:nvPr/>
        </p:nvSpPr>
        <p:spPr>
          <a:xfrm>
            <a:off x="6578352" y="7621572"/>
            <a:ext cx="1855216" cy="1709050"/>
          </a:xfrm>
          <a:prstGeom prst="roundRect">
            <a:avLst/>
          </a:prstGeom>
          <a:noFill/>
          <a:ln w="19050">
            <a:solidFill>
              <a:schemeClr val="tx2">
                <a:lumMod val="60000"/>
                <a:lumOff val="4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2191" tIns="61096" rIns="122191" bIns="61096" rtlCol="0" anchor="ctr"/>
          <a:lstStyle/>
          <a:p>
            <a:pPr algn="ctr"/>
            <a:endParaRPr lang="en-GB" sz="16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GB" sz="15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GB" sz="15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Madeleine Seeley</a:t>
            </a:r>
          </a:p>
          <a:p>
            <a:pPr algn="ctr"/>
            <a:r>
              <a:rPr lang="en-GB" sz="15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Group Director of Nursing(GDN)</a:t>
            </a:r>
          </a:p>
        </p:txBody>
      </p:sp>
      <p:sp>
        <p:nvSpPr>
          <p:cNvPr id="77" name="Rounded Rectangle 56">
            <a:extLst>
              <a:ext uri="{FF2B5EF4-FFF2-40B4-BE49-F238E27FC236}">
                <a16:creationId xmlns:a16="http://schemas.microsoft.com/office/drawing/2014/main" id="{F9A5C73E-296D-43F1-BFD1-F674C86A7A3C}"/>
              </a:ext>
            </a:extLst>
          </p:cNvPr>
          <p:cNvSpPr/>
          <p:nvPr/>
        </p:nvSpPr>
        <p:spPr>
          <a:xfrm>
            <a:off x="350438" y="7611484"/>
            <a:ext cx="1855218" cy="1723382"/>
          </a:xfrm>
          <a:prstGeom prst="roundRect">
            <a:avLst/>
          </a:prstGeom>
          <a:noFill/>
          <a:ln w="19050">
            <a:solidFill>
              <a:schemeClr val="tx2">
                <a:lumMod val="60000"/>
                <a:lumOff val="4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2191" tIns="61096" rIns="122191" bIns="61096" rtlCol="0" anchor="ctr"/>
          <a:lstStyle/>
          <a:p>
            <a:pPr algn="ctr"/>
            <a:endParaRPr lang="en-GB" sz="15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GB" sz="15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GB" sz="15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Tristan Richardson</a:t>
            </a:r>
          </a:p>
          <a:p>
            <a:pPr algn="ctr"/>
            <a:r>
              <a:rPr lang="en-GB" sz="15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Group Medical Director (GMD)</a:t>
            </a:r>
          </a:p>
        </p:txBody>
      </p:sp>
      <p:sp>
        <p:nvSpPr>
          <p:cNvPr id="79" name="Rounded Rectangle 57">
            <a:extLst>
              <a:ext uri="{FF2B5EF4-FFF2-40B4-BE49-F238E27FC236}">
                <a16:creationId xmlns:a16="http://schemas.microsoft.com/office/drawing/2014/main" id="{AD6D1152-6930-435B-9060-B96C589E59A0}"/>
              </a:ext>
            </a:extLst>
          </p:cNvPr>
          <p:cNvSpPr/>
          <p:nvPr/>
        </p:nvSpPr>
        <p:spPr>
          <a:xfrm>
            <a:off x="8908275" y="7564339"/>
            <a:ext cx="1795780" cy="1766734"/>
          </a:xfrm>
          <a:prstGeom prst="roundRect">
            <a:avLst/>
          </a:prstGeom>
          <a:noFill/>
          <a:ln w="19050">
            <a:solidFill>
              <a:schemeClr val="tx2">
                <a:lumMod val="60000"/>
                <a:lumOff val="4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2191" tIns="61096" rIns="122191" bIns="61096" rtlCol="0" anchor="ctr"/>
          <a:lstStyle/>
          <a:p>
            <a:pPr algn="ctr"/>
            <a:endParaRPr lang="en-GB" sz="15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GB" sz="15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GB" sz="15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Daniel Webster</a:t>
            </a:r>
          </a:p>
          <a:p>
            <a:pPr algn="ctr"/>
            <a:r>
              <a:rPr lang="en-GB" sz="15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Group Medical Director (GMD)</a:t>
            </a:r>
          </a:p>
        </p:txBody>
      </p:sp>
      <p:sp>
        <p:nvSpPr>
          <p:cNvPr id="88" name="Rounded Rectangle 59">
            <a:extLst>
              <a:ext uri="{FF2B5EF4-FFF2-40B4-BE49-F238E27FC236}">
                <a16:creationId xmlns:a16="http://schemas.microsoft.com/office/drawing/2014/main" id="{F06FB520-ACAF-4CFC-AA8C-202FD6C101E3}"/>
              </a:ext>
            </a:extLst>
          </p:cNvPr>
          <p:cNvSpPr/>
          <p:nvPr/>
        </p:nvSpPr>
        <p:spPr>
          <a:xfrm>
            <a:off x="10816610" y="7543800"/>
            <a:ext cx="1814091" cy="1807044"/>
          </a:xfrm>
          <a:prstGeom prst="roundRect">
            <a:avLst/>
          </a:prstGeom>
          <a:noFill/>
          <a:ln w="19050">
            <a:solidFill>
              <a:schemeClr val="tx2">
                <a:lumMod val="60000"/>
                <a:lumOff val="4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2191" tIns="61096" rIns="122191" bIns="61096" rtlCol="0" anchor="ctr"/>
          <a:lstStyle/>
          <a:p>
            <a:pPr algn="ctr"/>
            <a:endParaRPr lang="en-GB" sz="15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GB" sz="15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GB" sz="15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Claire Rogers</a:t>
            </a:r>
          </a:p>
          <a:p>
            <a:pPr algn="ctr"/>
            <a:r>
              <a:rPr lang="en-GB" sz="15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Group Director of Nursing (GDN)</a:t>
            </a:r>
          </a:p>
        </p:txBody>
      </p:sp>
      <p:sp>
        <p:nvSpPr>
          <p:cNvPr id="89" name="Rounded Rectangle 61">
            <a:extLst>
              <a:ext uri="{FF2B5EF4-FFF2-40B4-BE49-F238E27FC236}">
                <a16:creationId xmlns:a16="http://schemas.microsoft.com/office/drawing/2014/main" id="{852482B2-8900-4E62-A48A-031B106BF26B}"/>
              </a:ext>
            </a:extLst>
          </p:cNvPr>
          <p:cNvSpPr/>
          <p:nvPr/>
        </p:nvSpPr>
        <p:spPr>
          <a:xfrm>
            <a:off x="2340092" y="7625708"/>
            <a:ext cx="1855218" cy="1723970"/>
          </a:xfrm>
          <a:prstGeom prst="roundRect">
            <a:avLst/>
          </a:prstGeom>
          <a:noFill/>
          <a:ln w="19050">
            <a:solidFill>
              <a:schemeClr val="tx2">
                <a:lumMod val="60000"/>
                <a:lumOff val="4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2191" tIns="61096" rIns="122191" bIns="61096" rtlCol="0" anchor="ctr"/>
          <a:lstStyle/>
          <a:p>
            <a:pPr algn="ctr"/>
            <a:endParaRPr lang="en-GB" sz="15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GB" sz="15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GB" sz="15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Sue Reed</a:t>
            </a:r>
          </a:p>
          <a:p>
            <a:pPr algn="ctr"/>
            <a:r>
              <a:rPr lang="en-GB" sz="15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Group Director of Nursing (GDN)</a:t>
            </a:r>
          </a:p>
        </p:txBody>
      </p:sp>
      <p:sp>
        <p:nvSpPr>
          <p:cNvPr id="90" name="Isosceles Triangle 8">
            <a:extLst>
              <a:ext uri="{FF2B5EF4-FFF2-40B4-BE49-F238E27FC236}">
                <a16:creationId xmlns:a16="http://schemas.microsoft.com/office/drawing/2014/main" id="{19362CF0-9F51-47AB-9AED-DA8CC33A7DBF}"/>
              </a:ext>
            </a:extLst>
          </p:cNvPr>
          <p:cNvSpPr/>
          <p:nvPr/>
        </p:nvSpPr>
        <p:spPr>
          <a:xfrm>
            <a:off x="5425873" y="6320050"/>
            <a:ext cx="1703816" cy="1870018"/>
          </a:xfrm>
          <a:prstGeom prst="triangle">
            <a:avLst>
              <a:gd name="adj" fmla="val 51616"/>
            </a:avLst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2191" tIns="61096" rIns="122191" bIns="61096" rtlCol="0" anchor="ctr"/>
          <a:lstStyle/>
          <a:p>
            <a:pPr algn="ctr"/>
            <a:endParaRPr lang="en-GB"/>
          </a:p>
        </p:txBody>
      </p:sp>
      <p:sp>
        <p:nvSpPr>
          <p:cNvPr id="91" name="Isosceles Triangle 8">
            <a:extLst>
              <a:ext uri="{FF2B5EF4-FFF2-40B4-BE49-F238E27FC236}">
                <a16:creationId xmlns:a16="http://schemas.microsoft.com/office/drawing/2014/main" id="{02AFFE73-229F-4E97-9FB0-EE085E33207C}"/>
              </a:ext>
            </a:extLst>
          </p:cNvPr>
          <p:cNvSpPr/>
          <p:nvPr/>
        </p:nvSpPr>
        <p:spPr>
          <a:xfrm>
            <a:off x="9688335" y="6363613"/>
            <a:ext cx="1703816" cy="1794969"/>
          </a:xfrm>
          <a:prstGeom prst="triangle">
            <a:avLst>
              <a:gd name="adj" fmla="val 51616"/>
            </a:avLst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2191" tIns="61096" rIns="122191" bIns="61096" rtlCol="0" anchor="ctr"/>
          <a:lstStyle/>
          <a:p>
            <a:pPr algn="ctr"/>
            <a:endParaRPr lang="en-GB"/>
          </a:p>
        </p:txBody>
      </p:sp>
      <p:cxnSp>
        <p:nvCxnSpPr>
          <p:cNvPr id="92" name="Straight Connector 91">
            <a:extLst>
              <a:ext uri="{FF2B5EF4-FFF2-40B4-BE49-F238E27FC236}">
                <a16:creationId xmlns:a16="http://schemas.microsoft.com/office/drawing/2014/main" id="{896C5280-859C-4AB2-8474-B9F4F7A247E4}"/>
              </a:ext>
            </a:extLst>
          </p:cNvPr>
          <p:cNvCxnSpPr/>
          <p:nvPr/>
        </p:nvCxnSpPr>
        <p:spPr>
          <a:xfrm>
            <a:off x="7058557" y="5134662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3" name="Rounded Rectangle 4">
            <a:extLst>
              <a:ext uri="{FF2B5EF4-FFF2-40B4-BE49-F238E27FC236}">
                <a16:creationId xmlns:a16="http://schemas.microsoft.com/office/drawing/2014/main" id="{EE81244D-AC63-4C2F-8647-42BF6CA63A7D}"/>
              </a:ext>
            </a:extLst>
          </p:cNvPr>
          <p:cNvSpPr/>
          <p:nvPr/>
        </p:nvSpPr>
        <p:spPr>
          <a:xfrm>
            <a:off x="9120163" y="4157172"/>
            <a:ext cx="2782437" cy="860794"/>
          </a:xfrm>
          <a:prstGeom prst="roundRect">
            <a:avLst/>
          </a:prstGeom>
          <a:solidFill>
            <a:schemeClr val="accent2">
              <a:lumMod val="75000"/>
            </a:schemeClr>
          </a:solidFill>
          <a:scene3d>
            <a:camera prst="orthographicFront"/>
            <a:lightRig rig="threePt" dir="t">
              <a:rot lat="0" lon="0" rev="7500000"/>
            </a:lightRig>
          </a:scene3d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31025" tIns="20683" rIns="31025" bIns="20683" numCol="1" spcCol="1697" anchor="ctr" anchorCtr="0">
            <a:noAutofit/>
          </a:bodyPr>
          <a:lstStyle/>
          <a:p>
            <a:pPr algn="ctr" defTabSz="723919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SPECIALTIES</a:t>
            </a:r>
          </a:p>
        </p:txBody>
      </p:sp>
      <p:sp>
        <p:nvSpPr>
          <p:cNvPr id="94" name="Rounded Rectangle 4">
            <a:extLst>
              <a:ext uri="{FF2B5EF4-FFF2-40B4-BE49-F238E27FC236}">
                <a16:creationId xmlns:a16="http://schemas.microsoft.com/office/drawing/2014/main" id="{20E3F56E-071E-412D-906A-12153879F2EC}"/>
              </a:ext>
            </a:extLst>
          </p:cNvPr>
          <p:cNvSpPr/>
          <p:nvPr/>
        </p:nvSpPr>
        <p:spPr>
          <a:xfrm>
            <a:off x="839700" y="4210978"/>
            <a:ext cx="2900330" cy="860273"/>
          </a:xfrm>
          <a:prstGeom prst="roundRect">
            <a:avLst/>
          </a:prstGeom>
          <a:solidFill>
            <a:schemeClr val="accent3">
              <a:lumMod val="75000"/>
            </a:schemeClr>
          </a:solidFill>
          <a:scene3d>
            <a:camera prst="orthographicFront"/>
            <a:lightRig rig="threePt" dir="t">
              <a:rot lat="0" lon="0" rev="7500000"/>
            </a:lightRig>
          </a:scene3d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31025" tIns="20683" rIns="31025" bIns="20683" numCol="1" spcCol="1697" anchor="ctr" anchorCtr="0">
            <a:noAutofit/>
          </a:bodyPr>
          <a:lstStyle/>
          <a:p>
            <a:pPr algn="ctr"/>
            <a:r>
              <a:rPr lang="en-US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MEDICAL</a:t>
            </a:r>
          </a:p>
        </p:txBody>
      </p:sp>
      <p:sp>
        <p:nvSpPr>
          <p:cNvPr id="96" name="Rounded Rectangle 4">
            <a:extLst>
              <a:ext uri="{FF2B5EF4-FFF2-40B4-BE49-F238E27FC236}">
                <a16:creationId xmlns:a16="http://schemas.microsoft.com/office/drawing/2014/main" id="{7EAE8B4F-934C-4B8E-8EF0-8285BB7FB937}"/>
              </a:ext>
            </a:extLst>
          </p:cNvPr>
          <p:cNvSpPr/>
          <p:nvPr/>
        </p:nvSpPr>
        <p:spPr>
          <a:xfrm>
            <a:off x="4848889" y="4201007"/>
            <a:ext cx="2974812" cy="860273"/>
          </a:xfrm>
          <a:prstGeom prst="roundRect">
            <a:avLst/>
          </a:prstGeom>
          <a:solidFill>
            <a:srgbClr val="7030A0"/>
          </a:solidFill>
          <a:scene3d>
            <a:camera prst="orthographicFront"/>
            <a:lightRig rig="threePt" dir="t">
              <a:rot lat="0" lon="0" rev="7500000"/>
            </a:lightRig>
          </a:scene3d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31025" tIns="20683" rIns="31025" bIns="20683" numCol="1" spcCol="1697" anchor="ctr" anchorCtr="0">
            <a:noAutofit/>
          </a:bodyPr>
          <a:lstStyle/>
          <a:p>
            <a:pPr algn="ctr" defTabSz="723919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SURGICAL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AD433E7-B19D-4A42-AB32-BBD78E8C2E1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66074" y="7611484"/>
            <a:ext cx="584850" cy="640785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2634" y="7664653"/>
            <a:ext cx="492509" cy="544838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5039" y="7655245"/>
            <a:ext cx="572088" cy="626627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23655" y="7564339"/>
            <a:ext cx="627276" cy="662510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9C0E1954-3905-42E4-A762-598876AA206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1758" y="7647295"/>
            <a:ext cx="455883" cy="579554"/>
          </a:xfrm>
          <a:prstGeom prst="ellipse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B03CA51D-170F-43A0-85D3-AED6997806EF}"/>
              </a:ext>
            </a:extLst>
          </p:cNvPr>
          <p:cNvSpPr txBox="1"/>
          <p:nvPr/>
        </p:nvSpPr>
        <p:spPr>
          <a:xfrm>
            <a:off x="4844288" y="901870"/>
            <a:ext cx="2868687" cy="953756"/>
          </a:xfrm>
          <a:prstGeom prst="roundRect">
            <a:avLst/>
          </a:prstGeom>
          <a:solidFill>
            <a:schemeClr val="accent6"/>
          </a:solidFill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lIns="122191" tIns="61096" rIns="122191" bIns="61096" rtlCol="0">
            <a:spAutoFit/>
          </a:bodyPr>
          <a:lstStyle/>
          <a:p>
            <a:pPr algn="r"/>
            <a:r>
              <a:rPr lang="en-GB" sz="1600" b="1" dirty="0">
                <a:solidFill>
                  <a:schemeClr val="tx1"/>
                </a:solidFill>
              </a:rPr>
              <a:t>Siobhan Harrington</a:t>
            </a:r>
          </a:p>
          <a:p>
            <a:pPr algn="r"/>
            <a:r>
              <a:rPr lang="en-GB" sz="1600" b="1" dirty="0">
                <a:solidFill>
                  <a:schemeClr val="tx1"/>
                </a:solidFill>
              </a:rPr>
              <a:t>Chief Executive</a:t>
            </a:r>
          </a:p>
          <a:p>
            <a:pPr algn="r"/>
            <a:endParaRPr lang="en-GB" sz="1600" dirty="0">
              <a:solidFill>
                <a:schemeClr val="tx1"/>
              </a:solidFill>
            </a:endParaRPr>
          </a:p>
        </p:txBody>
      </p:sp>
      <p:sp>
        <p:nvSpPr>
          <p:cNvPr id="7" name="Isosceles Triangle 8">
            <a:extLst>
              <a:ext uri="{FF2B5EF4-FFF2-40B4-BE49-F238E27FC236}">
                <a16:creationId xmlns:a16="http://schemas.microsoft.com/office/drawing/2014/main" id="{C58F65BA-6E56-42C4-829C-B2C0D43D0C92}"/>
              </a:ext>
            </a:extLst>
          </p:cNvPr>
          <p:cNvSpPr/>
          <p:nvPr/>
        </p:nvSpPr>
        <p:spPr>
          <a:xfrm>
            <a:off x="5749466" y="3053318"/>
            <a:ext cx="1317169" cy="1025126"/>
          </a:xfrm>
          <a:prstGeom prst="triangle">
            <a:avLst>
              <a:gd name="adj" fmla="val 51616"/>
            </a:avLst>
          </a:prstGeom>
          <a:solidFill>
            <a:schemeClr val="bg2">
              <a:lumMod val="7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2191" tIns="61096" rIns="122191" bIns="61096" rtlCol="0" anchor="ctr"/>
          <a:lstStyle/>
          <a:p>
            <a:pPr algn="ctr"/>
            <a:endParaRPr lang="en-GB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E08357B-4146-495C-9694-1ED64841BFE4}"/>
              </a:ext>
            </a:extLst>
          </p:cNvPr>
          <p:cNvSpPr txBox="1"/>
          <p:nvPr/>
        </p:nvSpPr>
        <p:spPr>
          <a:xfrm rot="5400000">
            <a:off x="5987714" y="-3267680"/>
            <a:ext cx="630565" cy="7348852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vert="vert270" wrap="square" lIns="122191" tIns="61096" rIns="122191" bIns="61096" rtlCol="0">
            <a:spAutoFit/>
          </a:bodyPr>
          <a:lstStyle/>
          <a:p>
            <a:pPr algn="ctr"/>
            <a:r>
              <a:rPr lang="en-GB" sz="2100" b="1" dirty="0">
                <a:solidFill>
                  <a:schemeClr val="tx1"/>
                </a:solidFill>
              </a:rPr>
              <a:t> University Hospitals Dorset Care Group Structure 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39D0E60-7C20-483D-B029-427043DCB29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963415" y="2253178"/>
            <a:ext cx="586018" cy="800140"/>
          </a:xfrm>
          <a:prstGeom prst="ellipse">
            <a:avLst/>
          </a:prstGeom>
        </p:spPr>
      </p:pic>
      <p:pic>
        <p:nvPicPr>
          <p:cNvPr id="57" name="Picture 56">
            <a:extLst>
              <a:ext uri="{FF2B5EF4-FFF2-40B4-BE49-F238E27FC236}">
                <a16:creationId xmlns:a16="http://schemas.microsoft.com/office/drawing/2014/main" id="{F914FA7F-C2E3-4571-9386-3A3D459B540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258499" y="5554110"/>
            <a:ext cx="718924" cy="809503"/>
          </a:xfrm>
          <a:prstGeom prst="ellipse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4ED2AAEA-9DEE-4496-A456-C9E43D471E94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688941" y="7648165"/>
            <a:ext cx="588994" cy="640785"/>
          </a:xfrm>
          <a:prstGeom prst="ellipse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3933" y="5566903"/>
            <a:ext cx="697039" cy="753147"/>
          </a:xfrm>
          <a:prstGeom prst="ellips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F134F4DD-0BFC-4CCA-AEA1-BB1E9C95653C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94642" y="5551051"/>
            <a:ext cx="566809" cy="743056"/>
          </a:xfrm>
          <a:prstGeom prst="ellipse">
            <a:avLst/>
          </a:prstGeom>
        </p:spPr>
      </p:pic>
      <p:sp>
        <p:nvSpPr>
          <p:cNvPr id="67" name="Isosceles Triangle 8">
            <a:extLst>
              <a:ext uri="{FF2B5EF4-FFF2-40B4-BE49-F238E27FC236}">
                <a16:creationId xmlns:a16="http://schemas.microsoft.com/office/drawing/2014/main" id="{EF2231F9-9957-4BCB-9C7A-428C00FF541A}"/>
              </a:ext>
            </a:extLst>
          </p:cNvPr>
          <p:cNvSpPr/>
          <p:nvPr/>
        </p:nvSpPr>
        <p:spPr>
          <a:xfrm>
            <a:off x="1353748" y="6292759"/>
            <a:ext cx="1703816" cy="1865823"/>
          </a:xfrm>
          <a:prstGeom prst="triangle">
            <a:avLst>
              <a:gd name="adj" fmla="val 51616"/>
            </a:avLst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2191" tIns="61096" rIns="122191" bIns="61096" rtlCol="0" anchor="ctr"/>
          <a:lstStyle/>
          <a:p>
            <a:pPr algn="ctr"/>
            <a:endParaRPr lang="en-GB"/>
          </a:p>
        </p:txBody>
      </p:sp>
      <p:pic>
        <p:nvPicPr>
          <p:cNvPr id="49" name="Picture 48" descr="A close-up of a person smiling&#10;&#10;Description automatically generated">
            <a:extLst>
              <a:ext uri="{FF2B5EF4-FFF2-40B4-BE49-F238E27FC236}">
                <a16:creationId xmlns:a16="http://schemas.microsoft.com/office/drawing/2014/main" id="{F7A9A89A-3C45-416B-AFF9-667B8BD0E2E7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5143" y="995637"/>
            <a:ext cx="636795" cy="700952"/>
          </a:xfrm>
          <a:prstGeom prst="ellipse">
            <a:avLst/>
          </a:prstGeom>
        </p:spPr>
      </p:pic>
      <p:pic>
        <p:nvPicPr>
          <p:cNvPr id="53" name="Picture 52">
            <a:extLst>
              <a:ext uri="{FF2B5EF4-FFF2-40B4-BE49-F238E27FC236}">
                <a16:creationId xmlns:a16="http://schemas.microsoft.com/office/drawing/2014/main" id="{DFECF03B-282D-414C-8E50-3D62EF4F3254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489636" y="2315371"/>
            <a:ext cx="674142" cy="757189"/>
          </a:xfrm>
          <a:prstGeom prst="ellipse">
            <a:avLst/>
          </a:prstGeom>
        </p:spPr>
      </p:pic>
      <p:pic>
        <p:nvPicPr>
          <p:cNvPr id="54" name="Picture 53">
            <a:extLst>
              <a:ext uri="{FF2B5EF4-FFF2-40B4-BE49-F238E27FC236}">
                <a16:creationId xmlns:a16="http://schemas.microsoft.com/office/drawing/2014/main" id="{30DA11FE-09F0-45FE-B7FF-56C4849C2BD4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229600" y="2408295"/>
            <a:ext cx="630880" cy="792105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1896659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4EFEB59A-0053-DC4D-BC6F-E68A3B68F59F}"/>
              </a:ext>
            </a:extLst>
          </p:cNvPr>
          <p:cNvCxnSpPr/>
          <p:nvPr/>
        </p:nvCxnSpPr>
        <p:spPr>
          <a:xfrm>
            <a:off x="0" y="960120"/>
            <a:ext cx="11816862" cy="0"/>
          </a:xfrm>
          <a:prstGeom prst="line">
            <a:avLst/>
          </a:prstGeom>
          <a:ln w="41275">
            <a:gradFill flip="none" rotWithShape="1">
              <a:gsLst>
                <a:gs pos="0">
                  <a:srgbClr val="0070C0"/>
                </a:gs>
                <a:gs pos="87000">
                  <a:schemeClr val="bg1"/>
                </a:gs>
                <a:gs pos="100000">
                  <a:schemeClr val="bg1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69538034-1335-CB43-8DD7-AE203465F363}"/>
              </a:ext>
            </a:extLst>
          </p:cNvPr>
          <p:cNvSpPr txBox="1"/>
          <p:nvPr/>
        </p:nvSpPr>
        <p:spPr>
          <a:xfrm rot="5400000">
            <a:off x="4387737" y="-3972967"/>
            <a:ext cx="616100" cy="891410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vert="vert270" wrap="square" lIns="122191" tIns="61096" rIns="122191" bIns="61096" rtlCol="0">
            <a:spAutoFit/>
          </a:bodyPr>
          <a:lstStyle/>
          <a:p>
            <a:r>
              <a:rPr lang="en-GB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Corporate Site Based Support</a:t>
            </a:r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D9AA15D2-496B-1646-95B1-D58E2A25A2C9}"/>
              </a:ext>
            </a:extLst>
          </p:cNvPr>
          <p:cNvSpPr/>
          <p:nvPr/>
        </p:nvSpPr>
        <p:spPr>
          <a:xfrm>
            <a:off x="7871242" y="2548450"/>
            <a:ext cx="2872957" cy="1054929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  <a:ln w="1905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2191" tIns="61096" rIns="122191" bIns="61096" rtlCol="0" anchor="ctr"/>
          <a:lstStyle/>
          <a:p>
            <a:pPr algn="ctr"/>
            <a:r>
              <a:rPr lang="en-GB" sz="21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Chief Operating Officer (COO)</a:t>
            </a:r>
          </a:p>
        </p:txBody>
      </p:sp>
      <p:sp>
        <p:nvSpPr>
          <p:cNvPr id="29" name="Rectangle 28"/>
          <p:cNvSpPr/>
          <p:nvPr/>
        </p:nvSpPr>
        <p:spPr>
          <a:xfrm>
            <a:off x="302297" y="3712224"/>
            <a:ext cx="6117782" cy="5584167"/>
          </a:xfrm>
          <a:prstGeom prst="rect">
            <a:avLst/>
          </a:prstGeom>
          <a:noFill/>
          <a:ln w="12700">
            <a:solidFill>
              <a:schemeClr val="accent4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2191" tIns="61096" rIns="122191" bIns="61096" rtlCol="0" anchor="ctr"/>
          <a:lstStyle/>
          <a:p>
            <a:pPr algn="ctr"/>
            <a:endParaRPr lang="en-GB"/>
          </a:p>
        </p:txBody>
      </p:sp>
      <p:sp>
        <p:nvSpPr>
          <p:cNvPr id="34" name="Rounded Rectangle 33">
            <a:extLst>
              <a:ext uri="{FF2B5EF4-FFF2-40B4-BE49-F238E27FC236}">
                <a16:creationId xmlns:a16="http://schemas.microsoft.com/office/drawing/2014/main" id="{C56449C5-5282-284D-B8D5-D473C3997948}"/>
              </a:ext>
            </a:extLst>
          </p:cNvPr>
          <p:cNvSpPr/>
          <p:nvPr/>
        </p:nvSpPr>
        <p:spPr>
          <a:xfrm>
            <a:off x="7389730" y="4343400"/>
            <a:ext cx="1842224" cy="1729166"/>
          </a:xfrm>
          <a:prstGeom prst="roundRect">
            <a:avLst/>
          </a:prstGeom>
          <a:noFill/>
          <a:ln w="190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2191" tIns="61096" rIns="122191" bIns="61096" rtlCol="0" anchor="ctr"/>
          <a:lstStyle/>
          <a:p>
            <a:pPr algn="r"/>
            <a:r>
              <a:rPr lang="en-GB" sz="1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Matt Hodson:</a:t>
            </a:r>
          </a:p>
          <a:p>
            <a:pPr algn="r"/>
            <a:r>
              <a:rPr lang="en-GB" sz="1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Deputy Chief Nursing </a:t>
            </a:r>
          </a:p>
          <a:p>
            <a:pPr algn="r"/>
            <a:r>
              <a:rPr lang="en-GB" sz="1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Officer </a:t>
            </a:r>
          </a:p>
          <a:p>
            <a:pPr algn="r"/>
            <a:endParaRPr lang="en-GB" sz="16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" name="Rounded Rectangle 35">
            <a:extLst>
              <a:ext uri="{FF2B5EF4-FFF2-40B4-BE49-F238E27FC236}">
                <a16:creationId xmlns:a16="http://schemas.microsoft.com/office/drawing/2014/main" id="{BA7C5A84-29E2-6B4E-9948-707BD6E5FACB}"/>
              </a:ext>
            </a:extLst>
          </p:cNvPr>
          <p:cNvSpPr/>
          <p:nvPr/>
        </p:nvSpPr>
        <p:spPr>
          <a:xfrm>
            <a:off x="4706105" y="1493521"/>
            <a:ext cx="3256615" cy="1054929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  <a:ln w="1905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2191" tIns="61096" rIns="122191" bIns="61096" rtlCol="0" anchor="ctr"/>
          <a:lstStyle/>
          <a:p>
            <a:pPr algn="ctr"/>
            <a:r>
              <a:rPr lang="en-GB" sz="21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Interim Chief Medical Officer (CMO)</a:t>
            </a: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1D599657-71C3-BE41-87CC-E017094FC40C}"/>
              </a:ext>
            </a:extLst>
          </p:cNvPr>
          <p:cNvSpPr/>
          <p:nvPr/>
        </p:nvSpPr>
        <p:spPr>
          <a:xfrm>
            <a:off x="6455218" y="3712225"/>
            <a:ext cx="6117782" cy="5584163"/>
          </a:xfrm>
          <a:prstGeom prst="rect">
            <a:avLst/>
          </a:prstGeom>
          <a:noFill/>
          <a:ln w="12700">
            <a:solidFill>
              <a:schemeClr val="accent6">
                <a:lumMod val="7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2191" tIns="61096" rIns="122191" bIns="61096" rtlCol="0" anchor="ctr"/>
          <a:lstStyle/>
          <a:p>
            <a:pPr algn="ctr"/>
            <a:endParaRPr lang="en-GB"/>
          </a:p>
        </p:txBody>
      </p:sp>
      <p:sp>
        <p:nvSpPr>
          <p:cNvPr id="46" name="Rounded Rectangle 45">
            <a:extLst>
              <a:ext uri="{FF2B5EF4-FFF2-40B4-BE49-F238E27FC236}">
                <a16:creationId xmlns:a16="http://schemas.microsoft.com/office/drawing/2014/main" id="{8655100C-CDDD-5349-94BC-8F9C26556E17}"/>
              </a:ext>
            </a:extLst>
          </p:cNvPr>
          <p:cNvSpPr/>
          <p:nvPr/>
        </p:nvSpPr>
        <p:spPr>
          <a:xfrm>
            <a:off x="500321" y="4346736"/>
            <a:ext cx="1897137" cy="1700774"/>
          </a:xfrm>
          <a:prstGeom prst="roundRect">
            <a:avLst/>
          </a:prstGeom>
          <a:noFill/>
          <a:ln w="190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2191" tIns="61096" rIns="122191" bIns="61096" rtlCol="0" anchor="ctr"/>
          <a:lstStyle/>
          <a:p>
            <a:pPr algn="r"/>
            <a:r>
              <a:rPr lang="en-GB" sz="1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Vacant:</a:t>
            </a:r>
          </a:p>
          <a:p>
            <a:pPr algn="r"/>
            <a:r>
              <a:rPr lang="en-GB" sz="1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Deputy Chief Medical</a:t>
            </a:r>
          </a:p>
          <a:p>
            <a:pPr algn="r"/>
            <a:r>
              <a:rPr lang="en-GB" sz="1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Officer </a:t>
            </a:r>
          </a:p>
          <a:p>
            <a:pPr algn="r"/>
            <a:r>
              <a:rPr lang="en-GB" sz="1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47" name="Rounded Rectangle 46">
            <a:extLst>
              <a:ext uri="{FF2B5EF4-FFF2-40B4-BE49-F238E27FC236}">
                <a16:creationId xmlns:a16="http://schemas.microsoft.com/office/drawing/2014/main" id="{DCA6FE77-AE05-2E4F-B4B5-14D983F83CDA}"/>
              </a:ext>
            </a:extLst>
          </p:cNvPr>
          <p:cNvSpPr/>
          <p:nvPr/>
        </p:nvSpPr>
        <p:spPr>
          <a:xfrm>
            <a:off x="9557289" y="4336706"/>
            <a:ext cx="1872711" cy="1736791"/>
          </a:xfrm>
          <a:prstGeom prst="roundRect">
            <a:avLst/>
          </a:prstGeom>
          <a:noFill/>
          <a:ln w="190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2191" tIns="61096" rIns="122191" bIns="61096" rtlCol="0" anchor="ctr"/>
          <a:lstStyle/>
          <a:p>
            <a:pPr algn="r"/>
            <a:r>
              <a:rPr lang="en-GB" sz="1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Matt Thomas:</a:t>
            </a:r>
          </a:p>
          <a:p>
            <a:pPr algn="r"/>
            <a:r>
              <a:rPr lang="en-GB" sz="1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Deputy Chief Medical</a:t>
            </a:r>
          </a:p>
          <a:p>
            <a:pPr algn="r"/>
            <a:r>
              <a:rPr lang="en-GB" sz="1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Officer</a:t>
            </a:r>
          </a:p>
          <a:p>
            <a:pPr algn="r"/>
            <a:r>
              <a:rPr lang="en-GB" sz="1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</a:p>
        </p:txBody>
      </p:sp>
      <p:sp>
        <p:nvSpPr>
          <p:cNvPr id="55" name="Isosceles Triangle 8">
            <a:extLst>
              <a:ext uri="{FF2B5EF4-FFF2-40B4-BE49-F238E27FC236}">
                <a16:creationId xmlns:a16="http://schemas.microsoft.com/office/drawing/2014/main" id="{EF2231F9-9957-4BCB-9C7A-428C00FF541A}"/>
              </a:ext>
            </a:extLst>
          </p:cNvPr>
          <p:cNvSpPr/>
          <p:nvPr/>
        </p:nvSpPr>
        <p:spPr>
          <a:xfrm>
            <a:off x="5502793" y="2617779"/>
            <a:ext cx="1703816" cy="999761"/>
          </a:xfrm>
          <a:prstGeom prst="triangle">
            <a:avLst>
              <a:gd name="adj" fmla="val 5161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2191" tIns="61096" rIns="122191" bIns="61096" rtlCol="0" anchor="ctr"/>
          <a:lstStyle/>
          <a:p>
            <a:pPr algn="ctr"/>
            <a:endParaRPr lang="en-GB"/>
          </a:p>
        </p:txBody>
      </p:sp>
      <p:sp>
        <p:nvSpPr>
          <p:cNvPr id="56" name="Isosceles Triangle 8">
            <a:extLst>
              <a:ext uri="{FF2B5EF4-FFF2-40B4-BE49-F238E27FC236}">
                <a16:creationId xmlns:a16="http://schemas.microsoft.com/office/drawing/2014/main" id="{EF2231F9-9957-4BCB-9C7A-428C00FF541A}"/>
              </a:ext>
            </a:extLst>
          </p:cNvPr>
          <p:cNvSpPr/>
          <p:nvPr/>
        </p:nvSpPr>
        <p:spPr>
          <a:xfrm>
            <a:off x="2591890" y="6172358"/>
            <a:ext cx="1703816" cy="999761"/>
          </a:xfrm>
          <a:prstGeom prst="triangle">
            <a:avLst>
              <a:gd name="adj" fmla="val 5161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2191" tIns="61096" rIns="122191" bIns="61096" rtlCol="0" anchor="ctr"/>
          <a:lstStyle/>
          <a:p>
            <a:pPr algn="ctr"/>
            <a:endParaRPr lang="en-GB"/>
          </a:p>
        </p:txBody>
      </p:sp>
      <p:sp>
        <p:nvSpPr>
          <p:cNvPr id="57" name="Isosceles Triangle 8">
            <a:extLst>
              <a:ext uri="{FF2B5EF4-FFF2-40B4-BE49-F238E27FC236}">
                <a16:creationId xmlns:a16="http://schemas.microsoft.com/office/drawing/2014/main" id="{EF2231F9-9957-4BCB-9C7A-428C00FF541A}"/>
              </a:ext>
            </a:extLst>
          </p:cNvPr>
          <p:cNvSpPr/>
          <p:nvPr/>
        </p:nvSpPr>
        <p:spPr>
          <a:xfrm>
            <a:off x="7493688" y="6214624"/>
            <a:ext cx="1703816" cy="999761"/>
          </a:xfrm>
          <a:prstGeom prst="triangle">
            <a:avLst>
              <a:gd name="adj" fmla="val 5161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2191" tIns="61096" rIns="122191" bIns="61096" rtlCol="0" anchor="ctr"/>
          <a:lstStyle/>
          <a:p>
            <a:pPr algn="ctr"/>
            <a:endParaRPr lang="en-GB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0840F09-58A6-4AC7-AEFF-4B79169ACA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28638" y="5178075"/>
            <a:ext cx="503214" cy="685845"/>
          </a:xfrm>
          <a:prstGeom prst="ellipse">
            <a:avLst/>
          </a:prstGeom>
        </p:spPr>
      </p:pic>
      <p:pic>
        <p:nvPicPr>
          <p:cNvPr id="9" name="Picture 4" descr="University-Hospital-Dorst-NHSFT logo">
            <a:extLst>
              <a:ext uri="{FF2B5EF4-FFF2-40B4-BE49-F238E27FC236}">
                <a16:creationId xmlns:a16="http://schemas.microsoft.com/office/drawing/2014/main" id="{D5542AE6-6850-428E-A93A-574C354A74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4323" y="154093"/>
            <a:ext cx="2212582" cy="6380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81D7E592-AC0C-41DA-A259-A4F27636F76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15833" y="2545851"/>
            <a:ext cx="842768" cy="1024988"/>
          </a:xfrm>
          <a:prstGeom prst="ellipse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EA571BB3-0429-4F2B-A70A-1CB30270217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37157" y="5097543"/>
            <a:ext cx="537997" cy="713159"/>
          </a:xfrm>
          <a:prstGeom prst="ellipse">
            <a:avLst/>
          </a:prstGeom>
        </p:spPr>
      </p:pic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E192E308-27CF-4ACC-917C-1DEAAC57F2F6}"/>
              </a:ext>
            </a:extLst>
          </p:cNvPr>
          <p:cNvCxnSpPr>
            <a:cxnSpLocks/>
          </p:cNvCxnSpPr>
          <p:nvPr/>
        </p:nvCxnSpPr>
        <p:spPr>
          <a:xfrm flipH="1">
            <a:off x="1423356" y="3962400"/>
            <a:ext cx="4996722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22EB4D51-0D85-4F4B-923E-D4BC89A4E506}"/>
              </a:ext>
            </a:extLst>
          </p:cNvPr>
          <p:cNvCxnSpPr/>
          <p:nvPr/>
        </p:nvCxnSpPr>
        <p:spPr>
          <a:xfrm>
            <a:off x="6420078" y="3962400"/>
            <a:ext cx="0" cy="381000"/>
          </a:xfrm>
          <a:prstGeom prst="line">
            <a:avLst/>
          </a:prstGeom>
          <a:ln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>
            <a:extLst>
              <a:ext uri="{FF2B5EF4-FFF2-40B4-BE49-F238E27FC236}">
                <a16:creationId xmlns:a16="http://schemas.microsoft.com/office/drawing/2014/main" id="{1F768181-E41D-4247-9637-B0429D2901FC}"/>
              </a:ext>
            </a:extLst>
          </p:cNvPr>
          <p:cNvCxnSpPr/>
          <p:nvPr/>
        </p:nvCxnSpPr>
        <p:spPr>
          <a:xfrm>
            <a:off x="1423356" y="3965736"/>
            <a:ext cx="0" cy="381000"/>
          </a:xfrm>
          <a:prstGeom prst="line">
            <a:avLst/>
          </a:prstGeom>
          <a:ln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>
            <a:extLst>
              <a:ext uri="{FF2B5EF4-FFF2-40B4-BE49-F238E27FC236}">
                <a16:creationId xmlns:a16="http://schemas.microsoft.com/office/drawing/2014/main" id="{3E3F5DFC-7CD2-468D-B527-93C8D7E48DE5}"/>
              </a:ext>
            </a:extLst>
          </p:cNvPr>
          <p:cNvCxnSpPr>
            <a:cxnSpLocks/>
          </p:cNvCxnSpPr>
          <p:nvPr/>
        </p:nvCxnSpPr>
        <p:spPr>
          <a:xfrm flipH="1">
            <a:off x="6479412" y="3962400"/>
            <a:ext cx="4112388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61" name="Straight Connector 60">
            <a:extLst>
              <a:ext uri="{FF2B5EF4-FFF2-40B4-BE49-F238E27FC236}">
                <a16:creationId xmlns:a16="http://schemas.microsoft.com/office/drawing/2014/main" id="{E4476A56-845E-4D66-929B-A0DE27ECA2C4}"/>
              </a:ext>
            </a:extLst>
          </p:cNvPr>
          <p:cNvCxnSpPr/>
          <p:nvPr/>
        </p:nvCxnSpPr>
        <p:spPr>
          <a:xfrm>
            <a:off x="10591800" y="3949698"/>
            <a:ext cx="0" cy="38100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37" name="Rounded Rectangle 31">
            <a:extLst>
              <a:ext uri="{FF2B5EF4-FFF2-40B4-BE49-F238E27FC236}">
                <a16:creationId xmlns:a16="http://schemas.microsoft.com/office/drawing/2014/main" id="{71782698-0461-46FF-A2F7-4453CAE2DBFC}"/>
              </a:ext>
            </a:extLst>
          </p:cNvPr>
          <p:cNvSpPr/>
          <p:nvPr/>
        </p:nvSpPr>
        <p:spPr>
          <a:xfrm>
            <a:off x="5230218" y="4360724"/>
            <a:ext cx="1897136" cy="1711842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2191" tIns="61096" rIns="122191" bIns="61096" rtlCol="0" anchor="ctr"/>
          <a:lstStyle/>
          <a:p>
            <a:r>
              <a:rPr lang="en-GB" sz="1600" b="1" dirty="0">
                <a:solidFill>
                  <a:schemeClr val="bg1"/>
                </a:solidFill>
              </a:rPr>
              <a:t>Interim Director of </a:t>
            </a:r>
            <a:r>
              <a:rPr lang="en-GB" sz="1600" b="1" dirty="0">
                <a:solidFill>
                  <a:schemeClr val="tx1"/>
                </a:solidFill>
                <a:highlight>
                  <a:srgbClr val="FCF6F6"/>
                </a:highlight>
              </a:rPr>
              <a:t>Donna Parker: </a:t>
            </a:r>
          </a:p>
          <a:p>
            <a:pPr algn="r"/>
            <a:r>
              <a:rPr lang="en-GB" sz="1600" b="1" dirty="0">
                <a:solidFill>
                  <a:schemeClr val="tx1"/>
                </a:solidFill>
                <a:highlight>
                  <a:srgbClr val="FCF6F6"/>
                </a:highlight>
              </a:rPr>
              <a:t>Interim Director of </a:t>
            </a:r>
          </a:p>
          <a:p>
            <a:pPr algn="r"/>
            <a:r>
              <a:rPr lang="en-GB" sz="1600" b="1" dirty="0">
                <a:solidFill>
                  <a:schemeClr val="tx1"/>
                </a:solidFill>
                <a:highlight>
                  <a:srgbClr val="FCF6F6"/>
                </a:highlight>
              </a:rPr>
              <a:t>Operations </a:t>
            </a:r>
            <a:r>
              <a:rPr lang="en-GB" sz="1600" b="1" dirty="0">
                <a:solidFill>
                  <a:schemeClr val="tx1"/>
                </a:solidFill>
              </a:rPr>
              <a:t>Corporate</a:t>
            </a:r>
          </a:p>
          <a:p>
            <a:pPr algn="r"/>
            <a:endParaRPr lang="en-GB" sz="15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E52B73CB-2BA6-4E14-B69F-0658B131A135}"/>
              </a:ext>
            </a:extLst>
          </p:cNvPr>
          <p:cNvSpPr txBox="1"/>
          <p:nvPr/>
        </p:nvSpPr>
        <p:spPr>
          <a:xfrm>
            <a:off x="3253329" y="7385792"/>
            <a:ext cx="5738271" cy="862049"/>
          </a:xfrm>
          <a:prstGeom prst="rect">
            <a:avLst/>
          </a:prstGeom>
          <a:noFill/>
          <a:ln w="19050">
            <a:solidFill>
              <a:schemeClr val="accent1"/>
            </a:solidFill>
          </a:ln>
        </p:spPr>
        <p:txBody>
          <a:bodyPr wrap="square" lIns="122191" tIns="61096" rIns="122191" bIns="61096" rtlCol="0">
            <a:spAutoFit/>
          </a:bodyPr>
          <a:lstStyle/>
          <a:p>
            <a:pPr algn="ctr"/>
            <a:r>
              <a:rPr lang="en-GB" sz="1600" b="1" dirty="0">
                <a:latin typeface="Arial" panose="020B0604020202020204" pitchFamily="34" charset="0"/>
                <a:cs typeface="Arial" panose="020B0604020202020204" pitchFamily="34" charset="0"/>
              </a:rPr>
              <a:t>Cross sites portfolio  responsibilities</a:t>
            </a:r>
          </a:p>
          <a:p>
            <a:pPr algn="ctr"/>
            <a:endParaRPr lang="en-GB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GB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AA14626D-E429-4A77-97F4-D048313D0B7A}"/>
              </a:ext>
            </a:extLst>
          </p:cNvPr>
          <p:cNvCxnSpPr/>
          <p:nvPr/>
        </p:nvCxnSpPr>
        <p:spPr>
          <a:xfrm>
            <a:off x="8032153" y="3949698"/>
            <a:ext cx="0" cy="381000"/>
          </a:xfrm>
          <a:prstGeom prst="line">
            <a:avLst/>
          </a:prstGeom>
          <a:ln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4" name="Rounded Rectangle 34">
            <a:extLst>
              <a:ext uri="{FF2B5EF4-FFF2-40B4-BE49-F238E27FC236}">
                <a16:creationId xmlns:a16="http://schemas.microsoft.com/office/drawing/2014/main" id="{E8F8EAA4-D122-4D95-8503-A51044AAE135}"/>
              </a:ext>
            </a:extLst>
          </p:cNvPr>
          <p:cNvSpPr/>
          <p:nvPr/>
        </p:nvSpPr>
        <p:spPr>
          <a:xfrm>
            <a:off x="1380057" y="2509898"/>
            <a:ext cx="3256615" cy="1054929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  <a:ln w="1905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2191" tIns="61096" rIns="122191" bIns="61096" rtlCol="0" anchor="ctr"/>
          <a:lstStyle/>
          <a:p>
            <a:pPr algn="ctr"/>
            <a:r>
              <a:rPr lang="en-GB" sz="21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Chief  Nursing Officer (CNO)</a:t>
            </a:r>
          </a:p>
        </p:txBody>
      </p:sp>
      <p:pic>
        <p:nvPicPr>
          <p:cNvPr id="45" name="Picture 44">
            <a:extLst>
              <a:ext uri="{FF2B5EF4-FFF2-40B4-BE49-F238E27FC236}">
                <a16:creationId xmlns:a16="http://schemas.microsoft.com/office/drawing/2014/main" id="{E700367D-03A1-429A-9179-2B98F74C86F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80598" y="2519720"/>
            <a:ext cx="782238" cy="1035315"/>
          </a:xfrm>
          <a:prstGeom prst="ellipse">
            <a:avLst/>
          </a:prstGeom>
        </p:spPr>
      </p:pic>
      <p:sp>
        <p:nvSpPr>
          <p:cNvPr id="48" name="Rounded Rectangle 31">
            <a:extLst>
              <a:ext uri="{FF2B5EF4-FFF2-40B4-BE49-F238E27FC236}">
                <a16:creationId xmlns:a16="http://schemas.microsoft.com/office/drawing/2014/main" id="{5CF06A97-2193-4D84-9E16-CE40E87BF2D7}"/>
              </a:ext>
            </a:extLst>
          </p:cNvPr>
          <p:cNvSpPr/>
          <p:nvPr/>
        </p:nvSpPr>
        <p:spPr>
          <a:xfrm>
            <a:off x="2507869" y="4346736"/>
            <a:ext cx="2017557" cy="1671870"/>
          </a:xfrm>
          <a:prstGeom prst="roundRect">
            <a:avLst/>
          </a:prstGeom>
          <a:noFill/>
          <a:ln w="190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2191" tIns="61096" rIns="122191" bIns="61096" rtlCol="0" anchor="ctr"/>
          <a:lstStyle/>
          <a:p>
            <a:pPr algn="r"/>
            <a:r>
              <a:rPr lang="en-GB" sz="1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Fiona Hoskins:</a:t>
            </a:r>
          </a:p>
          <a:p>
            <a:pPr algn="r"/>
            <a:r>
              <a:rPr lang="en-GB" sz="1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Deputy Chief Nursing </a:t>
            </a:r>
          </a:p>
          <a:p>
            <a:pPr algn="r"/>
            <a:r>
              <a:rPr lang="en-GB" sz="1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Officer</a:t>
            </a:r>
          </a:p>
          <a:p>
            <a:pPr algn="r"/>
            <a:r>
              <a:rPr lang="en-GB" sz="1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</a:p>
        </p:txBody>
      </p: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5A0D9A66-B672-49F3-91FC-D9C8C79AD968}"/>
              </a:ext>
            </a:extLst>
          </p:cNvPr>
          <p:cNvCxnSpPr/>
          <p:nvPr/>
        </p:nvCxnSpPr>
        <p:spPr>
          <a:xfrm>
            <a:off x="3443798" y="3965736"/>
            <a:ext cx="0" cy="381000"/>
          </a:xfrm>
          <a:prstGeom prst="line">
            <a:avLst/>
          </a:prstGeom>
          <a:ln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50" name="Picture 49">
            <a:extLst>
              <a:ext uri="{FF2B5EF4-FFF2-40B4-BE49-F238E27FC236}">
                <a16:creationId xmlns:a16="http://schemas.microsoft.com/office/drawing/2014/main" id="{955BC0E0-9EAB-4B64-8BF2-45AAE807352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785544" y="5097543"/>
            <a:ext cx="633412" cy="735071"/>
          </a:xfrm>
          <a:prstGeom prst="ellipse">
            <a:avLst/>
          </a:prstGeom>
        </p:spPr>
      </p:pic>
      <p:pic>
        <p:nvPicPr>
          <p:cNvPr id="51" name="Picture 50">
            <a:extLst>
              <a:ext uri="{FF2B5EF4-FFF2-40B4-BE49-F238E27FC236}">
                <a16:creationId xmlns:a16="http://schemas.microsoft.com/office/drawing/2014/main" id="{D92AABF4-AAF2-42A6-ABC4-29850E5EE58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032153" y="1498985"/>
            <a:ext cx="773516" cy="971192"/>
          </a:xfrm>
          <a:prstGeom prst="ellipse">
            <a:avLst/>
          </a:prstGeom>
        </p:spPr>
      </p:pic>
      <p:pic>
        <p:nvPicPr>
          <p:cNvPr id="35" name="ymail_attachmentId2feae107-87d3-4bde-b6e5-7e166af0cf46">
            <a:extLst>
              <a:ext uri="{FF2B5EF4-FFF2-40B4-BE49-F238E27FC236}">
                <a16:creationId xmlns:a16="http://schemas.microsoft.com/office/drawing/2014/main" id="{7ADB2C6C-B9C9-4B7B-B7AD-561157B093C7}"/>
              </a:ext>
            </a:extLst>
          </p:cNvPr>
          <p:cNvPicPr/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60" t="14861" r="20718" b="19254"/>
          <a:stretch/>
        </p:blipFill>
        <p:spPr bwMode="auto">
          <a:xfrm>
            <a:off x="5303022" y="5145654"/>
            <a:ext cx="533400" cy="674573"/>
          </a:xfrm>
          <a:prstGeom prst="ellipse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606966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TextBox 77"/>
          <p:cNvSpPr txBox="1"/>
          <p:nvPr/>
        </p:nvSpPr>
        <p:spPr>
          <a:xfrm>
            <a:off x="164599" y="3254082"/>
            <a:ext cx="12470984" cy="629710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endParaRPr lang="en-GB" sz="1680" b="1" i="1" dirty="0"/>
          </a:p>
          <a:p>
            <a:endParaRPr lang="en-GB" sz="1680" b="1" i="1" dirty="0"/>
          </a:p>
          <a:p>
            <a:endParaRPr lang="en-GB" sz="1680" b="1" i="1" dirty="0"/>
          </a:p>
          <a:p>
            <a:endParaRPr lang="en-GB" sz="1680" b="1" i="1" dirty="0"/>
          </a:p>
          <a:p>
            <a:endParaRPr lang="en-GB" sz="1680" b="1" i="1" dirty="0"/>
          </a:p>
          <a:p>
            <a:endParaRPr lang="en-GB" sz="1680" b="1" i="1" dirty="0"/>
          </a:p>
          <a:p>
            <a:endParaRPr lang="en-GB" sz="1680" b="1" i="1" dirty="0"/>
          </a:p>
          <a:p>
            <a:endParaRPr lang="en-GB" sz="1680" b="1" i="1" dirty="0"/>
          </a:p>
          <a:p>
            <a:endParaRPr lang="en-GB" sz="1680" b="1" i="1" dirty="0"/>
          </a:p>
          <a:p>
            <a:endParaRPr lang="en-GB" sz="1680" b="1" i="1" dirty="0"/>
          </a:p>
          <a:p>
            <a:endParaRPr lang="en-GB" sz="1680" b="1" i="1" dirty="0"/>
          </a:p>
          <a:p>
            <a:endParaRPr lang="en-GB" sz="1680" b="1" i="1" dirty="0"/>
          </a:p>
          <a:p>
            <a:endParaRPr lang="en-GB" sz="1680" b="1" i="1" dirty="0"/>
          </a:p>
          <a:p>
            <a:endParaRPr lang="en-GB" sz="1680" b="1" i="1" dirty="0"/>
          </a:p>
          <a:p>
            <a:endParaRPr lang="en-GB" sz="1680" b="1" i="1" dirty="0"/>
          </a:p>
          <a:p>
            <a:endParaRPr lang="en-GB" sz="1680" b="1" i="1" dirty="0"/>
          </a:p>
          <a:p>
            <a:endParaRPr lang="en-GB" sz="1680" b="1" i="1" dirty="0"/>
          </a:p>
          <a:p>
            <a:endParaRPr lang="en-GB" sz="1680" b="1" i="1" dirty="0"/>
          </a:p>
          <a:p>
            <a:endParaRPr lang="en-GB" sz="1680" b="1" i="1" dirty="0"/>
          </a:p>
          <a:p>
            <a:endParaRPr lang="en-GB" sz="1680" b="1" i="1" dirty="0"/>
          </a:p>
          <a:p>
            <a:endParaRPr lang="en-GB" sz="1680" b="1" i="1" dirty="0"/>
          </a:p>
          <a:p>
            <a:endParaRPr lang="en-GB" sz="1680" b="1" i="1" dirty="0"/>
          </a:p>
          <a:p>
            <a:endParaRPr lang="en-GB" sz="1680" b="1" i="1" dirty="0"/>
          </a:p>
          <a:p>
            <a:r>
              <a:rPr lang="en-GB" sz="1680" b="1" i="1" dirty="0"/>
              <a:t>UHD Operational Delivery</a:t>
            </a:r>
          </a:p>
        </p:txBody>
      </p:sp>
      <p:sp>
        <p:nvSpPr>
          <p:cNvPr id="77" name="TextBox 76"/>
          <p:cNvSpPr txBox="1"/>
          <p:nvPr/>
        </p:nvSpPr>
        <p:spPr>
          <a:xfrm>
            <a:off x="136024" y="1884212"/>
            <a:ext cx="12470984" cy="138499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1680" b="1" i="1" dirty="0"/>
              <a:t>Operational </a:t>
            </a:r>
          </a:p>
          <a:p>
            <a:r>
              <a:rPr lang="en-GB" sz="1680" b="1" i="1" dirty="0"/>
              <a:t>Responsibility</a:t>
            </a:r>
          </a:p>
          <a:p>
            <a:endParaRPr lang="en-GB" sz="1680" b="1" i="1" dirty="0"/>
          </a:p>
          <a:p>
            <a:endParaRPr lang="en-GB" sz="1680" b="1" i="1" dirty="0"/>
          </a:p>
          <a:p>
            <a:endParaRPr lang="en-GB" sz="1680" b="1" i="1" dirty="0"/>
          </a:p>
        </p:txBody>
      </p:sp>
      <p:sp>
        <p:nvSpPr>
          <p:cNvPr id="76" name="TextBox 75"/>
          <p:cNvSpPr txBox="1"/>
          <p:nvPr/>
        </p:nvSpPr>
        <p:spPr>
          <a:xfrm>
            <a:off x="149008" y="760833"/>
            <a:ext cx="12470984" cy="86793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1680" b="1" i="1" dirty="0"/>
              <a:t>Operational </a:t>
            </a:r>
          </a:p>
          <a:p>
            <a:r>
              <a:rPr lang="en-GB" sz="1680" b="1" i="1" dirty="0"/>
              <a:t>Accountability</a:t>
            </a:r>
          </a:p>
          <a:p>
            <a:endParaRPr lang="en-GB" sz="1680" b="1" i="1" dirty="0"/>
          </a:p>
        </p:txBody>
      </p:sp>
      <p:sp>
        <p:nvSpPr>
          <p:cNvPr id="15" name="TextBox 14"/>
          <p:cNvSpPr txBox="1"/>
          <p:nvPr/>
        </p:nvSpPr>
        <p:spPr>
          <a:xfrm>
            <a:off x="3721119" y="5474618"/>
            <a:ext cx="1500970" cy="1692902"/>
          </a:xfrm>
          <a:prstGeom prst="roundRect">
            <a:avLst/>
          </a:prstGeom>
          <a:solidFill>
            <a:schemeClr val="accent1">
              <a:hueOff val="0"/>
              <a:satOff val="0"/>
              <a:lumOff val="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1200" dirty="0">
                <a:solidFill>
                  <a:schemeClr val="bg1"/>
                </a:solidFill>
                <a:latin typeface="+mj-lt"/>
              </a:rPr>
              <a:t>Acting</a:t>
            </a:r>
          </a:p>
          <a:p>
            <a:pPr algn="ctr"/>
            <a:r>
              <a:rPr lang="en-GB" sz="1200" dirty="0">
                <a:solidFill>
                  <a:schemeClr val="bg1"/>
                </a:solidFill>
                <a:effectLst/>
                <a:latin typeface="+mj-lt"/>
                <a:ea typeface="Calibri" panose="020F0502020204030204" pitchFamily="34" charset="0"/>
              </a:rPr>
              <a:t>Head of Discharge &amp; Interim Care Services </a:t>
            </a:r>
            <a:r>
              <a:rPr lang="en-GB" sz="1100" b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endParaRPr lang="en-GB" sz="11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algn="ctr"/>
            <a:endParaRPr lang="en-GB" sz="1100" b="1" dirty="0">
              <a:solidFill>
                <a:schemeClr val="bg1"/>
              </a:solidFill>
            </a:endParaRPr>
          </a:p>
          <a:p>
            <a:pPr algn="ctr"/>
            <a:endParaRPr lang="en-GB" sz="1100" b="1" dirty="0">
              <a:solidFill>
                <a:schemeClr val="bg1"/>
              </a:solidFill>
            </a:endParaRPr>
          </a:p>
          <a:p>
            <a:pPr algn="ctr"/>
            <a:endParaRPr lang="en-GB" sz="1260" b="1" dirty="0">
              <a:solidFill>
                <a:schemeClr val="bg1"/>
              </a:solidFill>
            </a:endParaRPr>
          </a:p>
          <a:p>
            <a:pPr algn="ctr"/>
            <a:r>
              <a:rPr lang="en-GB" sz="1260" dirty="0">
                <a:solidFill>
                  <a:schemeClr val="bg1"/>
                </a:solidFill>
              </a:rPr>
              <a:t>Val Horn 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10818985" y="5414374"/>
            <a:ext cx="1655604" cy="1603843"/>
          </a:xfrm>
          <a:prstGeom prst="roundRect">
            <a:avLst/>
          </a:prstGeom>
          <a:solidFill>
            <a:schemeClr val="accent1">
              <a:hueOff val="0"/>
              <a:satOff val="0"/>
              <a:lumOff val="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1200" b="1" dirty="0">
                <a:solidFill>
                  <a:schemeClr val="bg1"/>
                </a:solidFill>
              </a:rPr>
              <a:t>General Manager – Corporate Cancer</a:t>
            </a:r>
            <a:r>
              <a:rPr lang="en-GB" sz="1200" dirty="0">
                <a:solidFill>
                  <a:schemeClr val="bg1"/>
                </a:solidFill>
              </a:rPr>
              <a:t> </a:t>
            </a:r>
          </a:p>
          <a:p>
            <a:pPr algn="ctr"/>
            <a:endParaRPr lang="en-GB" sz="1200" dirty="0">
              <a:solidFill>
                <a:schemeClr val="bg1"/>
              </a:solidFill>
            </a:endParaRPr>
          </a:p>
          <a:p>
            <a:pPr algn="ctr"/>
            <a:endParaRPr lang="en-GB" sz="1260" dirty="0">
              <a:solidFill>
                <a:schemeClr val="bg1"/>
              </a:solidFill>
            </a:endParaRPr>
          </a:p>
          <a:p>
            <a:pPr algn="ctr"/>
            <a:endParaRPr lang="en-GB" sz="1260" dirty="0">
              <a:solidFill>
                <a:schemeClr val="bg1"/>
              </a:solidFill>
            </a:endParaRPr>
          </a:p>
          <a:p>
            <a:pPr algn="ctr"/>
            <a:r>
              <a:rPr lang="en-GB" sz="1260" dirty="0">
                <a:solidFill>
                  <a:schemeClr val="bg1"/>
                </a:solidFill>
              </a:rPr>
              <a:t>Katie Lake</a:t>
            </a:r>
          </a:p>
          <a:p>
            <a:pPr algn="ctr"/>
            <a:endParaRPr lang="en-GB" sz="1260" dirty="0">
              <a:solidFill>
                <a:schemeClr val="bg1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9630386" y="1949516"/>
            <a:ext cx="2807335" cy="953453"/>
          </a:xfrm>
          <a:prstGeom prst="roundRect">
            <a:avLst/>
          </a:prstGeom>
          <a:solidFill>
            <a:schemeClr val="accent1">
              <a:hueOff val="0"/>
              <a:satOff val="0"/>
              <a:lumOff val="0"/>
            </a:schemeClr>
          </a:solidFill>
        </p:spPr>
        <p:txBody>
          <a:bodyPr wrap="square" rtlCol="0">
            <a:spAutoFit/>
          </a:bodyPr>
          <a:lstStyle/>
          <a:p>
            <a:pPr algn="r"/>
            <a:r>
              <a:rPr lang="en-GB" sz="1200" b="1" dirty="0">
                <a:solidFill>
                  <a:schemeClr val="bg1"/>
                </a:solidFill>
              </a:rPr>
              <a:t>Director of Operational </a:t>
            </a:r>
          </a:p>
          <a:p>
            <a:pPr algn="r"/>
            <a:r>
              <a:rPr lang="en-GB" sz="1200" b="1" dirty="0">
                <a:solidFill>
                  <a:schemeClr val="bg1"/>
                </a:solidFill>
              </a:rPr>
              <a:t>Performance &amp; Oversight</a:t>
            </a:r>
          </a:p>
          <a:p>
            <a:pPr algn="r"/>
            <a:endParaRPr lang="en-GB" sz="1200" b="1" dirty="0">
              <a:solidFill>
                <a:schemeClr val="bg1"/>
              </a:solidFill>
            </a:endParaRPr>
          </a:p>
          <a:p>
            <a:pPr algn="r"/>
            <a:endParaRPr lang="en-GB" sz="1400" b="1" dirty="0">
              <a:solidFill>
                <a:schemeClr val="bg1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8828549" y="5407106"/>
            <a:ext cx="1503218" cy="1589824"/>
          </a:xfrm>
          <a:prstGeom prst="roundRect">
            <a:avLst/>
          </a:prstGeom>
          <a:solidFill>
            <a:schemeClr val="accent1">
              <a:hueOff val="0"/>
              <a:satOff val="0"/>
              <a:lumOff val="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1260" dirty="0">
                <a:solidFill>
                  <a:schemeClr val="bg1"/>
                </a:solidFill>
              </a:rPr>
              <a:t>Head of Access </a:t>
            </a:r>
          </a:p>
          <a:p>
            <a:pPr algn="ctr"/>
            <a:endParaRPr lang="en-GB" sz="1260" b="1" dirty="0">
              <a:solidFill>
                <a:schemeClr val="bg1"/>
              </a:solidFill>
            </a:endParaRPr>
          </a:p>
          <a:p>
            <a:pPr algn="ctr"/>
            <a:endParaRPr lang="en-GB" sz="1260" b="1" dirty="0">
              <a:solidFill>
                <a:schemeClr val="bg1"/>
              </a:solidFill>
            </a:endParaRPr>
          </a:p>
          <a:p>
            <a:pPr algn="ctr"/>
            <a:endParaRPr lang="en-GB" sz="1260" b="1" dirty="0">
              <a:solidFill>
                <a:schemeClr val="bg1"/>
              </a:solidFill>
            </a:endParaRPr>
          </a:p>
          <a:p>
            <a:pPr algn="ctr"/>
            <a:endParaRPr lang="en-GB" sz="1260" b="1" dirty="0">
              <a:solidFill>
                <a:schemeClr val="bg1"/>
              </a:solidFill>
            </a:endParaRPr>
          </a:p>
          <a:p>
            <a:pPr algn="ctr"/>
            <a:r>
              <a:rPr lang="en-GB" sz="1260" dirty="0">
                <a:solidFill>
                  <a:schemeClr val="bg1"/>
                </a:solidFill>
              </a:rPr>
              <a:t>Jonathan Wright</a:t>
            </a:r>
          </a:p>
          <a:p>
            <a:pPr algn="ctr"/>
            <a:r>
              <a:rPr lang="en-GB" sz="1260" b="1" dirty="0">
                <a:solidFill>
                  <a:schemeClr val="bg1"/>
                </a:solidFill>
              </a:rPr>
              <a:t> </a:t>
            </a:r>
          </a:p>
        </p:txBody>
      </p:sp>
      <p:cxnSp>
        <p:nvCxnSpPr>
          <p:cNvPr id="43" name="Straight Connector 42"/>
          <p:cNvCxnSpPr>
            <a:cxnSpLocks/>
          </p:cNvCxnSpPr>
          <p:nvPr/>
        </p:nvCxnSpPr>
        <p:spPr>
          <a:xfrm flipV="1">
            <a:off x="1631257" y="3300872"/>
            <a:ext cx="6027968" cy="1821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/>
          <p:cNvCxnSpPr>
            <a:cxnSpLocks/>
          </p:cNvCxnSpPr>
          <p:nvPr/>
        </p:nvCxnSpPr>
        <p:spPr>
          <a:xfrm>
            <a:off x="9468342" y="3312168"/>
            <a:ext cx="0" cy="2094938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" name="Title 2"/>
          <p:cNvSpPr>
            <a:spLocks noGrp="1"/>
          </p:cNvSpPr>
          <p:nvPr>
            <p:ph type="title"/>
          </p:nvPr>
        </p:nvSpPr>
        <p:spPr>
          <a:xfrm>
            <a:off x="136024" y="50076"/>
            <a:ext cx="11521440" cy="483324"/>
          </a:xfrm>
        </p:spPr>
        <p:txBody>
          <a:bodyPr>
            <a:normAutofit/>
          </a:bodyPr>
          <a:lstStyle/>
          <a:p>
            <a:pPr algn="l"/>
            <a:r>
              <a:rPr lang="en-GB" sz="224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Operations Team Structure</a:t>
            </a:r>
          </a:p>
        </p:txBody>
      </p:sp>
      <p:cxnSp>
        <p:nvCxnSpPr>
          <p:cNvPr id="70" name="Straight Connector 69">
            <a:extLst>
              <a:ext uri="{FF2B5EF4-FFF2-40B4-BE49-F238E27FC236}">
                <a16:creationId xmlns:a16="http://schemas.microsoft.com/office/drawing/2014/main" id="{2E7A0A5F-E7C4-45D4-9063-F721AAA83849}"/>
              </a:ext>
            </a:extLst>
          </p:cNvPr>
          <p:cNvCxnSpPr/>
          <p:nvPr/>
        </p:nvCxnSpPr>
        <p:spPr>
          <a:xfrm>
            <a:off x="-11688" y="533400"/>
            <a:ext cx="11816861" cy="0"/>
          </a:xfrm>
          <a:prstGeom prst="line">
            <a:avLst/>
          </a:prstGeom>
          <a:ln w="41275">
            <a:gradFill flip="none" rotWithShape="1">
              <a:gsLst>
                <a:gs pos="0">
                  <a:srgbClr val="0070C0"/>
                </a:gs>
                <a:gs pos="87000">
                  <a:schemeClr val="bg1"/>
                </a:gs>
                <a:gs pos="100000">
                  <a:schemeClr val="bg1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3956683" y="788191"/>
            <a:ext cx="6475751" cy="783193"/>
          </a:xfrm>
          <a:prstGeom prst="roundRect">
            <a:avLst/>
          </a:prstGeom>
          <a:solidFill>
            <a:schemeClr val="accent1">
              <a:hueOff val="0"/>
              <a:satOff val="0"/>
              <a:lumOff val="0"/>
            </a:schemeClr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b="1" dirty="0">
                <a:solidFill>
                  <a:schemeClr val="bg1"/>
                </a:solidFill>
              </a:rPr>
              <a:t>Chief Operating Officer </a:t>
            </a:r>
          </a:p>
          <a:p>
            <a:pPr algn="ctr"/>
            <a:r>
              <a:rPr lang="en-GB" sz="1600" dirty="0">
                <a:solidFill>
                  <a:schemeClr val="bg1"/>
                </a:solidFill>
              </a:rPr>
              <a:t>Mark Mould</a:t>
            </a:r>
          </a:p>
        </p:txBody>
      </p:sp>
      <p:cxnSp>
        <p:nvCxnSpPr>
          <p:cNvPr id="89" name="Straight Connector 88"/>
          <p:cNvCxnSpPr>
            <a:cxnSpLocks/>
          </p:cNvCxnSpPr>
          <p:nvPr/>
        </p:nvCxnSpPr>
        <p:spPr>
          <a:xfrm>
            <a:off x="7635080" y="3275880"/>
            <a:ext cx="0" cy="4030174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" name="TextBox 67"/>
          <p:cNvSpPr txBox="1"/>
          <p:nvPr/>
        </p:nvSpPr>
        <p:spPr>
          <a:xfrm>
            <a:off x="747135" y="3544457"/>
            <a:ext cx="1930867" cy="1532334"/>
          </a:xfrm>
          <a:prstGeom prst="roundRect">
            <a:avLst/>
          </a:prstGeom>
          <a:solidFill>
            <a:schemeClr val="accent1">
              <a:hueOff val="0"/>
              <a:satOff val="0"/>
              <a:lumOff val="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1200" b="1" dirty="0">
                <a:solidFill>
                  <a:schemeClr val="bg1"/>
                </a:solidFill>
              </a:rPr>
              <a:t>Associate Director - Operations, Flow and Facilities</a:t>
            </a:r>
          </a:p>
          <a:p>
            <a:pPr algn="ctr"/>
            <a:endParaRPr lang="en-GB" sz="1200" b="1" dirty="0">
              <a:solidFill>
                <a:schemeClr val="bg1"/>
              </a:solidFill>
            </a:endParaRPr>
          </a:p>
          <a:p>
            <a:pPr algn="ctr"/>
            <a:endParaRPr lang="en-GB" sz="1200" b="1" dirty="0">
              <a:solidFill>
                <a:schemeClr val="bg1"/>
              </a:solidFill>
            </a:endParaRPr>
          </a:p>
          <a:p>
            <a:pPr algn="ctr"/>
            <a:endParaRPr lang="en-GB" sz="1200" b="1" dirty="0">
              <a:solidFill>
                <a:schemeClr val="bg1"/>
              </a:solidFill>
            </a:endParaRPr>
          </a:p>
          <a:p>
            <a:pPr algn="ctr"/>
            <a:r>
              <a:rPr lang="en-GB" sz="1200" dirty="0">
                <a:solidFill>
                  <a:schemeClr val="bg1"/>
                </a:solidFill>
              </a:rPr>
              <a:t>Sophie Jordan</a:t>
            </a:r>
          </a:p>
        </p:txBody>
      </p:sp>
      <p:pic>
        <p:nvPicPr>
          <p:cNvPr id="6" name="Picture 2" descr="S:\CEO-Directorate\CEO Secretaries\PA to COO\MARK MOULD\Mark Mould photo.jpg">
            <a:extLst>
              <a:ext uri="{FF2B5EF4-FFF2-40B4-BE49-F238E27FC236}">
                <a16:creationId xmlns:a16="http://schemas.microsoft.com/office/drawing/2014/main" id="{A7FC31F6-2BB0-495F-AD4B-D75E720B4B2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1674" b="15204"/>
          <a:stretch/>
        </p:blipFill>
        <p:spPr bwMode="auto">
          <a:xfrm>
            <a:off x="9383574" y="862845"/>
            <a:ext cx="636433" cy="618443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7">
            <a:extLst>
              <a:ext uri="{FF2B5EF4-FFF2-40B4-BE49-F238E27FC236}">
                <a16:creationId xmlns:a16="http://schemas.microsoft.com/office/drawing/2014/main" id="{C129E040-16A6-4274-BC86-04DC0A2195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5278" y="6350941"/>
            <a:ext cx="371416" cy="445085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8" name="TextBox 57"/>
          <p:cNvSpPr txBox="1"/>
          <p:nvPr/>
        </p:nvSpPr>
        <p:spPr>
          <a:xfrm>
            <a:off x="5361001" y="7291581"/>
            <a:ext cx="1601876" cy="1979587"/>
          </a:xfrm>
          <a:prstGeom prst="roundRect">
            <a:avLst/>
          </a:prstGeom>
          <a:solidFill>
            <a:schemeClr val="accent1">
              <a:hueOff val="0"/>
              <a:satOff val="0"/>
              <a:lumOff val="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1260" dirty="0">
                <a:solidFill>
                  <a:schemeClr val="bg1"/>
                </a:solidFill>
              </a:rPr>
              <a:t>Programme Implementation Manager -  Integrated Care</a:t>
            </a:r>
          </a:p>
          <a:p>
            <a:pPr algn="ctr"/>
            <a:endParaRPr lang="en-GB" sz="1260" b="1" dirty="0">
              <a:solidFill>
                <a:schemeClr val="bg1"/>
              </a:solidFill>
            </a:endParaRPr>
          </a:p>
          <a:p>
            <a:pPr algn="ctr"/>
            <a:endParaRPr lang="en-GB" sz="1260" b="1" dirty="0">
              <a:solidFill>
                <a:schemeClr val="bg1"/>
              </a:solidFill>
            </a:endParaRPr>
          </a:p>
          <a:p>
            <a:pPr algn="ctr"/>
            <a:endParaRPr lang="en-GB" sz="1260" b="1" dirty="0">
              <a:solidFill>
                <a:schemeClr val="bg1"/>
              </a:solidFill>
            </a:endParaRPr>
          </a:p>
          <a:p>
            <a:pPr algn="ctr"/>
            <a:r>
              <a:rPr lang="en-GB" sz="1260" dirty="0">
                <a:solidFill>
                  <a:schemeClr val="bg1"/>
                </a:solidFill>
              </a:rPr>
              <a:t>Elizabeth Warrington 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6FE5F5F0-D8BE-4B4E-8170-DA051067705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88573" y="8211179"/>
            <a:ext cx="346731" cy="428507"/>
          </a:xfrm>
          <a:prstGeom prst="ellipse">
            <a:avLst/>
          </a:prstGeom>
        </p:spPr>
      </p:pic>
      <p:pic>
        <p:nvPicPr>
          <p:cNvPr id="54" name="Picture 53">
            <a:extLst>
              <a:ext uri="{FF2B5EF4-FFF2-40B4-BE49-F238E27FC236}">
                <a16:creationId xmlns:a16="http://schemas.microsoft.com/office/drawing/2014/main" id="{8DFC8E5C-4133-4B1B-87A3-E6BD7D1E84F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383574" y="5843885"/>
            <a:ext cx="514720" cy="558751"/>
          </a:xfrm>
          <a:prstGeom prst="ellipse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236BEB00-38FE-4766-A71D-F6E2190C07F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797937" y="2055473"/>
            <a:ext cx="520925" cy="604315"/>
          </a:xfrm>
          <a:prstGeom prst="ellipse">
            <a:avLst/>
          </a:prstGeom>
        </p:spPr>
      </p:pic>
      <p:cxnSp>
        <p:nvCxnSpPr>
          <p:cNvPr id="61" name="Straight Connector 60">
            <a:extLst>
              <a:ext uri="{FF2B5EF4-FFF2-40B4-BE49-F238E27FC236}">
                <a16:creationId xmlns:a16="http://schemas.microsoft.com/office/drawing/2014/main" id="{3C6E4E9A-0D6C-4722-A46C-46EFC9D5C9F2}"/>
              </a:ext>
            </a:extLst>
          </p:cNvPr>
          <p:cNvCxnSpPr>
            <a:cxnSpLocks/>
          </p:cNvCxnSpPr>
          <p:nvPr/>
        </p:nvCxnSpPr>
        <p:spPr>
          <a:xfrm>
            <a:off x="1645018" y="3283584"/>
            <a:ext cx="0" cy="260873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id="{6CDF0EF1-B882-43B6-9388-D47EF8FD2117}"/>
              </a:ext>
            </a:extLst>
          </p:cNvPr>
          <p:cNvCxnSpPr>
            <a:cxnSpLocks/>
          </p:cNvCxnSpPr>
          <p:nvPr/>
        </p:nvCxnSpPr>
        <p:spPr>
          <a:xfrm>
            <a:off x="2650920" y="5757578"/>
            <a:ext cx="10746" cy="1755344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1864006" y="5489914"/>
            <a:ext cx="1500969" cy="1786580"/>
          </a:xfrm>
          <a:prstGeom prst="roundRect">
            <a:avLst/>
          </a:prstGeom>
          <a:solidFill>
            <a:schemeClr val="accent1">
              <a:hueOff val="0"/>
              <a:satOff val="0"/>
              <a:lumOff val="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1260" dirty="0">
                <a:solidFill>
                  <a:schemeClr val="bg1"/>
                </a:solidFill>
              </a:rPr>
              <a:t>Head of Operations, Flow &amp;  Facilities  </a:t>
            </a:r>
          </a:p>
          <a:p>
            <a:pPr algn="ctr"/>
            <a:endParaRPr lang="en-GB" sz="1260" b="1" dirty="0">
              <a:solidFill>
                <a:schemeClr val="bg1"/>
              </a:solidFill>
            </a:endParaRPr>
          </a:p>
          <a:p>
            <a:pPr algn="ctr"/>
            <a:endParaRPr lang="en-GB" sz="1260" b="1" dirty="0">
              <a:solidFill>
                <a:schemeClr val="bg1"/>
              </a:solidFill>
            </a:endParaRPr>
          </a:p>
          <a:p>
            <a:pPr algn="ctr"/>
            <a:endParaRPr lang="en-GB" sz="1260" b="1" dirty="0">
              <a:solidFill>
                <a:schemeClr val="bg1"/>
              </a:solidFill>
            </a:endParaRPr>
          </a:p>
          <a:p>
            <a:pPr algn="ctr"/>
            <a:endParaRPr lang="en-GB" sz="1260" b="1" dirty="0">
              <a:solidFill>
                <a:schemeClr val="bg1"/>
              </a:solidFill>
            </a:endParaRPr>
          </a:p>
          <a:p>
            <a:pPr algn="ctr"/>
            <a:r>
              <a:rPr lang="en-GB" sz="1260" dirty="0">
                <a:solidFill>
                  <a:schemeClr val="bg1"/>
                </a:solidFill>
              </a:rPr>
              <a:t>Stuart Willes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947106" y="7416267"/>
            <a:ext cx="1489285" cy="1589824"/>
          </a:xfrm>
          <a:prstGeom prst="roundRect">
            <a:avLst/>
          </a:prstGeom>
          <a:solidFill>
            <a:schemeClr val="accent1">
              <a:hueOff val="0"/>
              <a:satOff val="0"/>
              <a:lumOff val="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1260" dirty="0">
                <a:solidFill>
                  <a:schemeClr val="bg1"/>
                </a:solidFill>
              </a:rPr>
              <a:t>Directorate Manager -  Facilities </a:t>
            </a:r>
          </a:p>
          <a:p>
            <a:pPr algn="ctr"/>
            <a:endParaRPr lang="en-GB" sz="1260" b="1" dirty="0">
              <a:solidFill>
                <a:schemeClr val="bg1"/>
              </a:solidFill>
            </a:endParaRPr>
          </a:p>
          <a:p>
            <a:pPr algn="ctr"/>
            <a:endParaRPr lang="en-GB" sz="1260" b="1" dirty="0">
              <a:solidFill>
                <a:schemeClr val="bg1"/>
              </a:solidFill>
            </a:endParaRPr>
          </a:p>
          <a:p>
            <a:pPr algn="ctr"/>
            <a:endParaRPr lang="en-GB" sz="1260" b="1" dirty="0">
              <a:solidFill>
                <a:schemeClr val="bg1"/>
              </a:solidFill>
            </a:endParaRPr>
          </a:p>
          <a:p>
            <a:pPr algn="ctr"/>
            <a:r>
              <a:rPr lang="en-GB" sz="1260" dirty="0">
                <a:solidFill>
                  <a:schemeClr val="bg1"/>
                </a:solidFill>
              </a:rPr>
              <a:t>Mike Richardson</a:t>
            </a:r>
          </a:p>
        </p:txBody>
      </p:sp>
      <p:pic>
        <p:nvPicPr>
          <p:cNvPr id="32" name="Picture 5">
            <a:extLst>
              <a:ext uri="{FF2B5EF4-FFF2-40B4-BE49-F238E27FC236}">
                <a16:creationId xmlns:a16="http://schemas.microsoft.com/office/drawing/2014/main" id="{0B554A8B-DB78-4D81-A752-1F1034E8EE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5032" y="8054361"/>
            <a:ext cx="373434" cy="523436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21" descr="A picture containing person, necktie, wall, person&#10;&#10;Description automatically generated">
            <a:extLst>
              <a:ext uri="{FF2B5EF4-FFF2-40B4-BE49-F238E27FC236}">
                <a16:creationId xmlns:a16="http://schemas.microsoft.com/office/drawing/2014/main" id="{0F6E7832-C91F-4296-94F9-31D6A1E3DBD6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3447" y="6390727"/>
            <a:ext cx="555019" cy="512823"/>
          </a:xfrm>
          <a:prstGeom prst="ellipse">
            <a:avLst/>
          </a:prstGeom>
        </p:spPr>
      </p:pic>
      <p:cxnSp>
        <p:nvCxnSpPr>
          <p:cNvPr id="55" name="Straight Connector 54">
            <a:extLst>
              <a:ext uri="{FF2B5EF4-FFF2-40B4-BE49-F238E27FC236}">
                <a16:creationId xmlns:a16="http://schemas.microsoft.com/office/drawing/2014/main" id="{F252B3EF-2101-438B-AFFF-BD855968DAF4}"/>
              </a:ext>
            </a:extLst>
          </p:cNvPr>
          <p:cNvCxnSpPr>
            <a:cxnSpLocks/>
          </p:cNvCxnSpPr>
          <p:nvPr/>
        </p:nvCxnSpPr>
        <p:spPr>
          <a:xfrm>
            <a:off x="1712568" y="5098109"/>
            <a:ext cx="0" cy="217376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TextBox 65">
            <a:extLst>
              <a:ext uri="{FF2B5EF4-FFF2-40B4-BE49-F238E27FC236}">
                <a16:creationId xmlns:a16="http://schemas.microsoft.com/office/drawing/2014/main" id="{AF609488-52A2-47CF-9288-03993898ABF6}"/>
              </a:ext>
            </a:extLst>
          </p:cNvPr>
          <p:cNvSpPr txBox="1"/>
          <p:nvPr/>
        </p:nvSpPr>
        <p:spPr>
          <a:xfrm>
            <a:off x="246524" y="5486557"/>
            <a:ext cx="1491493" cy="1786580"/>
          </a:xfrm>
          <a:prstGeom prst="roundRect">
            <a:avLst/>
          </a:prstGeom>
          <a:solidFill>
            <a:schemeClr val="accent1">
              <a:hueOff val="0"/>
              <a:satOff val="0"/>
              <a:lumOff val="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1260" dirty="0">
                <a:solidFill>
                  <a:schemeClr val="bg1"/>
                </a:solidFill>
              </a:rPr>
              <a:t>Head of Operations, Flow &amp; Capacity Planning</a:t>
            </a:r>
          </a:p>
          <a:p>
            <a:pPr algn="ctr"/>
            <a:endParaRPr lang="en-GB" sz="1260" dirty="0">
              <a:solidFill>
                <a:schemeClr val="bg1"/>
              </a:solidFill>
            </a:endParaRPr>
          </a:p>
          <a:p>
            <a:pPr algn="ctr"/>
            <a:endParaRPr lang="en-GB" sz="1260" dirty="0">
              <a:solidFill>
                <a:schemeClr val="bg1"/>
              </a:solidFill>
            </a:endParaRPr>
          </a:p>
          <a:p>
            <a:pPr algn="ctr"/>
            <a:endParaRPr lang="en-GB" sz="1260" dirty="0">
              <a:solidFill>
                <a:schemeClr val="bg1"/>
              </a:solidFill>
            </a:endParaRPr>
          </a:p>
          <a:p>
            <a:pPr algn="ctr"/>
            <a:r>
              <a:rPr lang="en-GB" sz="1260" dirty="0">
                <a:solidFill>
                  <a:schemeClr val="bg1"/>
                </a:solidFill>
              </a:rPr>
              <a:t>Stuart Wersby</a:t>
            </a:r>
          </a:p>
        </p:txBody>
      </p:sp>
      <p:cxnSp>
        <p:nvCxnSpPr>
          <p:cNvPr id="60" name="Straight Connector 59">
            <a:extLst>
              <a:ext uri="{FF2B5EF4-FFF2-40B4-BE49-F238E27FC236}">
                <a16:creationId xmlns:a16="http://schemas.microsoft.com/office/drawing/2014/main" id="{3C6E4E9A-0D6C-4722-A46C-46EFC9D5C9F2}"/>
              </a:ext>
            </a:extLst>
          </p:cNvPr>
          <p:cNvCxnSpPr>
            <a:cxnSpLocks/>
          </p:cNvCxnSpPr>
          <p:nvPr/>
        </p:nvCxnSpPr>
        <p:spPr>
          <a:xfrm>
            <a:off x="4531387" y="3283584"/>
            <a:ext cx="0" cy="2123522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9" name="Picture 58">
            <a:extLst>
              <a:ext uri="{FF2B5EF4-FFF2-40B4-BE49-F238E27FC236}">
                <a16:creationId xmlns:a16="http://schemas.microsoft.com/office/drawing/2014/main" id="{937A6D15-4778-443E-925B-C60D0EEDA802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523108" y="4243627"/>
            <a:ext cx="420058" cy="491882"/>
          </a:xfrm>
          <a:prstGeom prst="ellipse">
            <a:avLst/>
          </a:prstGeom>
        </p:spPr>
      </p:pic>
      <p:cxnSp>
        <p:nvCxnSpPr>
          <p:cNvPr id="53" name="Straight Connector 52">
            <a:extLst>
              <a:ext uri="{FF2B5EF4-FFF2-40B4-BE49-F238E27FC236}">
                <a16:creationId xmlns:a16="http://schemas.microsoft.com/office/drawing/2014/main" id="{3C6E4E9A-0D6C-4722-A46C-46EFC9D5C9F2}"/>
              </a:ext>
            </a:extLst>
          </p:cNvPr>
          <p:cNvCxnSpPr>
            <a:cxnSpLocks/>
          </p:cNvCxnSpPr>
          <p:nvPr/>
        </p:nvCxnSpPr>
        <p:spPr>
          <a:xfrm>
            <a:off x="4520439" y="1616996"/>
            <a:ext cx="10948" cy="167949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/>
          <p:cNvCxnSpPr>
            <a:cxnSpLocks/>
          </p:cNvCxnSpPr>
          <p:nvPr/>
        </p:nvCxnSpPr>
        <p:spPr>
          <a:xfrm>
            <a:off x="11646787" y="3300872"/>
            <a:ext cx="10677" cy="2276294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4" name="TextBox 73"/>
          <p:cNvSpPr txBox="1"/>
          <p:nvPr/>
        </p:nvSpPr>
        <p:spPr>
          <a:xfrm>
            <a:off x="4669556" y="1965242"/>
            <a:ext cx="4906797" cy="919401"/>
          </a:xfrm>
          <a:prstGeom prst="roundRect">
            <a:avLst/>
          </a:prstGeom>
          <a:solidFill>
            <a:schemeClr val="accent1">
              <a:hueOff val="0"/>
              <a:satOff val="0"/>
              <a:lumOff val="0"/>
            </a:schemeClr>
          </a:solidFill>
        </p:spPr>
        <p:txBody>
          <a:bodyPr wrap="square" rtlCol="0">
            <a:spAutoFit/>
          </a:bodyPr>
          <a:lstStyle/>
          <a:p>
            <a:pPr algn="r"/>
            <a:r>
              <a:rPr lang="en-GB" sz="1200" b="1" dirty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Group Director of </a:t>
            </a:r>
          </a:p>
          <a:p>
            <a:pPr algn="r"/>
            <a:r>
              <a:rPr lang="en-GB" sz="1200" b="1" dirty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Operations</a:t>
            </a:r>
          </a:p>
          <a:p>
            <a:pPr algn="r"/>
            <a:r>
              <a:rPr lang="en-GB" sz="1200" b="1" dirty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Specialties / Surgical </a:t>
            </a:r>
          </a:p>
          <a:p>
            <a:pPr algn="r"/>
            <a:r>
              <a:rPr lang="en-GB" sz="1200" b="1" dirty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/ Medicine </a:t>
            </a:r>
          </a:p>
        </p:txBody>
      </p:sp>
      <p:cxnSp>
        <p:nvCxnSpPr>
          <p:cNvPr id="75" name="Straight Connector 74">
            <a:extLst>
              <a:ext uri="{FF2B5EF4-FFF2-40B4-BE49-F238E27FC236}">
                <a16:creationId xmlns:a16="http://schemas.microsoft.com/office/drawing/2014/main" id="{3C6E4E9A-0D6C-4722-A46C-46EFC9D5C9F2}"/>
              </a:ext>
            </a:extLst>
          </p:cNvPr>
          <p:cNvCxnSpPr>
            <a:cxnSpLocks/>
          </p:cNvCxnSpPr>
          <p:nvPr/>
        </p:nvCxnSpPr>
        <p:spPr>
          <a:xfrm>
            <a:off x="10058400" y="1632678"/>
            <a:ext cx="0" cy="265978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0" name="Picture 79">
            <a:extLst>
              <a:ext uri="{FF2B5EF4-FFF2-40B4-BE49-F238E27FC236}">
                <a16:creationId xmlns:a16="http://schemas.microsoft.com/office/drawing/2014/main" id="{F914FA7F-C2E3-4571-9386-3A3D459B540E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964794" y="1983097"/>
            <a:ext cx="718924" cy="665717"/>
          </a:xfrm>
          <a:prstGeom prst="ellipse">
            <a:avLst/>
          </a:prstGeom>
        </p:spPr>
      </p:pic>
      <p:pic>
        <p:nvPicPr>
          <p:cNvPr id="81" name="Picture 2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4187" y="1992183"/>
            <a:ext cx="697039" cy="656632"/>
          </a:xfrm>
          <a:prstGeom prst="ellips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0" name="TextBox 99">
            <a:extLst>
              <a:ext uri="{FF2B5EF4-FFF2-40B4-BE49-F238E27FC236}">
                <a16:creationId xmlns:a16="http://schemas.microsoft.com/office/drawing/2014/main" id="{3BB99AA1-47D6-42D2-B57D-F2DE1E3A8CF4}"/>
              </a:ext>
            </a:extLst>
          </p:cNvPr>
          <p:cNvSpPr txBox="1"/>
          <p:nvPr/>
        </p:nvSpPr>
        <p:spPr>
          <a:xfrm>
            <a:off x="7083419" y="7314768"/>
            <a:ext cx="1781004" cy="1802475"/>
          </a:xfrm>
          <a:prstGeom prst="roundRect">
            <a:avLst/>
          </a:prstGeom>
          <a:solidFill>
            <a:schemeClr val="accent1">
              <a:hueOff val="0"/>
              <a:satOff val="0"/>
              <a:lumOff val="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1260" dirty="0">
                <a:solidFill>
                  <a:schemeClr val="bg1"/>
                </a:solidFill>
              </a:rPr>
              <a:t>Head of Emergency Planning &amp; Response</a:t>
            </a:r>
          </a:p>
          <a:p>
            <a:pPr algn="ctr"/>
            <a:endParaRPr lang="en-GB" sz="1260" b="1" dirty="0">
              <a:solidFill>
                <a:schemeClr val="bg1"/>
              </a:solidFill>
            </a:endParaRPr>
          </a:p>
          <a:p>
            <a:pPr algn="ctr"/>
            <a:endParaRPr lang="en-GB" sz="1260" b="1" dirty="0">
              <a:solidFill>
                <a:schemeClr val="bg1"/>
              </a:solidFill>
            </a:endParaRPr>
          </a:p>
          <a:p>
            <a:pPr algn="ctr"/>
            <a:endParaRPr lang="en-GB" sz="1260" b="1" dirty="0">
              <a:solidFill>
                <a:schemeClr val="bg1"/>
              </a:solidFill>
            </a:endParaRPr>
          </a:p>
          <a:p>
            <a:pPr algn="ctr"/>
            <a:endParaRPr lang="en-GB" sz="1260" b="1" dirty="0">
              <a:solidFill>
                <a:schemeClr val="bg1"/>
              </a:solidFill>
            </a:endParaRPr>
          </a:p>
          <a:p>
            <a:pPr algn="ctr"/>
            <a:r>
              <a:rPr lang="en-GB" sz="1260" dirty="0">
                <a:solidFill>
                  <a:schemeClr val="bg1"/>
                </a:solidFill>
              </a:rPr>
              <a:t>Mark Taylor  (Starts Jan 23) </a:t>
            </a:r>
          </a:p>
        </p:txBody>
      </p:sp>
      <p:cxnSp>
        <p:nvCxnSpPr>
          <p:cNvPr id="102" name="Straight Connector 101">
            <a:extLst>
              <a:ext uri="{FF2B5EF4-FFF2-40B4-BE49-F238E27FC236}">
                <a16:creationId xmlns:a16="http://schemas.microsoft.com/office/drawing/2014/main" id="{4AA20556-40F5-4C58-86B5-59071FD2A0C7}"/>
              </a:ext>
            </a:extLst>
          </p:cNvPr>
          <p:cNvCxnSpPr>
            <a:cxnSpLocks/>
          </p:cNvCxnSpPr>
          <p:nvPr/>
        </p:nvCxnSpPr>
        <p:spPr>
          <a:xfrm>
            <a:off x="2610959" y="5290967"/>
            <a:ext cx="0" cy="296603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Straight Connector 102">
            <a:extLst>
              <a:ext uri="{FF2B5EF4-FFF2-40B4-BE49-F238E27FC236}">
                <a16:creationId xmlns:a16="http://schemas.microsoft.com/office/drawing/2014/main" id="{36ECCE0F-F423-47A7-980E-44F2B0484DD7}"/>
              </a:ext>
            </a:extLst>
          </p:cNvPr>
          <p:cNvCxnSpPr>
            <a:cxnSpLocks/>
          </p:cNvCxnSpPr>
          <p:nvPr/>
        </p:nvCxnSpPr>
        <p:spPr>
          <a:xfrm>
            <a:off x="980358" y="5299483"/>
            <a:ext cx="0" cy="296603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1" name="Picture 50" descr="A person wearing a suit and tie&#10;&#10;Description automatically generated with medium confidence">
            <a:extLst>
              <a:ext uri="{FF2B5EF4-FFF2-40B4-BE49-F238E27FC236}">
                <a16:creationId xmlns:a16="http://schemas.microsoft.com/office/drawing/2014/main" id="{535B18D1-6231-453F-BBF5-0E9E3F78AF76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717" y="6402636"/>
            <a:ext cx="421892" cy="568637"/>
          </a:xfrm>
          <a:prstGeom prst="ellipse">
            <a:avLst/>
          </a:prstGeom>
          <a:ln w="190500" cap="rnd">
            <a:noFill/>
            <a:prstDash val="solid"/>
          </a:ln>
          <a:effectLst/>
        </p:spPr>
      </p:pic>
      <p:cxnSp>
        <p:nvCxnSpPr>
          <p:cNvPr id="57" name="Straight Connector 56">
            <a:extLst>
              <a:ext uri="{FF2B5EF4-FFF2-40B4-BE49-F238E27FC236}">
                <a16:creationId xmlns:a16="http://schemas.microsoft.com/office/drawing/2014/main" id="{941337E4-031F-45C8-8962-F40135925DED}"/>
              </a:ext>
            </a:extLst>
          </p:cNvPr>
          <p:cNvCxnSpPr>
            <a:cxnSpLocks/>
          </p:cNvCxnSpPr>
          <p:nvPr/>
        </p:nvCxnSpPr>
        <p:spPr>
          <a:xfrm>
            <a:off x="7069536" y="1602635"/>
            <a:ext cx="0" cy="319597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>
            <a:extLst>
              <a:ext uri="{FF2B5EF4-FFF2-40B4-BE49-F238E27FC236}">
                <a16:creationId xmlns:a16="http://schemas.microsoft.com/office/drawing/2014/main" id="{3B91FE32-8E8A-448C-8859-B23483CF7005}"/>
              </a:ext>
            </a:extLst>
          </p:cNvPr>
          <p:cNvCxnSpPr>
            <a:cxnSpLocks/>
          </p:cNvCxnSpPr>
          <p:nvPr/>
        </p:nvCxnSpPr>
        <p:spPr>
          <a:xfrm flipV="1">
            <a:off x="9470726" y="3292099"/>
            <a:ext cx="2176062" cy="1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TextBox 71">
            <a:extLst>
              <a:ext uri="{FF2B5EF4-FFF2-40B4-BE49-F238E27FC236}">
                <a16:creationId xmlns:a16="http://schemas.microsoft.com/office/drawing/2014/main" id="{F5BFDDE9-2B07-4046-9EFB-99BA85C36F7E}"/>
              </a:ext>
            </a:extLst>
          </p:cNvPr>
          <p:cNvSpPr txBox="1"/>
          <p:nvPr/>
        </p:nvSpPr>
        <p:spPr>
          <a:xfrm>
            <a:off x="1523109" y="1958210"/>
            <a:ext cx="2855874" cy="953453"/>
          </a:xfrm>
          <a:prstGeom prst="roundRect">
            <a:avLst/>
          </a:prstGeom>
          <a:solidFill>
            <a:schemeClr val="accent1">
              <a:hueOff val="0"/>
              <a:satOff val="0"/>
              <a:lumOff val="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1400" b="1" dirty="0">
                <a:solidFill>
                  <a:schemeClr val="bg1"/>
                </a:solidFill>
              </a:rPr>
              <a:t> </a:t>
            </a:r>
            <a:r>
              <a:rPr lang="en-GB" sz="1200" b="1" dirty="0">
                <a:solidFill>
                  <a:schemeClr val="bg1"/>
                </a:solidFill>
              </a:rPr>
              <a:t>Interim Director of </a:t>
            </a:r>
          </a:p>
          <a:p>
            <a:r>
              <a:rPr lang="en-GB" sz="1200" b="1" dirty="0">
                <a:solidFill>
                  <a:schemeClr val="bg1"/>
                </a:solidFill>
              </a:rPr>
              <a:t>Operations Corporate</a:t>
            </a:r>
          </a:p>
          <a:p>
            <a:endParaRPr lang="en-GB" sz="1200" b="1" dirty="0">
              <a:solidFill>
                <a:schemeClr val="bg1"/>
              </a:solidFill>
            </a:endParaRPr>
          </a:p>
          <a:p>
            <a:endParaRPr lang="en-GB" sz="1200" b="1" dirty="0">
              <a:solidFill>
                <a:schemeClr val="bg1"/>
              </a:solidFill>
            </a:endParaRPr>
          </a:p>
        </p:txBody>
      </p:sp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C6E61642-26EC-45A4-B27E-DB5D442A5F8C}"/>
              </a:ext>
            </a:extLst>
          </p:cNvPr>
          <p:cNvCxnSpPr>
            <a:cxnSpLocks/>
          </p:cNvCxnSpPr>
          <p:nvPr/>
        </p:nvCxnSpPr>
        <p:spPr>
          <a:xfrm>
            <a:off x="10558757" y="2686265"/>
            <a:ext cx="0" cy="589615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>
            <a:extLst>
              <a:ext uri="{FF2B5EF4-FFF2-40B4-BE49-F238E27FC236}">
                <a16:creationId xmlns:a16="http://schemas.microsoft.com/office/drawing/2014/main" id="{6D707B52-7154-493E-9A77-606D6D0DB7A2}"/>
              </a:ext>
            </a:extLst>
          </p:cNvPr>
          <p:cNvSpPr txBox="1"/>
          <p:nvPr/>
        </p:nvSpPr>
        <p:spPr>
          <a:xfrm>
            <a:off x="4798189" y="2622448"/>
            <a:ext cx="151010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>
                <a:solidFill>
                  <a:schemeClr val="bg1"/>
                </a:solidFill>
              </a:rPr>
              <a:t>Alex Lister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4A098692-867F-4675-BED1-67A8A94EC446}"/>
              </a:ext>
            </a:extLst>
          </p:cNvPr>
          <p:cNvSpPr txBox="1"/>
          <p:nvPr/>
        </p:nvSpPr>
        <p:spPr>
          <a:xfrm>
            <a:off x="6915175" y="2616860"/>
            <a:ext cx="159879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>
                <a:solidFill>
                  <a:schemeClr val="bg1"/>
                </a:solidFill>
              </a:rPr>
              <a:t>Abigail Daughters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D48EF53D-FEAB-4994-836E-FF0640E051D3}"/>
              </a:ext>
            </a:extLst>
          </p:cNvPr>
          <p:cNvSpPr txBox="1"/>
          <p:nvPr/>
        </p:nvSpPr>
        <p:spPr>
          <a:xfrm>
            <a:off x="5757273" y="2616860"/>
            <a:ext cx="133299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>
                <a:solidFill>
                  <a:schemeClr val="bg1"/>
                </a:solidFill>
              </a:rPr>
              <a:t>Sarah Macklin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168E3B0B-427D-4107-9F51-A7BB7E6B4AAC}"/>
              </a:ext>
            </a:extLst>
          </p:cNvPr>
          <p:cNvSpPr txBox="1"/>
          <p:nvPr/>
        </p:nvSpPr>
        <p:spPr>
          <a:xfrm>
            <a:off x="9659453" y="2598115"/>
            <a:ext cx="107210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>
                <a:solidFill>
                  <a:schemeClr val="bg1"/>
                </a:solidFill>
              </a:rPr>
              <a:t>Judith May</a:t>
            </a:r>
          </a:p>
        </p:txBody>
      </p:sp>
      <p:cxnSp>
        <p:nvCxnSpPr>
          <p:cNvPr id="82" name="Straight Connector 81">
            <a:extLst>
              <a:ext uri="{FF2B5EF4-FFF2-40B4-BE49-F238E27FC236}">
                <a16:creationId xmlns:a16="http://schemas.microsoft.com/office/drawing/2014/main" id="{00ADE266-2FA1-417F-B68C-BFA819381260}"/>
              </a:ext>
            </a:extLst>
          </p:cNvPr>
          <p:cNvCxnSpPr>
            <a:cxnSpLocks/>
          </p:cNvCxnSpPr>
          <p:nvPr/>
        </p:nvCxnSpPr>
        <p:spPr>
          <a:xfrm flipV="1">
            <a:off x="954934" y="5308913"/>
            <a:ext cx="1646023" cy="13145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3" name="Picture 62">
            <a:extLst>
              <a:ext uri="{FF2B5EF4-FFF2-40B4-BE49-F238E27FC236}">
                <a16:creationId xmlns:a16="http://schemas.microsoft.com/office/drawing/2014/main" id="{E263F7C2-0566-45CB-8F7C-686D00B9B7A0}"/>
              </a:ext>
            </a:extLst>
          </p:cNvPr>
          <p:cNvPicPr/>
          <p:nvPr/>
        </p:nvPicPr>
        <p:blipFill>
          <a:blip r:embed="rId14"/>
          <a:stretch>
            <a:fillRect/>
          </a:stretch>
        </p:blipFill>
        <p:spPr>
          <a:xfrm>
            <a:off x="11371718" y="5972042"/>
            <a:ext cx="432433" cy="554145"/>
          </a:xfrm>
          <a:prstGeom prst="ellipse">
            <a:avLst/>
          </a:prstGeom>
        </p:spPr>
      </p:pic>
      <p:cxnSp>
        <p:nvCxnSpPr>
          <p:cNvPr id="83" name="Straight Connector 82">
            <a:extLst>
              <a:ext uri="{FF2B5EF4-FFF2-40B4-BE49-F238E27FC236}">
                <a16:creationId xmlns:a16="http://schemas.microsoft.com/office/drawing/2014/main" id="{C151B5BF-6C2D-4947-A01C-68037FDD0353}"/>
              </a:ext>
            </a:extLst>
          </p:cNvPr>
          <p:cNvCxnSpPr>
            <a:cxnSpLocks/>
          </p:cNvCxnSpPr>
          <p:nvPr/>
        </p:nvCxnSpPr>
        <p:spPr>
          <a:xfrm>
            <a:off x="4313119" y="1443812"/>
            <a:ext cx="0" cy="589615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9" name="Picture 78">
            <a:extLst>
              <a:ext uri="{FF2B5EF4-FFF2-40B4-BE49-F238E27FC236}">
                <a16:creationId xmlns:a16="http://schemas.microsoft.com/office/drawing/2014/main" id="{F134F4DD-0BFC-4CCA-AEA1-BB1E9C95653C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4842991" y="1999485"/>
            <a:ext cx="734606" cy="622964"/>
          </a:xfrm>
          <a:prstGeom prst="ellipse">
            <a:avLst/>
          </a:prstGeom>
        </p:spPr>
      </p:pic>
      <p:cxnSp>
        <p:nvCxnSpPr>
          <p:cNvPr id="67" name="Straight Connector 66">
            <a:extLst>
              <a:ext uri="{FF2B5EF4-FFF2-40B4-BE49-F238E27FC236}">
                <a16:creationId xmlns:a16="http://schemas.microsoft.com/office/drawing/2014/main" id="{7679CE8B-A0F6-41B5-9D87-123739A16639}"/>
              </a:ext>
            </a:extLst>
          </p:cNvPr>
          <p:cNvCxnSpPr>
            <a:cxnSpLocks/>
          </p:cNvCxnSpPr>
          <p:nvPr/>
        </p:nvCxnSpPr>
        <p:spPr>
          <a:xfrm>
            <a:off x="5925287" y="3284594"/>
            <a:ext cx="0" cy="402146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Picture 15">
            <a:extLst>
              <a:ext uri="{FF2B5EF4-FFF2-40B4-BE49-F238E27FC236}">
                <a16:creationId xmlns:a16="http://schemas.microsoft.com/office/drawing/2014/main" id="{F3A310F8-195D-40EC-8FB5-A984D4D92189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3494519" y="2009667"/>
            <a:ext cx="530398" cy="676715"/>
          </a:xfrm>
          <a:prstGeom prst="rect">
            <a:avLst/>
          </a:prstGeom>
        </p:spPr>
      </p:pic>
      <p:sp>
        <p:nvSpPr>
          <p:cNvPr id="84" name="TextBox 83">
            <a:extLst>
              <a:ext uri="{FF2B5EF4-FFF2-40B4-BE49-F238E27FC236}">
                <a16:creationId xmlns:a16="http://schemas.microsoft.com/office/drawing/2014/main" id="{7A3BB4CD-4889-4B2C-8819-6A7175F9E4CD}"/>
              </a:ext>
            </a:extLst>
          </p:cNvPr>
          <p:cNvSpPr txBox="1"/>
          <p:nvPr/>
        </p:nvSpPr>
        <p:spPr>
          <a:xfrm>
            <a:off x="3056591" y="2624779"/>
            <a:ext cx="151010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>
                <a:solidFill>
                  <a:schemeClr val="bg1"/>
                </a:solidFill>
              </a:rPr>
              <a:t>Donna Parker</a:t>
            </a:r>
          </a:p>
        </p:txBody>
      </p:sp>
    </p:spTree>
    <p:extLst>
      <p:ext uri="{BB962C8B-B14F-4D97-AF65-F5344CB8AC3E}">
        <p14:creationId xmlns:p14="http://schemas.microsoft.com/office/powerpoint/2010/main" val="25476809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Isosceles Triangle 87">
            <a:extLst>
              <a:ext uri="{FF2B5EF4-FFF2-40B4-BE49-F238E27FC236}">
                <a16:creationId xmlns:a16="http://schemas.microsoft.com/office/drawing/2014/main" id="{895B0F52-4556-4CD0-8BCD-D52A63EFDFEC}"/>
              </a:ext>
            </a:extLst>
          </p:cNvPr>
          <p:cNvSpPr/>
          <p:nvPr/>
        </p:nvSpPr>
        <p:spPr>
          <a:xfrm>
            <a:off x="5368423" y="704955"/>
            <a:ext cx="2040525" cy="1646870"/>
          </a:xfrm>
          <a:prstGeom prst="triangle">
            <a:avLst/>
          </a:prstGeom>
          <a:solidFill>
            <a:schemeClr val="accent3">
              <a:lumMod val="75000"/>
            </a:schemeClr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122191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3102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75" name="Isosceles Triangle 74">
            <a:extLst>
              <a:ext uri="{FF2B5EF4-FFF2-40B4-BE49-F238E27FC236}">
                <a16:creationId xmlns:a16="http://schemas.microsoft.com/office/drawing/2014/main" id="{895B0F52-4556-4CD0-8BCD-D52A63EFDFEC}"/>
              </a:ext>
            </a:extLst>
          </p:cNvPr>
          <p:cNvSpPr/>
          <p:nvPr/>
        </p:nvSpPr>
        <p:spPr>
          <a:xfrm>
            <a:off x="10172789" y="4461163"/>
            <a:ext cx="1658993" cy="2001997"/>
          </a:xfrm>
          <a:prstGeom prst="triangle">
            <a:avLst>
              <a:gd name="adj" fmla="val 49182"/>
            </a:avLst>
          </a:prstGeom>
          <a:solidFill>
            <a:schemeClr val="bg1">
              <a:lumMod val="95000"/>
            </a:schemeClr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122191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3102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74" name="Isosceles Triangle 73">
            <a:extLst>
              <a:ext uri="{FF2B5EF4-FFF2-40B4-BE49-F238E27FC236}">
                <a16:creationId xmlns:a16="http://schemas.microsoft.com/office/drawing/2014/main" id="{895B0F52-4556-4CD0-8BCD-D52A63EFDFEC}"/>
              </a:ext>
            </a:extLst>
          </p:cNvPr>
          <p:cNvSpPr/>
          <p:nvPr/>
        </p:nvSpPr>
        <p:spPr>
          <a:xfrm>
            <a:off x="7898948" y="4450415"/>
            <a:ext cx="1549290" cy="2012746"/>
          </a:xfrm>
          <a:prstGeom prst="triangle">
            <a:avLst/>
          </a:prstGeom>
          <a:solidFill>
            <a:schemeClr val="bg1">
              <a:lumMod val="95000"/>
            </a:schemeClr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122191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3102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73" name="Isosceles Triangle 72">
            <a:extLst>
              <a:ext uri="{FF2B5EF4-FFF2-40B4-BE49-F238E27FC236}">
                <a16:creationId xmlns:a16="http://schemas.microsoft.com/office/drawing/2014/main" id="{895B0F52-4556-4CD0-8BCD-D52A63EFDFEC}"/>
              </a:ext>
            </a:extLst>
          </p:cNvPr>
          <p:cNvSpPr/>
          <p:nvPr/>
        </p:nvSpPr>
        <p:spPr>
          <a:xfrm>
            <a:off x="5544801" y="4451197"/>
            <a:ext cx="1549290" cy="2011963"/>
          </a:xfrm>
          <a:prstGeom prst="triangle">
            <a:avLst/>
          </a:prstGeom>
          <a:solidFill>
            <a:schemeClr val="bg1">
              <a:lumMod val="95000"/>
            </a:schemeClr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122191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3102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72" name="Isosceles Triangle 71">
            <a:extLst>
              <a:ext uri="{FF2B5EF4-FFF2-40B4-BE49-F238E27FC236}">
                <a16:creationId xmlns:a16="http://schemas.microsoft.com/office/drawing/2014/main" id="{895B0F52-4556-4CD0-8BCD-D52A63EFDFEC}"/>
              </a:ext>
            </a:extLst>
          </p:cNvPr>
          <p:cNvSpPr/>
          <p:nvPr/>
        </p:nvSpPr>
        <p:spPr>
          <a:xfrm>
            <a:off x="3303284" y="4438549"/>
            <a:ext cx="1558806" cy="2024611"/>
          </a:xfrm>
          <a:prstGeom prst="triangle">
            <a:avLst/>
          </a:prstGeom>
          <a:solidFill>
            <a:schemeClr val="bg1">
              <a:lumMod val="95000"/>
            </a:schemeClr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122191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3102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71" name="Isosceles Triangle 70">
            <a:extLst>
              <a:ext uri="{FF2B5EF4-FFF2-40B4-BE49-F238E27FC236}">
                <a16:creationId xmlns:a16="http://schemas.microsoft.com/office/drawing/2014/main" id="{895B0F52-4556-4CD0-8BCD-D52A63EFDFEC}"/>
              </a:ext>
            </a:extLst>
          </p:cNvPr>
          <p:cNvSpPr/>
          <p:nvPr/>
        </p:nvSpPr>
        <p:spPr>
          <a:xfrm>
            <a:off x="972262" y="4438549"/>
            <a:ext cx="1647449" cy="2024611"/>
          </a:xfrm>
          <a:prstGeom prst="triangle">
            <a:avLst>
              <a:gd name="adj" fmla="val 50000"/>
            </a:avLst>
          </a:prstGeom>
          <a:solidFill>
            <a:schemeClr val="bg1">
              <a:lumMod val="95000"/>
            </a:schemeClr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122191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3102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50" name="object 12"/>
          <p:cNvSpPr/>
          <p:nvPr/>
        </p:nvSpPr>
        <p:spPr>
          <a:xfrm>
            <a:off x="10012866" y="3059625"/>
            <a:ext cx="2101279" cy="1344487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lIns="0" tIns="0" rIns="0" bIns="0" rtlCol="0"/>
          <a:lstStyle/>
          <a:p>
            <a:pPr marL="0" marR="0" lvl="0" indent="0" algn="ctr" defTabSz="42005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Older Peoples services </a:t>
            </a:r>
          </a:p>
          <a:p>
            <a:pPr marL="0" marR="0" lvl="0" indent="0" algn="ctr" defTabSz="466722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Stroke </a:t>
            </a:r>
          </a:p>
          <a:p>
            <a:pPr marL="0" marR="0" lvl="0" indent="0" algn="ctr" defTabSz="466722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Brain Injury Unit</a:t>
            </a:r>
          </a:p>
          <a:p>
            <a:pPr marL="0" marR="0" lvl="0" indent="0" algn="ctr" defTabSz="466722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Neurology </a:t>
            </a:r>
          </a:p>
          <a:p>
            <a:pPr marL="0" marR="0" lvl="0" indent="0" algn="ctr" defTabSz="466722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Neurosciences</a:t>
            </a:r>
          </a:p>
        </p:txBody>
      </p:sp>
      <p:sp>
        <p:nvSpPr>
          <p:cNvPr id="125" name="object 12"/>
          <p:cNvSpPr/>
          <p:nvPr/>
        </p:nvSpPr>
        <p:spPr>
          <a:xfrm>
            <a:off x="849930" y="3050983"/>
            <a:ext cx="2056965" cy="1332590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lIns="0" tIns="0" rIns="0" bIns="0" rtlCol="0"/>
          <a:lstStyle/>
          <a:p>
            <a:pPr marL="0" marR="0" lvl="0" indent="0" algn="ctr" defTabSz="379166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379166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Accident &amp; Emergency Department</a:t>
            </a:r>
          </a:p>
          <a:p>
            <a:pPr marL="0" marR="0" lvl="0" indent="0" algn="ctr" defTabSz="379166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Urgent Treatment Centre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</a:p>
          <a:p>
            <a:pPr marL="0" marR="0" lvl="0" indent="0" algn="l" defTabSz="122191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26" name="object 12"/>
          <p:cNvSpPr/>
          <p:nvPr/>
        </p:nvSpPr>
        <p:spPr>
          <a:xfrm>
            <a:off x="3097054" y="3059625"/>
            <a:ext cx="2091810" cy="1322303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txBody>
          <a:bodyPr wrap="square" lIns="0" tIns="0" rIns="0" bIns="0" rtlCol="0"/>
          <a:lstStyle/>
          <a:p>
            <a:pPr marL="0" marR="0" lvl="0" indent="0" algn="ctr" defTabSz="379166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379166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Acute Medicine </a:t>
            </a:r>
          </a:p>
          <a:p>
            <a:pPr marL="0" marR="0" lvl="0" indent="0" algn="ctr" defTabSz="379166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Ambulatory Care</a:t>
            </a:r>
          </a:p>
          <a:p>
            <a:pPr marL="0" marR="0" lvl="0" indent="0" algn="ctr" defTabSz="379166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Treatment Investigation Unit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</a:p>
          <a:p>
            <a:pPr marL="0" marR="0" lvl="0" indent="0" algn="ctr" defTabSz="379166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122191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39" name="object 12"/>
          <p:cNvSpPr/>
          <p:nvPr/>
        </p:nvSpPr>
        <p:spPr>
          <a:xfrm>
            <a:off x="7743382" y="3059327"/>
            <a:ext cx="2021489" cy="1343853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lIns="0" tIns="0" rIns="0" bIns="0" rtlCol="0"/>
          <a:lstStyle/>
          <a:p>
            <a:pPr marL="0" marR="0" lvl="0" indent="0" algn="ctr" defTabSz="466665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Respiratory Medicine</a:t>
            </a:r>
          </a:p>
          <a:p>
            <a:pPr marL="0" marR="0" lvl="0" indent="0" algn="ctr" defTabSz="466665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Gastroenterology</a:t>
            </a:r>
          </a:p>
          <a:p>
            <a:pPr marL="0" marR="0" lvl="0" indent="0" algn="ctr" defTabSz="466665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Diabetes and Endocrine</a:t>
            </a:r>
          </a:p>
          <a:p>
            <a:pPr marL="0" marR="0" lvl="0" indent="0" algn="ctr" defTabSz="466665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Dermatology</a:t>
            </a:r>
          </a:p>
          <a:p>
            <a:pPr marL="0" marR="0" lvl="0" indent="0" algn="ctr" defTabSz="466665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Rheumatology</a:t>
            </a:r>
          </a:p>
          <a:p>
            <a:pPr marL="0" marR="0" lvl="0" indent="0" algn="ctr" defTabSz="466665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46" name="object 12"/>
          <p:cNvSpPr/>
          <p:nvPr/>
        </p:nvSpPr>
        <p:spPr>
          <a:xfrm>
            <a:off x="5394481" y="3064873"/>
            <a:ext cx="2091810" cy="1327026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lIns="0" tIns="0" rIns="0" bIns="0" rtlCol="0"/>
          <a:lstStyle/>
          <a:p>
            <a:pPr marL="0" marR="0" lvl="0" indent="0" algn="ctr" defTabSz="379166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466665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Cardiology </a:t>
            </a:r>
          </a:p>
          <a:p>
            <a:pPr marL="0" marR="0" lvl="0" indent="0" algn="ctr" defTabSz="466665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Renal Medicine</a:t>
            </a:r>
          </a:p>
          <a:p>
            <a:pPr marL="0" marR="0" lvl="0" indent="0" algn="ctr" defTabSz="466665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122191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</a:p>
          <a:p>
            <a:pPr marL="0" marR="0" lvl="0" indent="0" algn="l" defTabSz="122191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6" name="TextBox 65"/>
          <p:cNvSpPr txBox="1"/>
          <p:nvPr/>
        </p:nvSpPr>
        <p:spPr>
          <a:xfrm>
            <a:off x="302050" y="83399"/>
            <a:ext cx="12105450" cy="552223"/>
          </a:xfrm>
          <a:prstGeom prst="round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spcFirstLastPara="0" vert="horz" wrap="square" lIns="31025" tIns="20683" rIns="31025" bIns="20683" numCol="1" spcCol="1697" anchor="ctr" anchorCtr="0">
            <a:noAutofit/>
          </a:bodyPr>
          <a:lstStyle>
            <a:defPPr>
              <a:defRPr lang="en-US"/>
            </a:defPPr>
            <a:lvl1pPr algn="ctr">
              <a:defRPr sz="16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</a:defRPr>
            </a:lvl2pPr>
            <a:lvl3pPr>
              <a:defRPr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</a:defRPr>
            </a:lvl3pPr>
            <a:lvl4pPr>
              <a:defRPr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</a:defRPr>
            </a:lvl4pPr>
            <a:lvl5pPr>
              <a:defRPr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</a:defRPr>
            </a:lvl5pPr>
            <a:lvl6pPr>
              <a:defRPr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</a:defRPr>
            </a:lvl6pPr>
            <a:lvl7pPr>
              <a:defRPr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</a:defRPr>
            </a:lvl7pPr>
            <a:lvl8pPr>
              <a:defRPr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</a:defRPr>
            </a:lvl8pPr>
            <a:lvl9pPr>
              <a:defRPr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</a:defRPr>
            </a:lvl9pPr>
          </a:lstStyle>
          <a:p>
            <a:pPr marL="0" marR="0" lvl="0" indent="0" algn="ctr" defTabSz="122191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Medical Care Group</a:t>
            </a:r>
          </a:p>
        </p:txBody>
      </p:sp>
      <p:sp>
        <p:nvSpPr>
          <p:cNvPr id="110" name="object 12">
            <a:extLst>
              <a:ext uri="{FF2B5EF4-FFF2-40B4-BE49-F238E27FC236}">
                <a16:creationId xmlns:a16="http://schemas.microsoft.com/office/drawing/2014/main" id="{61FE2668-04EA-3247-947B-5C1968268752}"/>
              </a:ext>
            </a:extLst>
          </p:cNvPr>
          <p:cNvSpPr/>
          <p:nvPr/>
        </p:nvSpPr>
        <p:spPr>
          <a:xfrm>
            <a:off x="861863" y="2590800"/>
            <a:ext cx="2045031" cy="468824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txBody>
          <a:bodyPr wrap="square" lIns="0" tIns="0" rIns="0" bIns="0" rtlCol="0" anchor="ctr"/>
          <a:lstStyle/>
          <a:p>
            <a:pPr marL="13334" marR="5333" lvl="0" indent="0" algn="ctr" defTabSz="1221913" rtl="0" eaLnBrk="1" fontAlgn="auto" latinLnBrk="0" hangingPunct="1">
              <a:lnSpc>
                <a:spcPct val="99600"/>
              </a:lnSpc>
              <a:spcBef>
                <a:spcPts val="11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Emergency and Urgent Care</a:t>
            </a:r>
            <a:endParaRPr kumimoji="0" lang="en-US" sz="1200" b="1" i="0" u="none" strike="noStrike" kern="1200" cap="none" spc="-5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11" name="object 12">
            <a:extLst>
              <a:ext uri="{FF2B5EF4-FFF2-40B4-BE49-F238E27FC236}">
                <a16:creationId xmlns:a16="http://schemas.microsoft.com/office/drawing/2014/main" id="{0A49DB82-3790-E841-82CC-292AE39A8F18}"/>
              </a:ext>
            </a:extLst>
          </p:cNvPr>
          <p:cNvSpPr/>
          <p:nvPr/>
        </p:nvSpPr>
        <p:spPr>
          <a:xfrm>
            <a:off x="3097054" y="2590800"/>
            <a:ext cx="2091810" cy="481952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txBody>
          <a:bodyPr wrap="square" lIns="0" tIns="0" rIns="0" bIns="0" rtlCol="0" anchor="ctr" anchorCtr="0"/>
          <a:lstStyle/>
          <a:p>
            <a:pPr marL="13334" marR="5333" lvl="0" indent="0" algn="ctr" defTabSz="1221913" rtl="0" eaLnBrk="1" fontAlgn="auto" latinLnBrk="0" hangingPunct="1">
              <a:lnSpc>
                <a:spcPct val="99600"/>
              </a:lnSpc>
              <a:spcBef>
                <a:spcPts val="11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Acute and Ambulatory Medicine</a:t>
            </a:r>
            <a:endParaRPr kumimoji="0" lang="en-US" sz="1200" b="1" i="0" u="none" strike="noStrike" kern="1200" cap="none" spc="-5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13" name="object 12">
            <a:extLst>
              <a:ext uri="{FF2B5EF4-FFF2-40B4-BE49-F238E27FC236}">
                <a16:creationId xmlns:a16="http://schemas.microsoft.com/office/drawing/2014/main" id="{0E569437-4978-8142-A139-9A0A01B754CD}"/>
              </a:ext>
            </a:extLst>
          </p:cNvPr>
          <p:cNvSpPr/>
          <p:nvPr/>
        </p:nvSpPr>
        <p:spPr>
          <a:xfrm>
            <a:off x="5396217" y="2590800"/>
            <a:ext cx="2090074" cy="494478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txBody>
          <a:bodyPr wrap="square" lIns="0" tIns="0" rIns="0" bIns="0" rtlCol="0" anchor="ctr" anchorCtr="0"/>
          <a:lstStyle/>
          <a:p>
            <a:pPr marL="0" marR="0" lvl="0" indent="0" algn="ctr" defTabSz="466665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Cardiology and Renal</a:t>
            </a:r>
          </a:p>
        </p:txBody>
      </p:sp>
      <p:sp>
        <p:nvSpPr>
          <p:cNvPr id="114" name="object 12">
            <a:extLst>
              <a:ext uri="{FF2B5EF4-FFF2-40B4-BE49-F238E27FC236}">
                <a16:creationId xmlns:a16="http://schemas.microsoft.com/office/drawing/2014/main" id="{8497F959-73AA-BC49-95FE-62CDDDBE5901}"/>
              </a:ext>
            </a:extLst>
          </p:cNvPr>
          <p:cNvSpPr/>
          <p:nvPr/>
        </p:nvSpPr>
        <p:spPr>
          <a:xfrm>
            <a:off x="7719076" y="2590800"/>
            <a:ext cx="2045795" cy="481952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txBody>
          <a:bodyPr wrap="square" lIns="0" tIns="0" rIns="0" bIns="0" rtlCol="0" anchor="ctr" anchorCtr="0"/>
          <a:lstStyle/>
          <a:p>
            <a:pPr marL="0" marR="0" lvl="0" indent="0" algn="ctr" defTabSz="466665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Medical Specialties</a:t>
            </a:r>
          </a:p>
        </p:txBody>
      </p:sp>
      <p:sp>
        <p:nvSpPr>
          <p:cNvPr id="116" name="object 12">
            <a:extLst>
              <a:ext uri="{FF2B5EF4-FFF2-40B4-BE49-F238E27FC236}">
                <a16:creationId xmlns:a16="http://schemas.microsoft.com/office/drawing/2014/main" id="{6B3752C6-3DD3-0B4B-98E8-4936F24E82A4}"/>
              </a:ext>
            </a:extLst>
          </p:cNvPr>
          <p:cNvSpPr/>
          <p:nvPr/>
        </p:nvSpPr>
        <p:spPr>
          <a:xfrm>
            <a:off x="10009973" y="2590800"/>
            <a:ext cx="2104172" cy="492200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txBody>
          <a:bodyPr wrap="square" lIns="0" tIns="0" rIns="0" bIns="0" rtlCol="0" anchor="ctr" anchorCtr="0"/>
          <a:lstStyle/>
          <a:p>
            <a:pPr marL="0" marR="0" lvl="0" indent="0" algn="ctr" defTabSz="122191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1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Older People’s Medicine  Neurosciences</a:t>
            </a:r>
            <a:endParaRPr kumimoji="0" sz="1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04697C5F-AEE1-4844-8631-F2DEC5FE38D1}"/>
              </a:ext>
            </a:extLst>
          </p:cNvPr>
          <p:cNvSpPr txBox="1"/>
          <p:nvPr/>
        </p:nvSpPr>
        <p:spPr>
          <a:xfrm>
            <a:off x="828005" y="5149616"/>
            <a:ext cx="2078890" cy="45455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lIns="84395" tIns="42198" rIns="84395" bIns="42198" rtlCol="0" anchor="t">
            <a:spAutoFit/>
          </a:bodyPr>
          <a:lstStyle/>
          <a:p>
            <a:pPr marL="0" marR="0" lvl="0" indent="0" algn="r" defTabSz="122191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Clinical Director </a:t>
            </a:r>
          </a:p>
          <a:p>
            <a:pPr marL="0" marR="0" lvl="0" indent="0" algn="r" defTabSz="122191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Harry Adlington 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DD49A680-922C-498E-AA4C-76286E475E33}"/>
              </a:ext>
            </a:extLst>
          </p:cNvPr>
          <p:cNvSpPr txBox="1"/>
          <p:nvPr/>
        </p:nvSpPr>
        <p:spPr>
          <a:xfrm>
            <a:off x="9019184" y="1780813"/>
            <a:ext cx="3057031" cy="571012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lIns="84395" tIns="42198" rIns="84395" bIns="42198" rtlCol="0">
            <a:spAutoFit/>
          </a:bodyPr>
          <a:lstStyle/>
          <a:p>
            <a:pPr marL="0" marR="0" lvl="0" indent="0" algn="r" defTabSz="122191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Deputy Group Director of</a:t>
            </a:r>
          </a:p>
          <a:p>
            <a:pPr marL="0" marR="0" lvl="0" indent="0" algn="r" defTabSz="122191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Operations  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Sue Whitney 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04697C5F-AEE1-4844-8631-F2DEC5FE38D1}"/>
              </a:ext>
            </a:extLst>
          </p:cNvPr>
          <p:cNvSpPr txBox="1"/>
          <p:nvPr/>
        </p:nvSpPr>
        <p:spPr>
          <a:xfrm>
            <a:off x="5396217" y="5144241"/>
            <a:ext cx="2090074" cy="45455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lIns="84395" tIns="42198" rIns="84395" bIns="42198" rtlCol="0" anchor="t">
            <a:spAutoFit/>
          </a:bodyPr>
          <a:lstStyle/>
          <a:p>
            <a:pPr marL="0" marR="0" lvl="0" indent="0" algn="r" defTabSz="122191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Clinical Director </a:t>
            </a:r>
          </a:p>
          <a:p>
            <a:pPr marL="0" marR="0" lvl="0" indent="0" algn="r" defTabSz="122191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Jehangir Din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04697C5F-AEE1-4844-8631-F2DEC5FE38D1}"/>
              </a:ext>
            </a:extLst>
          </p:cNvPr>
          <p:cNvSpPr txBox="1"/>
          <p:nvPr/>
        </p:nvSpPr>
        <p:spPr>
          <a:xfrm>
            <a:off x="3132464" y="5121214"/>
            <a:ext cx="2056400" cy="45455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lIns="84395" tIns="42198" rIns="84395" bIns="42198" rtlCol="0" anchor="t">
            <a:spAutoFit/>
          </a:bodyPr>
          <a:lstStyle/>
          <a:p>
            <a:pPr marL="0" marR="0" lvl="0" indent="0" algn="r" defTabSz="122191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Clinical Director </a:t>
            </a:r>
          </a:p>
          <a:p>
            <a:pPr marL="0" marR="0" lvl="0" indent="0" algn="r" defTabSz="122191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Robin O’Gorman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04697C5F-AEE1-4844-8631-F2DEC5FE38D1}"/>
              </a:ext>
            </a:extLst>
          </p:cNvPr>
          <p:cNvSpPr txBox="1"/>
          <p:nvPr/>
        </p:nvSpPr>
        <p:spPr>
          <a:xfrm>
            <a:off x="7707922" y="5149616"/>
            <a:ext cx="2056949" cy="45455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lIns="84395" tIns="42198" rIns="84395" bIns="42198" rtlCol="0" anchor="t">
            <a:spAutoFit/>
          </a:bodyPr>
          <a:lstStyle/>
          <a:p>
            <a:pPr marL="0" marR="0" lvl="0" indent="0" algn="r" defTabSz="122191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Clinical </a:t>
            </a:r>
            <a:r>
              <a:rPr kumimoji="0" lang="en-GB" sz="1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Director </a:t>
            </a:r>
          </a:p>
          <a:p>
            <a:pPr marL="0" marR="0" lvl="0" indent="0" algn="r" defTabSz="122191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Georgina </a:t>
            </a:r>
            <a:r>
              <a:rPr kumimoji="0" lang="en-GB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Page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04697C5F-AEE1-4844-8631-F2DEC5FE38D1}"/>
              </a:ext>
            </a:extLst>
          </p:cNvPr>
          <p:cNvSpPr txBox="1"/>
          <p:nvPr/>
        </p:nvSpPr>
        <p:spPr>
          <a:xfrm>
            <a:off x="10019846" y="5151119"/>
            <a:ext cx="2094300" cy="45455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lIns="84395" tIns="42198" rIns="84395" bIns="42198" rtlCol="0" anchor="t">
            <a:spAutoFit/>
          </a:bodyPr>
          <a:lstStyle/>
          <a:p>
            <a:pPr marL="0" marR="0" lvl="0" indent="0" algn="r" defTabSz="122191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Clinical Director </a:t>
            </a:r>
          </a:p>
          <a:p>
            <a:pPr marL="0" marR="0" lvl="0" indent="0" algn="r" defTabSz="122191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Becky Jupp</a:t>
            </a:r>
          </a:p>
        </p:txBody>
      </p:sp>
      <p:sp>
        <p:nvSpPr>
          <p:cNvPr id="81" name="TextBox 80">
            <a:extLst>
              <a:ext uri="{FF2B5EF4-FFF2-40B4-BE49-F238E27FC236}">
                <a16:creationId xmlns:a16="http://schemas.microsoft.com/office/drawing/2014/main" id="{DD49A680-922C-498E-AA4C-76286E475E33}"/>
              </a:ext>
            </a:extLst>
          </p:cNvPr>
          <p:cNvSpPr txBox="1"/>
          <p:nvPr/>
        </p:nvSpPr>
        <p:spPr>
          <a:xfrm>
            <a:off x="5396217" y="4576807"/>
            <a:ext cx="4287638" cy="45455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lIns="84395" tIns="42198" rIns="84395" bIns="42198" rtlCol="0">
            <a:spAutoFit/>
          </a:bodyPr>
          <a:lstStyle/>
          <a:p>
            <a:pPr marL="0" marR="0" lvl="0" indent="0" algn="ctr" defTabSz="122191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General Manager</a:t>
            </a:r>
          </a:p>
          <a:p>
            <a:pPr marL="0" marR="0" lvl="0" indent="0" algn="ctr" defTabSz="122191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Chandra Brown </a:t>
            </a:r>
            <a:r>
              <a:rPr lang="en-GB" sz="120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Interim</a:t>
            </a:r>
            <a:endParaRPr kumimoji="0" lang="en-GB" sz="12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2" name="TextBox 81">
            <a:extLst>
              <a:ext uri="{FF2B5EF4-FFF2-40B4-BE49-F238E27FC236}">
                <a16:creationId xmlns:a16="http://schemas.microsoft.com/office/drawing/2014/main" id="{DD49A680-922C-498E-AA4C-76286E475E33}"/>
              </a:ext>
            </a:extLst>
          </p:cNvPr>
          <p:cNvSpPr txBox="1"/>
          <p:nvPr/>
        </p:nvSpPr>
        <p:spPr>
          <a:xfrm>
            <a:off x="10009973" y="4573584"/>
            <a:ext cx="2104173" cy="45455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lIns="84395" tIns="42198" rIns="84395" bIns="42198" rtlCol="0">
            <a:spAutoFit/>
          </a:bodyPr>
          <a:lstStyle/>
          <a:p>
            <a:pPr marL="0" marR="0" lvl="0" indent="0" algn="r" defTabSz="122191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General Manager</a:t>
            </a:r>
          </a:p>
          <a:p>
            <a:pPr marL="0" marR="0" lvl="0" indent="0" algn="r" defTabSz="122191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Gemma Brittan</a:t>
            </a:r>
          </a:p>
        </p:txBody>
      </p:sp>
      <p:sp>
        <p:nvSpPr>
          <p:cNvPr id="85" name="TextBox 84">
            <a:extLst>
              <a:ext uri="{FF2B5EF4-FFF2-40B4-BE49-F238E27FC236}">
                <a16:creationId xmlns:a16="http://schemas.microsoft.com/office/drawing/2014/main" id="{2211A791-9107-4FA6-8354-4135BFB05735}"/>
              </a:ext>
            </a:extLst>
          </p:cNvPr>
          <p:cNvSpPr txBox="1"/>
          <p:nvPr/>
        </p:nvSpPr>
        <p:spPr>
          <a:xfrm>
            <a:off x="10048556" y="5855829"/>
            <a:ext cx="2065589" cy="45455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lIns="84395" tIns="42198" rIns="84395" bIns="42198" rtlCol="0">
            <a:spAutoFit/>
          </a:bodyPr>
          <a:lstStyle/>
          <a:p>
            <a:pPr marL="0" marR="0" lvl="0" indent="0" algn="r" defTabSz="122191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Senior Matron</a:t>
            </a:r>
          </a:p>
          <a:p>
            <a:pPr marL="0" marR="0" lvl="0" indent="0" algn="r" defTabSz="122191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Troy Welch</a:t>
            </a:r>
            <a:endParaRPr kumimoji="0" lang="en-GB" sz="1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6" name="TextBox 85">
            <a:extLst>
              <a:ext uri="{FF2B5EF4-FFF2-40B4-BE49-F238E27FC236}">
                <a16:creationId xmlns:a16="http://schemas.microsoft.com/office/drawing/2014/main" id="{2211A791-9107-4FA6-8354-4135BFB05735}"/>
              </a:ext>
            </a:extLst>
          </p:cNvPr>
          <p:cNvSpPr txBox="1"/>
          <p:nvPr/>
        </p:nvSpPr>
        <p:spPr>
          <a:xfrm>
            <a:off x="3150297" y="5870998"/>
            <a:ext cx="4335994" cy="45455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lIns="84395" tIns="42198" rIns="84395" bIns="42198" rtlCol="0">
            <a:spAutoFit/>
          </a:bodyPr>
          <a:lstStyle/>
          <a:p>
            <a:pPr marL="0" marR="0" lvl="0" indent="0" algn="ctr" defTabSz="122191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Senior Matron</a:t>
            </a:r>
          </a:p>
          <a:p>
            <a:pPr marL="0" marR="0" lvl="0" indent="0" algn="ctr" defTabSz="122191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Jody Bryant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DD49A680-922C-498E-AA4C-76286E475E33}"/>
              </a:ext>
            </a:extLst>
          </p:cNvPr>
          <p:cNvSpPr txBox="1"/>
          <p:nvPr/>
        </p:nvSpPr>
        <p:spPr>
          <a:xfrm>
            <a:off x="811721" y="4573584"/>
            <a:ext cx="4356229" cy="45455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12700">
            <a:solidFill>
              <a:schemeClr val="tx1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lIns="84395" tIns="42198" rIns="84395" bIns="42198" rtlCol="0">
            <a:spAutoFit/>
          </a:bodyPr>
          <a:lstStyle/>
          <a:p>
            <a:pPr marL="0" marR="0" lvl="0" indent="0" algn="ctr" defTabSz="122191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General Manager</a:t>
            </a:r>
          </a:p>
          <a:p>
            <a:pPr marL="0" marR="0" lvl="0" indent="0" algn="ctr" defTabSz="122191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Michelle Higgins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2211A791-9107-4FA6-8354-4135BFB05735}"/>
              </a:ext>
            </a:extLst>
          </p:cNvPr>
          <p:cNvSpPr txBox="1"/>
          <p:nvPr/>
        </p:nvSpPr>
        <p:spPr>
          <a:xfrm>
            <a:off x="828005" y="5848258"/>
            <a:ext cx="2078890" cy="45455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lIns="84395" tIns="42198" rIns="84395" bIns="42198" rtlCol="0">
            <a:spAutoFit/>
          </a:bodyPr>
          <a:lstStyle/>
          <a:p>
            <a:pPr marL="0" marR="0" lvl="0" indent="0" algn="r" defTabSz="122191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Senior Matron</a:t>
            </a:r>
          </a:p>
          <a:p>
            <a:pPr marL="0" marR="0" lvl="0" indent="0" algn="r" defTabSz="122191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Bruce Hopkins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2211A791-9107-4FA6-8354-4135BFB05735}"/>
              </a:ext>
            </a:extLst>
          </p:cNvPr>
          <p:cNvSpPr txBox="1"/>
          <p:nvPr/>
        </p:nvSpPr>
        <p:spPr>
          <a:xfrm>
            <a:off x="7743382" y="5855829"/>
            <a:ext cx="2026490" cy="45455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lIns="84395" tIns="42198" rIns="84395" bIns="42198" rtlCol="0">
            <a:spAutoFit/>
          </a:bodyPr>
          <a:lstStyle/>
          <a:p>
            <a:pPr marL="0" marR="0" lvl="0" indent="0" algn="r" defTabSz="122191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Senior Matron</a:t>
            </a:r>
          </a:p>
          <a:p>
            <a:pPr marL="0" marR="0" lvl="0" indent="0" algn="r" defTabSz="122191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Trudi Ellis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DD49A680-922C-498E-AA4C-76286E475E33}"/>
              </a:ext>
            </a:extLst>
          </p:cNvPr>
          <p:cNvSpPr txBox="1"/>
          <p:nvPr/>
        </p:nvSpPr>
        <p:spPr>
          <a:xfrm>
            <a:off x="3107246" y="7552155"/>
            <a:ext cx="2091809" cy="639218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lIns="84395" tIns="42198" rIns="84395" bIns="42198" rtlCol="0">
            <a:spAutoFit/>
          </a:bodyPr>
          <a:lstStyle/>
          <a:p>
            <a:pPr marL="0" marR="0" lvl="0" indent="0" algn="r" defTabSz="122191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Deputy General</a:t>
            </a:r>
          </a:p>
          <a:p>
            <a:pPr marL="0" marR="0" lvl="0" indent="0" algn="r" defTabSz="122191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Manager  </a:t>
            </a:r>
          </a:p>
          <a:p>
            <a:pPr marL="0" marR="0" lvl="0" indent="0" algn="r" defTabSz="122191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Rick Bradley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2211A791-9107-4FA6-8354-4135BFB05735}"/>
              </a:ext>
            </a:extLst>
          </p:cNvPr>
          <p:cNvSpPr txBox="1"/>
          <p:nvPr/>
        </p:nvSpPr>
        <p:spPr>
          <a:xfrm>
            <a:off x="828005" y="6443919"/>
            <a:ext cx="2078889" cy="45455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lIns="84395" tIns="42198" rIns="84395" bIns="42198" rtlCol="0">
            <a:spAutoFit/>
          </a:bodyPr>
          <a:lstStyle/>
          <a:p>
            <a:pPr marL="0" marR="0" lvl="0" indent="0" algn="r" defTabSz="122191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Interim </a:t>
            </a:r>
            <a:r>
              <a:rPr kumimoji="0" lang="en-GB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Matron   </a:t>
            </a:r>
          </a:p>
          <a:p>
            <a:pPr marL="0" marR="0" lvl="0" indent="0" algn="r" defTabSz="122191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Jen O’Donnell</a:t>
            </a:r>
            <a:endParaRPr kumimoji="0" lang="en-GB" sz="1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2211A791-9107-4FA6-8354-4135BFB05735}"/>
              </a:ext>
            </a:extLst>
          </p:cNvPr>
          <p:cNvSpPr txBox="1"/>
          <p:nvPr/>
        </p:nvSpPr>
        <p:spPr>
          <a:xfrm>
            <a:off x="5396217" y="6850920"/>
            <a:ext cx="2090074" cy="45455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lIns="84395" tIns="42198" rIns="84395" bIns="42198" rtlCol="0">
            <a:spAutoFit/>
          </a:bodyPr>
          <a:lstStyle/>
          <a:p>
            <a:pPr marL="0" marR="0" lvl="0" indent="0" algn="r" defTabSz="122191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Matron  </a:t>
            </a:r>
          </a:p>
          <a:p>
            <a:pPr marL="0" marR="0" lvl="0" indent="0" algn="r" defTabSz="122191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Nikki </a:t>
            </a:r>
            <a:r>
              <a:rPr kumimoji="0" lang="en-GB" sz="1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Manns</a:t>
            </a:r>
            <a:endParaRPr kumimoji="0" lang="en-GB" sz="1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DD49A680-922C-498E-AA4C-76286E475E33}"/>
              </a:ext>
            </a:extLst>
          </p:cNvPr>
          <p:cNvSpPr txBox="1"/>
          <p:nvPr/>
        </p:nvSpPr>
        <p:spPr>
          <a:xfrm>
            <a:off x="5343396" y="7600377"/>
            <a:ext cx="2142895" cy="639218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lIns="84395" tIns="42198" rIns="84395" bIns="42198" rtlCol="0">
            <a:spAutoFit/>
          </a:bodyPr>
          <a:lstStyle/>
          <a:p>
            <a:pPr marL="0" marR="0" lvl="0" indent="0" algn="r" defTabSz="122191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Deputy General</a:t>
            </a:r>
          </a:p>
          <a:p>
            <a:pPr marL="0" marR="0" lvl="0" indent="0" algn="r" defTabSz="122191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Manager </a:t>
            </a:r>
          </a:p>
          <a:p>
            <a:pPr marL="0" marR="0" lvl="0" indent="0" algn="r" defTabSz="122191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Nikki Jones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DD49A680-922C-498E-AA4C-76286E475E33}"/>
              </a:ext>
            </a:extLst>
          </p:cNvPr>
          <p:cNvSpPr txBox="1"/>
          <p:nvPr/>
        </p:nvSpPr>
        <p:spPr>
          <a:xfrm>
            <a:off x="7776939" y="7600377"/>
            <a:ext cx="2053755" cy="639218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lIns="84395" tIns="42198" rIns="84395" bIns="42198" rtlCol="0">
            <a:spAutoFit/>
          </a:bodyPr>
          <a:lstStyle/>
          <a:p>
            <a:pPr marL="0" marR="0" lvl="0" indent="0" algn="r" defTabSz="122191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Deputy General</a:t>
            </a:r>
          </a:p>
          <a:p>
            <a:pPr marL="0" marR="0" lvl="0" indent="0" algn="r" defTabSz="122191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Manager  </a:t>
            </a:r>
          </a:p>
          <a:p>
            <a:pPr marL="0" marR="0" lvl="0" indent="0" algn="r" defTabSz="122191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Nicki Walsh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2211A791-9107-4FA6-8354-4135BFB05735}"/>
              </a:ext>
            </a:extLst>
          </p:cNvPr>
          <p:cNvSpPr txBox="1"/>
          <p:nvPr/>
        </p:nvSpPr>
        <p:spPr>
          <a:xfrm>
            <a:off x="7719076" y="6494471"/>
            <a:ext cx="2056949" cy="45455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lIns="84395" tIns="42198" rIns="84395" bIns="42198" rtlCol="0">
            <a:spAutoFit/>
          </a:bodyPr>
          <a:lstStyle/>
          <a:p>
            <a:pPr marL="0" marR="0" lvl="0" indent="0" algn="r" defTabSz="122191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Matron</a:t>
            </a:r>
          </a:p>
          <a:p>
            <a:pPr marL="0" marR="0" lvl="0" indent="0" algn="r" defTabSz="122191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Karen Bowers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DD49A680-922C-498E-AA4C-76286E475E33}"/>
              </a:ext>
            </a:extLst>
          </p:cNvPr>
          <p:cNvSpPr txBox="1"/>
          <p:nvPr/>
        </p:nvSpPr>
        <p:spPr>
          <a:xfrm>
            <a:off x="10086905" y="8520438"/>
            <a:ext cx="2039905" cy="639218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lIns="84395" tIns="42198" rIns="84395" bIns="42198" rtlCol="0">
            <a:spAutoFit/>
          </a:bodyPr>
          <a:lstStyle/>
          <a:p>
            <a:pPr marL="0" marR="0" lvl="0" indent="0" algn="r" defTabSz="122191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Deputy General</a:t>
            </a:r>
          </a:p>
          <a:p>
            <a:pPr marL="0" marR="0" lvl="0" indent="0" algn="r" defTabSz="122191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Manager</a:t>
            </a:r>
          </a:p>
          <a:p>
            <a:pPr marL="0" marR="0" lvl="0" indent="0" algn="r" defTabSz="122191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Morwenna Gower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2211A791-9107-4FA6-8354-4135BFB05735}"/>
              </a:ext>
            </a:extLst>
          </p:cNvPr>
          <p:cNvSpPr txBox="1"/>
          <p:nvPr/>
        </p:nvSpPr>
        <p:spPr>
          <a:xfrm>
            <a:off x="10044146" y="6640817"/>
            <a:ext cx="2069999" cy="823884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lIns="84395" tIns="42198" rIns="84395" bIns="42198" rtlCol="0">
            <a:spAutoFit/>
          </a:bodyPr>
          <a:lstStyle/>
          <a:p>
            <a:pPr marL="0" marR="0" lvl="0" indent="0" algn="r" defTabSz="122191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Matrons</a:t>
            </a:r>
          </a:p>
          <a:p>
            <a:pPr marL="0" marR="0" lvl="0" indent="0" algn="r" defTabSz="122191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r" defTabSz="122191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Michelle Richards/</a:t>
            </a:r>
          </a:p>
          <a:p>
            <a:pPr marL="0" marR="0" lvl="0" indent="0" algn="r" defTabSz="122191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Ann Brown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2211A791-9107-4FA6-8354-4135BFB05735}"/>
              </a:ext>
            </a:extLst>
          </p:cNvPr>
          <p:cNvSpPr txBox="1"/>
          <p:nvPr/>
        </p:nvSpPr>
        <p:spPr>
          <a:xfrm>
            <a:off x="7729749" y="7044389"/>
            <a:ext cx="2053755" cy="45455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lIns="84395" tIns="42198" rIns="84395" bIns="42198" rtlCol="0">
            <a:spAutoFit/>
          </a:bodyPr>
          <a:lstStyle/>
          <a:p>
            <a:pPr marL="0" marR="0" lvl="0" indent="0" algn="r" defTabSz="122191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Matron</a:t>
            </a:r>
          </a:p>
          <a:p>
            <a:pPr marL="0" marR="0" lvl="0" indent="0" algn="r" defTabSz="122191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Clarence Moore</a:t>
            </a:r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2211A791-9107-4FA6-8354-4135BFB05735}"/>
              </a:ext>
            </a:extLst>
          </p:cNvPr>
          <p:cNvSpPr txBox="1"/>
          <p:nvPr/>
        </p:nvSpPr>
        <p:spPr>
          <a:xfrm>
            <a:off x="10044146" y="7634135"/>
            <a:ext cx="2080560" cy="823884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lIns="84395" tIns="42198" rIns="84395" bIns="42198" rtlCol="0">
            <a:spAutoFit/>
          </a:bodyPr>
          <a:lstStyle/>
          <a:p>
            <a:pPr marL="0" marR="0" lvl="0" indent="0" algn="r" defTabSz="122191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Matrons</a:t>
            </a:r>
          </a:p>
          <a:p>
            <a:pPr marL="0" marR="0" lvl="0" indent="0" algn="r" defTabSz="122191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r" defTabSz="122191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Jay Davidson</a:t>
            </a:r>
          </a:p>
          <a:p>
            <a:pPr marL="0" marR="0" lvl="0" indent="0" algn="r" defTabSz="122191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                 Mark Valentine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2211A791-9107-4FA6-8354-4135BFB05735}"/>
              </a:ext>
            </a:extLst>
          </p:cNvPr>
          <p:cNvSpPr txBox="1"/>
          <p:nvPr/>
        </p:nvSpPr>
        <p:spPr>
          <a:xfrm>
            <a:off x="3127988" y="6870459"/>
            <a:ext cx="2060873" cy="45455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lIns="84395" tIns="42198" rIns="84395" bIns="42198" rtlCol="0">
            <a:spAutoFit/>
          </a:bodyPr>
          <a:lstStyle/>
          <a:p>
            <a:pPr marL="0" marR="0" lvl="0" indent="0" algn="r" defTabSz="122191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Interim Matron  </a:t>
            </a:r>
          </a:p>
          <a:p>
            <a:pPr marL="0" marR="0" lvl="0" indent="0" algn="r" defTabSz="122191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Tash Kelly</a:t>
            </a:r>
            <a:endParaRPr kumimoji="0" lang="en-GB" sz="1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DD49A680-922C-498E-AA4C-76286E475E33}"/>
              </a:ext>
            </a:extLst>
          </p:cNvPr>
          <p:cNvSpPr txBox="1"/>
          <p:nvPr/>
        </p:nvSpPr>
        <p:spPr>
          <a:xfrm>
            <a:off x="828005" y="7535867"/>
            <a:ext cx="2078890" cy="639218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lIns="84395" tIns="42198" rIns="84395" bIns="42198" rtlCol="0">
            <a:spAutoFit/>
          </a:bodyPr>
          <a:lstStyle/>
          <a:p>
            <a:pPr marL="0" marR="0" lvl="0" indent="0" algn="r" defTabSz="122191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Deputy General</a:t>
            </a:r>
          </a:p>
          <a:p>
            <a:pPr marL="0" marR="0" lvl="0" indent="0" algn="r" defTabSz="122191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Manager  </a:t>
            </a:r>
          </a:p>
          <a:p>
            <a:pPr marL="0" marR="0" lvl="0" indent="0" algn="r" defTabSz="122191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Abigail Holland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04697C5F-AEE1-4844-8631-F2DEC5FE38D1}"/>
              </a:ext>
            </a:extLst>
          </p:cNvPr>
          <p:cNvSpPr txBox="1"/>
          <p:nvPr/>
        </p:nvSpPr>
        <p:spPr>
          <a:xfrm>
            <a:off x="8180427" y="1080762"/>
            <a:ext cx="3870810" cy="578882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r" defTabSz="122191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Group Medical Director</a:t>
            </a:r>
          </a:p>
          <a:p>
            <a:pPr marL="0" marR="0" lvl="0" indent="0" algn="r" defTabSz="122191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Tristan Richardson</a:t>
            </a: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DD49A680-922C-498E-AA4C-76286E475E33}"/>
              </a:ext>
            </a:extLst>
          </p:cNvPr>
          <p:cNvSpPr txBox="1"/>
          <p:nvPr/>
        </p:nvSpPr>
        <p:spPr>
          <a:xfrm>
            <a:off x="4751007" y="838200"/>
            <a:ext cx="3308986" cy="578882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 w="12700">
            <a:solidFill>
              <a:schemeClr val="tx1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r" defTabSz="122191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Group Director of Operations</a:t>
            </a:r>
          </a:p>
          <a:p>
            <a:pPr marL="0" marR="0" lvl="0" indent="0" algn="r" defTabSz="122191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Alex Lister</a:t>
            </a: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2211A791-9107-4FA6-8354-4135BFB05735}"/>
              </a:ext>
            </a:extLst>
          </p:cNvPr>
          <p:cNvSpPr txBox="1"/>
          <p:nvPr/>
        </p:nvSpPr>
        <p:spPr>
          <a:xfrm>
            <a:off x="886521" y="1065167"/>
            <a:ext cx="3736701" cy="578882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 w="12700">
            <a:solidFill>
              <a:schemeClr val="tx1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r" defTabSz="122191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Group Director of Nursing</a:t>
            </a:r>
          </a:p>
          <a:p>
            <a:pPr marL="0" marR="0" lvl="0" indent="0" algn="r" defTabSz="122191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Sue Reed</a:t>
            </a: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D3E429E4-AF41-43F5-A9CA-B87F331D977F}"/>
              </a:ext>
            </a:extLst>
          </p:cNvPr>
          <p:cNvSpPr txBox="1"/>
          <p:nvPr/>
        </p:nvSpPr>
        <p:spPr>
          <a:xfrm>
            <a:off x="861862" y="1780813"/>
            <a:ext cx="3220825" cy="571012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lIns="84395" tIns="42198" rIns="84395" bIns="42198" rtlCol="0">
            <a:spAutoFit/>
          </a:bodyPr>
          <a:lstStyle/>
          <a:p>
            <a:pPr marL="0" marR="0" lvl="0" indent="0" algn="r" defTabSz="122191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Head of Nursing &amp; Professions</a:t>
            </a:r>
          </a:p>
          <a:p>
            <a:pPr marL="0" marR="0" lvl="0" indent="0" algn="r" defTabSz="122191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Leanne Aggas</a:t>
            </a:r>
          </a:p>
        </p:txBody>
      </p:sp>
      <p:pic>
        <p:nvPicPr>
          <p:cNvPr id="47" name="Picture 6">
            <a:extLst>
              <a:ext uri="{FF2B5EF4-FFF2-40B4-BE49-F238E27FC236}">
                <a16:creationId xmlns:a16="http://schemas.microsoft.com/office/drawing/2014/main" id="{52D046EC-7F64-49F0-8640-8EE0EA3CA0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9077" y="1127641"/>
            <a:ext cx="528741" cy="474248"/>
          </a:xfrm>
          <a:prstGeom prst="ellipse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50" name="Picture 49">
            <a:extLst>
              <a:ext uri="{FF2B5EF4-FFF2-40B4-BE49-F238E27FC236}">
                <a16:creationId xmlns:a16="http://schemas.microsoft.com/office/drawing/2014/main" id="{1DE62455-FD27-4D67-8050-DFF98A2CDCA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25490" y="1127641"/>
            <a:ext cx="503660" cy="529033"/>
          </a:xfrm>
          <a:prstGeom prst="ellipse">
            <a:avLst/>
          </a:prstGeom>
        </p:spPr>
      </p:pic>
      <p:pic>
        <p:nvPicPr>
          <p:cNvPr id="52" name="Picture 51">
            <a:extLst>
              <a:ext uri="{FF2B5EF4-FFF2-40B4-BE49-F238E27FC236}">
                <a16:creationId xmlns:a16="http://schemas.microsoft.com/office/drawing/2014/main" id="{1A40AF34-B82B-42DC-9770-E0662A79C85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70274" y="1820146"/>
            <a:ext cx="369916" cy="453080"/>
          </a:xfrm>
          <a:prstGeom prst="ellipse">
            <a:avLst/>
          </a:prstGeom>
        </p:spPr>
      </p:pic>
      <p:pic>
        <p:nvPicPr>
          <p:cNvPr id="53" name="Picture 52" descr="A person smiling for the camera&#10;&#10;Description automatically generated with medium confidence">
            <a:extLst>
              <a:ext uri="{FF2B5EF4-FFF2-40B4-BE49-F238E27FC236}">
                <a16:creationId xmlns:a16="http://schemas.microsoft.com/office/drawing/2014/main" id="{2044B67B-2CA5-4502-955D-AB912AE268B9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61" t="9312" r="11595" b="34706"/>
          <a:stretch/>
        </p:blipFill>
        <p:spPr>
          <a:xfrm>
            <a:off x="9077982" y="1851320"/>
            <a:ext cx="554427" cy="441539"/>
          </a:xfrm>
          <a:prstGeom prst="ellipse">
            <a:avLst/>
          </a:prstGeom>
        </p:spPr>
      </p:pic>
      <p:pic>
        <p:nvPicPr>
          <p:cNvPr id="56" name="Picture 2" descr="C:\Users\jane.mcnamee\Pictures\PHOTOS\Bruce Hopkins.PNG">
            <a:extLst>
              <a:ext uri="{FF2B5EF4-FFF2-40B4-BE49-F238E27FC236}">
                <a16:creationId xmlns:a16="http://schemas.microsoft.com/office/drawing/2014/main" id="{CCACEB2A-AD0F-4D9C-9441-2321E53DBA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6521" y="5867276"/>
            <a:ext cx="369877" cy="407549"/>
          </a:xfrm>
          <a:prstGeom prst="ellipse">
            <a:avLst/>
          </a:prstGeom>
          <a:noFill/>
          <a:ln>
            <a:solidFill>
              <a:srgbClr val="ECF1F8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7" name="Picture 56">
            <a:extLst>
              <a:ext uri="{FF2B5EF4-FFF2-40B4-BE49-F238E27FC236}">
                <a16:creationId xmlns:a16="http://schemas.microsoft.com/office/drawing/2014/main" id="{78A56106-6E28-46A0-A2E6-13A8D16D161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5400000">
            <a:off x="3060563" y="7729457"/>
            <a:ext cx="534191" cy="357067"/>
          </a:xfrm>
          <a:prstGeom prst="ellipse">
            <a:avLst/>
          </a:prstGeom>
        </p:spPr>
      </p:pic>
      <p:pic>
        <p:nvPicPr>
          <p:cNvPr id="70" name="Picture 11">
            <a:extLst>
              <a:ext uri="{FF2B5EF4-FFF2-40B4-BE49-F238E27FC236}">
                <a16:creationId xmlns:a16="http://schemas.microsoft.com/office/drawing/2014/main" id="{A938DA00-DC3E-43FA-A7F8-12F1D2CB87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75626" y="4602563"/>
            <a:ext cx="403280" cy="403040"/>
          </a:xfrm>
          <a:prstGeom prst="ellipse">
            <a:avLst/>
          </a:prstGeom>
          <a:noFill/>
          <a:ln w="9525">
            <a:solidFill>
              <a:srgbClr val="ECF1F8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9" name="Picture 13">
            <a:extLst>
              <a:ext uri="{FF2B5EF4-FFF2-40B4-BE49-F238E27FC236}">
                <a16:creationId xmlns:a16="http://schemas.microsoft.com/office/drawing/2014/main" id="{400F6974-E2D6-4716-A118-FCB902CD9C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66848" y="6657450"/>
            <a:ext cx="304649" cy="386939"/>
          </a:xfrm>
          <a:prstGeom prst="ellipse">
            <a:avLst/>
          </a:prstGeom>
          <a:pattFill prst="dkVert">
            <a:fgClr>
              <a:schemeClr val="accent3">
                <a:lumMod val="40000"/>
                <a:lumOff val="60000"/>
              </a:schemeClr>
            </a:fgClr>
            <a:bgClr>
              <a:schemeClr val="bg1"/>
            </a:bgClr>
          </a:pattFill>
          <a:ln>
            <a:solidFill>
              <a:srgbClr val="ECF1F8"/>
            </a:solidFill>
          </a:ln>
        </p:spPr>
      </p:pic>
      <p:pic>
        <p:nvPicPr>
          <p:cNvPr id="80" name="Picture 14">
            <a:extLst>
              <a:ext uri="{FF2B5EF4-FFF2-40B4-BE49-F238E27FC236}">
                <a16:creationId xmlns:a16="http://schemas.microsoft.com/office/drawing/2014/main" id="{797F3291-6C2B-42D5-95DD-D9241E7433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77803">
            <a:off x="7759676" y="6558233"/>
            <a:ext cx="339174" cy="417445"/>
          </a:xfrm>
          <a:prstGeom prst="ellipse">
            <a:avLst/>
          </a:prstGeom>
          <a:noFill/>
          <a:ln w="9525">
            <a:solidFill>
              <a:srgbClr val="ECF1F8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83" name="Picture 3" descr="C:\Users\jane.mcnamee\Pictures\PHOTOS\Jody Bryant.PNG">
            <a:extLst>
              <a:ext uri="{FF2B5EF4-FFF2-40B4-BE49-F238E27FC236}">
                <a16:creationId xmlns:a16="http://schemas.microsoft.com/office/drawing/2014/main" id="{CF5EF617-06D3-4F62-BB26-37FFAD584A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2967" y="5901429"/>
            <a:ext cx="384881" cy="436079"/>
          </a:xfrm>
          <a:prstGeom prst="ellipse">
            <a:avLst/>
          </a:prstGeom>
          <a:noFill/>
          <a:ln>
            <a:solidFill>
              <a:srgbClr val="ECF1F8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4" name="Picture 83">
            <a:extLst>
              <a:ext uri="{FF2B5EF4-FFF2-40B4-BE49-F238E27FC236}">
                <a16:creationId xmlns:a16="http://schemas.microsoft.com/office/drawing/2014/main" id="{F32EAD8F-7732-471C-861B-B76020FF2759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7808662" y="5901160"/>
            <a:ext cx="350335" cy="401130"/>
          </a:xfrm>
          <a:prstGeom prst="ellipse">
            <a:avLst/>
          </a:prstGeom>
        </p:spPr>
      </p:pic>
      <p:pic>
        <p:nvPicPr>
          <p:cNvPr id="89" name="Picture 3">
            <a:extLst>
              <a:ext uri="{FF2B5EF4-FFF2-40B4-BE49-F238E27FC236}">
                <a16:creationId xmlns:a16="http://schemas.microsoft.com/office/drawing/2014/main" id="{FA912B3F-A91F-459C-B2CE-841BA6F60E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5535" y="6883211"/>
            <a:ext cx="405051" cy="389970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BD376AAB-C21A-466E-AE92-A8F6023FFF24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4862090" y="843076"/>
            <a:ext cx="437857" cy="574006"/>
          </a:xfrm>
          <a:prstGeom prst="ellipse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1488E78-A9ED-46C8-BB08-0BDFD0F628EA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5469199" y="5191603"/>
            <a:ext cx="379797" cy="378884"/>
          </a:xfrm>
          <a:prstGeom prst="ellipse">
            <a:avLst/>
          </a:prstGeom>
        </p:spPr>
      </p:pic>
      <p:pic>
        <p:nvPicPr>
          <p:cNvPr id="77" name="7fd4dd4c-38f5-4793-83fb-6019ef7e01fa" descr="Image">
            <a:extLst>
              <a:ext uri="{FF2B5EF4-FFF2-40B4-BE49-F238E27FC236}">
                <a16:creationId xmlns:a16="http://schemas.microsoft.com/office/drawing/2014/main" id="{F59EB13B-A286-4D7E-9BEB-0348F690B12C}"/>
              </a:ext>
            </a:extLst>
          </p:cNvPr>
          <p:cNvPicPr/>
          <p:nvPr/>
        </p:nvPicPr>
        <p:blipFill rotWithShape="1"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566" t="27847" r="31198" b="39149"/>
          <a:stretch/>
        </p:blipFill>
        <p:spPr bwMode="auto">
          <a:xfrm>
            <a:off x="10135998" y="8513464"/>
            <a:ext cx="397566" cy="512800"/>
          </a:xfrm>
          <a:prstGeom prst="ellipse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" name="Picture 3" descr="A person smiling for the camera&#10;&#10;Description automatically generated with medium confidence">
            <a:extLst>
              <a:ext uri="{FF2B5EF4-FFF2-40B4-BE49-F238E27FC236}">
                <a16:creationId xmlns:a16="http://schemas.microsoft.com/office/drawing/2014/main" id="{41BA0B9F-7CDA-449B-B51B-D259A52C774E}"/>
              </a:ext>
            </a:extLst>
          </p:cNvPr>
          <p:cNvPicPr>
            <a:picLocks noChangeAspect="1"/>
          </p:cNvPicPr>
          <p:nvPr/>
        </p:nvPicPr>
        <p:blipFill rotWithShape="1"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69" t="8857" r="5482" b="19319"/>
          <a:stretch/>
        </p:blipFill>
        <p:spPr>
          <a:xfrm>
            <a:off x="10071310" y="5156420"/>
            <a:ext cx="383189" cy="449251"/>
          </a:xfrm>
          <a:prstGeom prst="ellipse">
            <a:avLst/>
          </a:prstGeom>
        </p:spPr>
      </p:pic>
      <p:pic>
        <p:nvPicPr>
          <p:cNvPr id="76" name="id-00090FC3-3014-49F8-B2AD-3C1917A9A892" descr="Image.jpeg">
            <a:extLst>
              <a:ext uri="{FF2B5EF4-FFF2-40B4-BE49-F238E27FC236}">
                <a16:creationId xmlns:a16="http://schemas.microsoft.com/office/drawing/2014/main" id="{266E0A79-7FD7-462F-9CE0-A26DD11B017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975" t="13613" r="33222" b="43709"/>
          <a:stretch/>
        </p:blipFill>
        <p:spPr bwMode="auto">
          <a:xfrm>
            <a:off x="7776939" y="5144241"/>
            <a:ext cx="382058" cy="454552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1" name="Picture 90">
            <a:extLst>
              <a:ext uri="{FF2B5EF4-FFF2-40B4-BE49-F238E27FC236}">
                <a16:creationId xmlns:a16="http://schemas.microsoft.com/office/drawing/2014/main" id="{76061CD8-14F6-48AA-9C5A-C58815AD22D1}"/>
              </a:ext>
            </a:extLst>
          </p:cNvPr>
          <p:cNvPicPr/>
          <p:nvPr/>
        </p:nvPicPr>
        <p:blipFill rotWithShape="1"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69" t="5247" r="20273" b="30866"/>
          <a:stretch/>
        </p:blipFill>
        <p:spPr bwMode="auto">
          <a:xfrm>
            <a:off x="3171639" y="5144241"/>
            <a:ext cx="368071" cy="437182"/>
          </a:xfrm>
          <a:prstGeom prst="ellipse">
            <a:avLst/>
          </a:prstGeom>
          <a:noFill/>
          <a:ln>
            <a:noFill/>
          </a:ln>
        </p:spPr>
      </p:pic>
      <p:sp>
        <p:nvSpPr>
          <p:cNvPr id="93" name="TextBox 92"/>
          <p:cNvSpPr txBox="1"/>
          <p:nvPr/>
        </p:nvSpPr>
        <p:spPr>
          <a:xfrm rot="5400000">
            <a:off x="6679511" y="8267680"/>
            <a:ext cx="1016210" cy="1527358"/>
          </a:xfrm>
          <a:prstGeom prst="rect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tx1"/>
            </a:solidFill>
            <a:prstDash val="sysDot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vert="vert270" wrap="square" lIns="122191" tIns="61096" rIns="122191" bIns="61096" rtlCol="0">
            <a:spAutoFit/>
          </a:bodyPr>
          <a:lstStyle>
            <a:defPPr>
              <a:defRPr lang="en-US"/>
            </a:defPPr>
            <a:lvl1pPr algn="ctr">
              <a:defRPr sz="1600" b="1" u="sng">
                <a:solidFill>
                  <a:schemeClr val="tx1"/>
                </a:solidFill>
              </a:defRPr>
            </a:lvl1pPr>
          </a:lstStyle>
          <a:p>
            <a:pPr marL="0" marR="0" lvl="0" indent="0" algn="ctr" defTabSz="122191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Managerial</a:t>
            </a:r>
            <a:r>
              <a:rPr kumimoji="0" lang="en-GB" sz="1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GB" sz="10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Accountability</a:t>
            </a:r>
          </a:p>
          <a:p>
            <a:pPr marL="0" marR="0" lvl="0" indent="0" algn="ctr" defTabSz="122191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Through Directorate General Manager  to Group Director of Operations</a:t>
            </a:r>
          </a:p>
        </p:txBody>
      </p:sp>
      <p:pic>
        <p:nvPicPr>
          <p:cNvPr id="90" name="Picture 89" descr="image001"/>
          <p:cNvPicPr/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9485" y="7593490"/>
            <a:ext cx="408264" cy="568827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5" name="Picture 94" descr="cid:26022301-9A2E-4C5C-94A1-10E47ED59E6B"/>
          <p:cNvPicPr/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6217" y="7640895"/>
            <a:ext cx="427603" cy="534191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97" name="TextBox 96">
            <a:extLst>
              <a:ext uri="{FF2B5EF4-FFF2-40B4-BE49-F238E27FC236}">
                <a16:creationId xmlns:a16="http://schemas.microsoft.com/office/drawing/2014/main" id="{06D7F8AE-44DF-4085-BEAC-79EE378BCBF1}"/>
              </a:ext>
            </a:extLst>
          </p:cNvPr>
          <p:cNvSpPr txBox="1"/>
          <p:nvPr/>
        </p:nvSpPr>
        <p:spPr>
          <a:xfrm>
            <a:off x="838967" y="7000393"/>
            <a:ext cx="2078889" cy="45455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lIns="84395" tIns="42198" rIns="84395" bIns="42198" rtlCol="0">
            <a:spAutoFit/>
          </a:bodyPr>
          <a:lstStyle/>
          <a:p>
            <a:pPr marL="0" marR="0" lvl="0" indent="0" algn="r" defTabSz="122191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Interim Matron   </a:t>
            </a:r>
          </a:p>
          <a:p>
            <a:pPr marL="0" marR="0" lvl="0" indent="0" algn="r" defTabSz="122191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Kelly Williams</a:t>
            </a:r>
          </a:p>
        </p:txBody>
      </p:sp>
      <p:pic>
        <p:nvPicPr>
          <p:cNvPr id="1026" name="Picture 5" descr="image001"/>
          <p:cNvPicPr>
            <a:picLocks noChangeAspect="1" noChangeArrowheads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1333" y="4611491"/>
            <a:ext cx="318778" cy="418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4299" y="5191603"/>
            <a:ext cx="332099" cy="442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7" name="Picture 86" descr="C:\Users\dawnsmit\AppData\Local\Microsoft\Windows\INetCache\Content.Outlook\5JQMWQ5S\20220208_102505.jpg"/>
          <p:cNvPicPr/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862410" y="7054159"/>
            <a:ext cx="413791" cy="38477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2" descr="38b9afd4-a991-4aa6-ba5f-0e1eee423952"/>
          <p:cNvPicPr>
            <a:picLocks noChangeAspect="1" noChangeArrowheads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8662" y="7120900"/>
            <a:ext cx="266106" cy="3831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33888" y="7666654"/>
            <a:ext cx="343363" cy="3896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4" name="Picture 2"/>
          <p:cNvPicPr>
            <a:picLocks noChangeAspect="1" noChangeArrowheads="1"/>
          </p:cNvPicPr>
          <p:nvPr/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86107" y="7078417"/>
            <a:ext cx="266130" cy="3498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9" name="TextBox 98"/>
          <p:cNvSpPr txBox="1"/>
          <p:nvPr/>
        </p:nvSpPr>
        <p:spPr>
          <a:xfrm rot="5400000">
            <a:off x="3978276" y="7974970"/>
            <a:ext cx="1170098" cy="2016078"/>
          </a:xfrm>
          <a:prstGeom prst="rect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tx1"/>
            </a:solidFill>
            <a:prstDash val="sysDot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vert="vert270" wrap="square" lIns="122191" tIns="61096" rIns="122191" bIns="61096" rtlCol="0">
            <a:spAutoFit/>
          </a:bodyPr>
          <a:lstStyle/>
          <a:p>
            <a:pPr marL="0" marR="0" lvl="0" indent="0" algn="ctr" defTabSz="122191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Professional Accountability</a:t>
            </a:r>
          </a:p>
          <a:p>
            <a:pPr marL="0" marR="0" lvl="0" indent="0" algn="ctr" defTabSz="122191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Matrons to Senior  Matrons Professional Heads through to Group Director of Nursing </a:t>
            </a:r>
          </a:p>
          <a:p>
            <a:pPr marL="0" marR="0" lvl="0" indent="0" algn="ctr" defTabSz="122191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Clinical  Directors to  Group Medical Directors</a:t>
            </a:r>
          </a:p>
        </p:txBody>
      </p:sp>
      <p:pic>
        <p:nvPicPr>
          <p:cNvPr id="92" name="Picture 91">
            <a:extLst>
              <a:ext uri="{FF2B5EF4-FFF2-40B4-BE49-F238E27FC236}">
                <a16:creationId xmlns:a16="http://schemas.microsoft.com/office/drawing/2014/main" id="{A057458A-5820-410A-ADCB-A728A360A268}"/>
              </a:ext>
            </a:extLst>
          </p:cNvPr>
          <p:cNvPicPr/>
          <p:nvPr/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46443" y="5874997"/>
            <a:ext cx="347980" cy="405765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3080103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Isosceles Triangle 90">
            <a:extLst>
              <a:ext uri="{FF2B5EF4-FFF2-40B4-BE49-F238E27FC236}">
                <a16:creationId xmlns:a16="http://schemas.microsoft.com/office/drawing/2014/main" id="{4D711644-C941-42A5-93F3-5FC28A7EBD5B}"/>
              </a:ext>
            </a:extLst>
          </p:cNvPr>
          <p:cNvSpPr/>
          <p:nvPr/>
        </p:nvSpPr>
        <p:spPr>
          <a:xfrm>
            <a:off x="5398960" y="719355"/>
            <a:ext cx="2040525" cy="1492580"/>
          </a:xfrm>
          <a:prstGeom prst="triangle">
            <a:avLst/>
          </a:prstGeom>
          <a:solidFill>
            <a:schemeClr val="accent2"/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sz="3102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2" name="Isosceles Triangle 91">
            <a:extLst>
              <a:ext uri="{FF2B5EF4-FFF2-40B4-BE49-F238E27FC236}">
                <a16:creationId xmlns:a16="http://schemas.microsoft.com/office/drawing/2014/main" id="{C7BE88AD-1031-4491-92ED-8AFF5584B19C}"/>
              </a:ext>
            </a:extLst>
          </p:cNvPr>
          <p:cNvSpPr/>
          <p:nvPr/>
        </p:nvSpPr>
        <p:spPr>
          <a:xfrm>
            <a:off x="10660792" y="4443970"/>
            <a:ext cx="1618076" cy="2109230"/>
          </a:xfrm>
          <a:prstGeom prst="triangle">
            <a:avLst>
              <a:gd name="adj" fmla="val 46872"/>
            </a:avLst>
          </a:prstGeom>
          <a:solidFill>
            <a:schemeClr val="bg1">
              <a:lumMod val="95000"/>
            </a:schemeClr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sz="3102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4" name="Isosceles Triangle 93">
            <a:extLst>
              <a:ext uri="{FF2B5EF4-FFF2-40B4-BE49-F238E27FC236}">
                <a16:creationId xmlns:a16="http://schemas.microsoft.com/office/drawing/2014/main" id="{BCB1BA38-668E-4394-828D-607A4BCCE517}"/>
              </a:ext>
            </a:extLst>
          </p:cNvPr>
          <p:cNvSpPr/>
          <p:nvPr/>
        </p:nvSpPr>
        <p:spPr>
          <a:xfrm>
            <a:off x="4536964" y="4462395"/>
            <a:ext cx="1618076" cy="2185003"/>
          </a:xfrm>
          <a:prstGeom prst="triangle">
            <a:avLst/>
          </a:prstGeom>
          <a:solidFill>
            <a:schemeClr val="bg1">
              <a:lumMod val="95000"/>
            </a:schemeClr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sz="3102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8" name="Isosceles Triangle 97">
            <a:extLst>
              <a:ext uri="{FF2B5EF4-FFF2-40B4-BE49-F238E27FC236}">
                <a16:creationId xmlns:a16="http://schemas.microsoft.com/office/drawing/2014/main" id="{F55868E7-80B4-436E-BA0D-18A75ECB5AD8}"/>
              </a:ext>
            </a:extLst>
          </p:cNvPr>
          <p:cNvSpPr/>
          <p:nvPr/>
        </p:nvSpPr>
        <p:spPr>
          <a:xfrm>
            <a:off x="2414988" y="4454504"/>
            <a:ext cx="1532063" cy="2192893"/>
          </a:xfrm>
          <a:prstGeom prst="triangle">
            <a:avLst/>
          </a:prstGeom>
          <a:solidFill>
            <a:schemeClr val="bg1">
              <a:lumMod val="95000"/>
            </a:schemeClr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sz="3102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0" name="Isosceles Triangle 99">
            <a:extLst>
              <a:ext uri="{FF2B5EF4-FFF2-40B4-BE49-F238E27FC236}">
                <a16:creationId xmlns:a16="http://schemas.microsoft.com/office/drawing/2014/main" id="{26464A0C-474F-42D9-B1C5-BD4215BC9A42}"/>
              </a:ext>
            </a:extLst>
          </p:cNvPr>
          <p:cNvSpPr/>
          <p:nvPr/>
        </p:nvSpPr>
        <p:spPr>
          <a:xfrm>
            <a:off x="271761" y="4462396"/>
            <a:ext cx="1592547" cy="2185002"/>
          </a:xfrm>
          <a:prstGeom prst="triangle">
            <a:avLst/>
          </a:prstGeom>
          <a:solidFill>
            <a:schemeClr val="bg1">
              <a:lumMod val="95000"/>
            </a:schemeClr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sz="3102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1" name="object 12">
            <a:extLst>
              <a:ext uri="{FF2B5EF4-FFF2-40B4-BE49-F238E27FC236}">
                <a16:creationId xmlns:a16="http://schemas.microsoft.com/office/drawing/2014/main" id="{01FE2A45-018F-4DF5-B2CA-44C99E9F34BF}"/>
              </a:ext>
            </a:extLst>
          </p:cNvPr>
          <p:cNvSpPr/>
          <p:nvPr/>
        </p:nvSpPr>
        <p:spPr>
          <a:xfrm>
            <a:off x="10513932" y="3090521"/>
            <a:ext cx="1999792" cy="1344487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lIns="0" tIns="0" rIns="0" bIns="0" rtlCol="0"/>
          <a:lstStyle/>
          <a:p>
            <a:pPr algn="ctr" defTabSz="420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defTabSz="4200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defTabSz="4200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Pathology Services</a:t>
            </a:r>
          </a:p>
          <a:p>
            <a:pPr algn="ctr" defTabSz="4200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Pathology Network</a:t>
            </a:r>
          </a:p>
        </p:txBody>
      </p:sp>
      <p:sp>
        <p:nvSpPr>
          <p:cNvPr id="103" name="object 12">
            <a:extLst>
              <a:ext uri="{FF2B5EF4-FFF2-40B4-BE49-F238E27FC236}">
                <a16:creationId xmlns:a16="http://schemas.microsoft.com/office/drawing/2014/main" id="{095998DF-8939-45F7-95B1-A2A60198F850}"/>
              </a:ext>
            </a:extLst>
          </p:cNvPr>
          <p:cNvSpPr/>
          <p:nvPr/>
        </p:nvSpPr>
        <p:spPr>
          <a:xfrm>
            <a:off x="150808" y="3105200"/>
            <a:ext cx="1935386" cy="133259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lIns="0" tIns="0" rIns="0" bIns="0" rtlCol="0"/>
          <a:lstStyle/>
          <a:p>
            <a:pPr algn="ctr" defTabSz="379166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defTabSz="379166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Acute </a:t>
            </a:r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Paediatrics</a:t>
            </a: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defTabSz="379166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CDU/NICU</a:t>
            </a:r>
          </a:p>
          <a:p>
            <a:pPr algn="ctr" defTabSz="379166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Community </a:t>
            </a:r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Paediatrics</a:t>
            </a: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6" name="object 12">
            <a:extLst>
              <a:ext uri="{FF2B5EF4-FFF2-40B4-BE49-F238E27FC236}">
                <a16:creationId xmlns:a16="http://schemas.microsoft.com/office/drawing/2014/main" id="{6ABE8ED8-FBA6-45E7-BED7-5AF7E8967F38}"/>
              </a:ext>
            </a:extLst>
          </p:cNvPr>
          <p:cNvSpPr/>
          <p:nvPr/>
        </p:nvSpPr>
        <p:spPr>
          <a:xfrm>
            <a:off x="2285840" y="3114150"/>
            <a:ext cx="1923824" cy="1322303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lIns="0" tIns="0" rIns="0" bIns="0" rtlCol="0"/>
          <a:lstStyle/>
          <a:p>
            <a:pPr algn="ctr" defTabSz="379166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defTabSz="379166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defTabSz="379166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Maternity, Obstetrics</a:t>
            </a:r>
          </a:p>
          <a:p>
            <a:pPr algn="ctr" defTabSz="379166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Gynaecology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 defTabSz="379166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12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7" name="object 12">
            <a:extLst>
              <a:ext uri="{FF2B5EF4-FFF2-40B4-BE49-F238E27FC236}">
                <a16:creationId xmlns:a16="http://schemas.microsoft.com/office/drawing/2014/main" id="{0C41BAC1-75AF-4336-8D2C-ACE9BE9280DE}"/>
              </a:ext>
            </a:extLst>
          </p:cNvPr>
          <p:cNvSpPr/>
          <p:nvPr/>
        </p:nvSpPr>
        <p:spPr>
          <a:xfrm>
            <a:off x="8428858" y="3094882"/>
            <a:ext cx="1942718" cy="1343853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lIns="0" tIns="0" rIns="0" bIns="0" rtlCol="0"/>
          <a:lstStyle/>
          <a:p>
            <a:pPr algn="ctr" defTabSz="466665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defTabSz="466665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Outpatients</a:t>
            </a:r>
          </a:p>
          <a:p>
            <a:pPr algn="ctr" defTabSz="466665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Therapies</a:t>
            </a:r>
          </a:p>
          <a:p>
            <a:pPr algn="ctr" defTabSz="466665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Research &amp; Development </a:t>
            </a:r>
          </a:p>
          <a:p>
            <a:pPr algn="ctr" defTabSz="466665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8" name="object 12">
            <a:extLst>
              <a:ext uri="{FF2B5EF4-FFF2-40B4-BE49-F238E27FC236}">
                <a16:creationId xmlns:a16="http://schemas.microsoft.com/office/drawing/2014/main" id="{70591DDE-A6C3-422D-8E63-9842DD8C5531}"/>
              </a:ext>
            </a:extLst>
          </p:cNvPr>
          <p:cNvSpPr/>
          <p:nvPr/>
        </p:nvSpPr>
        <p:spPr>
          <a:xfrm>
            <a:off x="4341267" y="3107982"/>
            <a:ext cx="1938538" cy="1327026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lIns="0" tIns="0" rIns="0" bIns="0" rtlCol="0"/>
          <a:lstStyle/>
          <a:p>
            <a:pPr algn="ctr" defTabSz="379166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defTabSz="466665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Haematology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, Oncology</a:t>
            </a:r>
          </a:p>
          <a:p>
            <a:pPr algn="ctr" defTabSz="466665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Radiotherapy, Brachytherapy</a:t>
            </a:r>
          </a:p>
          <a:p>
            <a:pPr algn="ctr" defTabSz="466665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Palliative Care &amp; Hospices </a:t>
            </a:r>
          </a:p>
          <a:p>
            <a:pPr algn="ctr" defTabSz="466665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endParaRPr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9" name="TextBox 108">
            <a:extLst>
              <a:ext uri="{FF2B5EF4-FFF2-40B4-BE49-F238E27FC236}">
                <a16:creationId xmlns:a16="http://schemas.microsoft.com/office/drawing/2014/main" id="{FCC8126B-5A0B-4578-B5D1-6FC6B838144F}"/>
              </a:ext>
            </a:extLst>
          </p:cNvPr>
          <p:cNvSpPr txBox="1"/>
          <p:nvPr/>
        </p:nvSpPr>
        <p:spPr>
          <a:xfrm>
            <a:off x="150807" y="76200"/>
            <a:ext cx="12296733" cy="555654"/>
          </a:xfrm>
          <a:prstGeom prst="round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spcFirstLastPara="0" vert="horz" wrap="square" lIns="24374" tIns="16249" rIns="24374" bIns="16249" numCol="1" spcCol="1270" anchor="ctr" anchorCtr="0">
            <a:noAutofit/>
          </a:bodyPr>
          <a:lstStyle>
            <a:defPPr>
              <a:defRPr lang="en-US"/>
            </a:defPPr>
            <a:lvl1pPr algn="ctr" defTabSz="568714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defRPr sz="1551" b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</a:defRPr>
            </a:lvl2pPr>
            <a:lvl3pPr>
              <a:defRPr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</a:defRPr>
            </a:lvl3pPr>
            <a:lvl4pPr>
              <a:defRPr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</a:defRPr>
            </a:lvl4pPr>
            <a:lvl5pPr>
              <a:defRPr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</a:defRPr>
            </a:lvl5pPr>
            <a:lvl6pPr>
              <a:defRPr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</a:defRPr>
            </a:lvl6pPr>
            <a:lvl7pPr>
              <a:defRPr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</a:defRPr>
            </a:lvl7pPr>
            <a:lvl8pPr>
              <a:defRPr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</a:defRPr>
            </a:lvl8pPr>
            <a:lvl9pPr>
              <a:defRPr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</a:defRPr>
            </a:lvl9pPr>
          </a:lstStyle>
          <a:p>
            <a:r>
              <a:rPr lang="en-US" sz="2000" dirty="0"/>
              <a:t>Specialties Care Group</a:t>
            </a:r>
          </a:p>
        </p:txBody>
      </p:sp>
      <p:sp>
        <p:nvSpPr>
          <p:cNvPr id="112" name="object 12">
            <a:extLst>
              <a:ext uri="{FF2B5EF4-FFF2-40B4-BE49-F238E27FC236}">
                <a16:creationId xmlns:a16="http://schemas.microsoft.com/office/drawing/2014/main" id="{F8C11943-9689-4864-902E-54CDB02B9904}"/>
              </a:ext>
            </a:extLst>
          </p:cNvPr>
          <p:cNvSpPr/>
          <p:nvPr/>
        </p:nvSpPr>
        <p:spPr>
          <a:xfrm>
            <a:off x="157381" y="2369223"/>
            <a:ext cx="1928813" cy="744927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tx1"/>
            </a:solidFill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lIns="118147" tIns="59074" rIns="118147" bIns="59074" rtlCol="0">
            <a:spAutoFit/>
          </a:bodyPr>
          <a:lstStyle/>
          <a:p>
            <a:pPr algn="ctr"/>
            <a:r>
              <a:rPr lang="en-US" sz="1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Child Health Directorate</a:t>
            </a:r>
          </a:p>
          <a:p>
            <a:pPr algn="ctr"/>
            <a:r>
              <a:rPr lang="en-US" sz="1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115" name="object 12">
            <a:extLst>
              <a:ext uri="{FF2B5EF4-FFF2-40B4-BE49-F238E27FC236}">
                <a16:creationId xmlns:a16="http://schemas.microsoft.com/office/drawing/2014/main" id="{40892E7D-89CA-47BB-807C-7BD31D61AD53}"/>
              </a:ext>
            </a:extLst>
          </p:cNvPr>
          <p:cNvSpPr/>
          <p:nvPr/>
        </p:nvSpPr>
        <p:spPr>
          <a:xfrm>
            <a:off x="2293453" y="2369531"/>
            <a:ext cx="1923824" cy="744927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tx1"/>
            </a:solidFill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lIns="118147" tIns="59074" rIns="118147" bIns="59074" rtlCol="0">
            <a:spAutoFit/>
          </a:bodyPr>
          <a:lstStyle/>
          <a:p>
            <a:pPr algn="ctr"/>
            <a:r>
              <a:rPr lang="en-US" sz="1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Women’s Health</a:t>
            </a:r>
          </a:p>
          <a:p>
            <a:pPr algn="ctr"/>
            <a:r>
              <a:rPr lang="en-US" sz="1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Directorate</a:t>
            </a:r>
          </a:p>
          <a:p>
            <a:pPr algn="ctr"/>
            <a:endParaRPr lang="en-US" sz="12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7" name="object 12">
            <a:extLst>
              <a:ext uri="{FF2B5EF4-FFF2-40B4-BE49-F238E27FC236}">
                <a16:creationId xmlns:a16="http://schemas.microsoft.com/office/drawing/2014/main" id="{88CE21C5-CB0E-4061-B346-8AD894A51A06}"/>
              </a:ext>
            </a:extLst>
          </p:cNvPr>
          <p:cNvSpPr/>
          <p:nvPr/>
        </p:nvSpPr>
        <p:spPr>
          <a:xfrm>
            <a:off x="4374969" y="2363055"/>
            <a:ext cx="1920171" cy="744927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tx1"/>
            </a:solidFill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lIns="118147" tIns="59074" rIns="118147" bIns="59074" rtlCol="0">
            <a:spAutoFit/>
          </a:bodyPr>
          <a:lstStyle/>
          <a:p>
            <a:pPr algn="ctr"/>
            <a:r>
              <a:rPr lang="en-US" sz="1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Cancer Care Directorate</a:t>
            </a:r>
          </a:p>
          <a:p>
            <a:pPr algn="ctr"/>
            <a:r>
              <a:rPr lang="en-US" sz="1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118" name="object 12">
            <a:extLst>
              <a:ext uri="{FF2B5EF4-FFF2-40B4-BE49-F238E27FC236}">
                <a16:creationId xmlns:a16="http://schemas.microsoft.com/office/drawing/2014/main" id="{073A4389-B507-4108-AC36-CEBB8EFAC130}"/>
              </a:ext>
            </a:extLst>
          </p:cNvPr>
          <p:cNvSpPr/>
          <p:nvPr/>
        </p:nvSpPr>
        <p:spPr>
          <a:xfrm>
            <a:off x="8447983" y="2346273"/>
            <a:ext cx="1923593" cy="744927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tx1"/>
            </a:solidFill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lIns="118147" tIns="59074" rIns="118147" bIns="59074" rtlCol="0">
            <a:spAutoFit/>
          </a:bodyPr>
          <a:lstStyle/>
          <a:p>
            <a:pPr algn="ctr"/>
            <a:r>
              <a:rPr lang="en-US" sz="1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Clinical Support Directorate</a:t>
            </a:r>
          </a:p>
          <a:p>
            <a:pPr algn="ctr"/>
            <a:endParaRPr lang="en-US" sz="12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9" name="object 12">
            <a:extLst>
              <a:ext uri="{FF2B5EF4-FFF2-40B4-BE49-F238E27FC236}">
                <a16:creationId xmlns:a16="http://schemas.microsoft.com/office/drawing/2014/main" id="{D047367E-1B04-4FE3-AE29-FBA579567E1F}"/>
              </a:ext>
            </a:extLst>
          </p:cNvPr>
          <p:cNvSpPr/>
          <p:nvPr/>
        </p:nvSpPr>
        <p:spPr>
          <a:xfrm>
            <a:off x="10530511" y="2363693"/>
            <a:ext cx="1983213" cy="744927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tx1"/>
            </a:solidFill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lIns="118147" tIns="59074" rIns="118147" bIns="59074" rtlCol="0">
            <a:spAutoFit/>
          </a:bodyPr>
          <a:lstStyle/>
          <a:p>
            <a:pPr algn="ctr"/>
            <a:r>
              <a:rPr lang="en-GB" sz="1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Pathology Directorate</a:t>
            </a:r>
          </a:p>
          <a:p>
            <a:pPr algn="ctr"/>
            <a:endParaRPr lang="en-GB" sz="12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sz="12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0" name="TextBox 119">
            <a:extLst>
              <a:ext uri="{FF2B5EF4-FFF2-40B4-BE49-F238E27FC236}">
                <a16:creationId xmlns:a16="http://schemas.microsoft.com/office/drawing/2014/main" id="{B3FE33CD-77D7-4490-A76E-933B44C71B2F}"/>
              </a:ext>
            </a:extLst>
          </p:cNvPr>
          <p:cNvSpPr txBox="1"/>
          <p:nvPr/>
        </p:nvSpPr>
        <p:spPr>
          <a:xfrm>
            <a:off x="177366" y="5219822"/>
            <a:ext cx="1915658" cy="488634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lIns="118147" tIns="59074" rIns="118147" bIns="59074" rtlCol="0">
            <a:spAutoFit/>
          </a:bodyPr>
          <a:lstStyle>
            <a:defPPr>
              <a:defRPr lang="en-US"/>
            </a:defPPr>
            <a:lvl1pPr algn="r">
              <a:defRPr sz="1163" b="1">
                <a:solidFill>
                  <a:prstClr val="black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en-GB" sz="1200" dirty="0">
                <a:latin typeface="Arial" panose="020B0604020202020204" pitchFamily="34" charset="0"/>
                <a:cs typeface="Arial" panose="020B0604020202020204" pitchFamily="34" charset="0"/>
              </a:rPr>
              <a:t>Clinical Director </a:t>
            </a:r>
          </a:p>
          <a:p>
            <a:r>
              <a:rPr lang="en-GB" sz="12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Mark Tighe</a:t>
            </a:r>
          </a:p>
        </p:txBody>
      </p:sp>
      <p:sp>
        <p:nvSpPr>
          <p:cNvPr id="121" name="TextBox 120">
            <a:extLst>
              <a:ext uri="{FF2B5EF4-FFF2-40B4-BE49-F238E27FC236}">
                <a16:creationId xmlns:a16="http://schemas.microsoft.com/office/drawing/2014/main" id="{E1225367-9F86-4F56-8DE1-38AB90DCC9AF}"/>
              </a:ext>
            </a:extLst>
          </p:cNvPr>
          <p:cNvSpPr txBox="1"/>
          <p:nvPr/>
        </p:nvSpPr>
        <p:spPr>
          <a:xfrm>
            <a:off x="9211923" y="1676426"/>
            <a:ext cx="3274358" cy="608720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 w="12700">
            <a:solidFill>
              <a:schemeClr val="tx1"/>
            </a:solidFill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lIns="118147" tIns="59074" rIns="118147" bIns="59074" rtlCol="0">
            <a:spAutoFit/>
          </a:bodyPr>
          <a:lstStyle>
            <a:defPPr>
              <a:defRPr lang="en-US"/>
            </a:defPPr>
            <a:lvl1pPr algn="r">
              <a:defRPr sz="1163" b="1">
                <a:solidFill>
                  <a:prstClr val="black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Deputy Group Director of </a:t>
            </a:r>
          </a:p>
          <a:p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Operations  </a:t>
            </a:r>
            <a:r>
              <a:rPr lang="en-GB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Darren Jose</a:t>
            </a:r>
          </a:p>
        </p:txBody>
      </p:sp>
      <p:sp>
        <p:nvSpPr>
          <p:cNvPr id="122" name="TextBox 121">
            <a:extLst>
              <a:ext uri="{FF2B5EF4-FFF2-40B4-BE49-F238E27FC236}">
                <a16:creationId xmlns:a16="http://schemas.microsoft.com/office/drawing/2014/main" id="{C8BB83ED-32B4-418A-9AFB-0FF179867C31}"/>
              </a:ext>
            </a:extLst>
          </p:cNvPr>
          <p:cNvSpPr txBox="1"/>
          <p:nvPr/>
        </p:nvSpPr>
        <p:spPr>
          <a:xfrm>
            <a:off x="4336836" y="5218489"/>
            <a:ext cx="1942969" cy="488634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lIns="118147" tIns="59074" rIns="118147" bIns="59074" rtlCol="0">
            <a:spAutoFit/>
          </a:bodyPr>
          <a:lstStyle>
            <a:defPPr>
              <a:defRPr lang="en-US"/>
            </a:defPPr>
            <a:lvl1pPr algn="r">
              <a:defRPr sz="1163" b="1">
                <a:solidFill>
                  <a:prstClr val="black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en-GB" sz="1200" dirty="0">
                <a:latin typeface="Arial" panose="020B0604020202020204" pitchFamily="34" charset="0"/>
                <a:cs typeface="Arial" panose="020B0604020202020204" pitchFamily="34" charset="0"/>
              </a:rPr>
              <a:t>Clinical Director </a:t>
            </a:r>
          </a:p>
          <a:p>
            <a:r>
              <a:rPr lang="en-GB" sz="12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Rachel Hall</a:t>
            </a:r>
          </a:p>
        </p:txBody>
      </p:sp>
      <p:sp>
        <p:nvSpPr>
          <p:cNvPr id="123" name="TextBox 122">
            <a:extLst>
              <a:ext uri="{FF2B5EF4-FFF2-40B4-BE49-F238E27FC236}">
                <a16:creationId xmlns:a16="http://schemas.microsoft.com/office/drawing/2014/main" id="{E544DD0E-0DC6-4234-9A21-68D3971D83FC}"/>
              </a:ext>
            </a:extLst>
          </p:cNvPr>
          <p:cNvSpPr txBox="1"/>
          <p:nvPr/>
        </p:nvSpPr>
        <p:spPr>
          <a:xfrm>
            <a:off x="2224175" y="5218950"/>
            <a:ext cx="1977197" cy="488634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lIns="118147" tIns="59074" rIns="118147" bIns="59074" rtlCol="0">
            <a:spAutoFit/>
          </a:bodyPr>
          <a:lstStyle>
            <a:defPPr>
              <a:defRPr lang="en-US"/>
            </a:defPPr>
            <a:lvl1pPr algn="r">
              <a:defRPr sz="1163" b="1">
                <a:solidFill>
                  <a:prstClr val="black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en-GB" sz="1200" dirty="0">
                <a:latin typeface="Arial" panose="020B0604020202020204" pitchFamily="34" charset="0"/>
                <a:cs typeface="Arial" panose="020B0604020202020204" pitchFamily="34" charset="0"/>
              </a:rPr>
              <a:t>Clinical Director </a:t>
            </a:r>
          </a:p>
          <a:p>
            <a:r>
              <a:rPr lang="en-GB" sz="12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Alex Taylor</a:t>
            </a:r>
          </a:p>
        </p:txBody>
      </p:sp>
      <p:sp>
        <p:nvSpPr>
          <p:cNvPr id="124" name="TextBox 123">
            <a:extLst>
              <a:ext uri="{FF2B5EF4-FFF2-40B4-BE49-F238E27FC236}">
                <a16:creationId xmlns:a16="http://schemas.microsoft.com/office/drawing/2014/main" id="{50064EE9-33AA-46EC-94A3-2D9E708C7C0D}"/>
              </a:ext>
            </a:extLst>
          </p:cNvPr>
          <p:cNvSpPr txBox="1"/>
          <p:nvPr/>
        </p:nvSpPr>
        <p:spPr>
          <a:xfrm>
            <a:off x="4323369" y="4573583"/>
            <a:ext cx="1956435" cy="488634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lIns="118147" tIns="59074" rIns="118147" bIns="59074" rtlCol="0">
            <a:spAutoFit/>
          </a:bodyPr>
          <a:lstStyle>
            <a:defPPr>
              <a:defRPr lang="en-US"/>
            </a:defPPr>
            <a:lvl1pPr algn="r">
              <a:defRPr sz="1163" b="1">
                <a:solidFill>
                  <a:prstClr val="black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en-GB" sz="1200" dirty="0">
                <a:latin typeface="Arial" panose="020B0604020202020204" pitchFamily="34" charset="0"/>
                <a:cs typeface="Arial" panose="020B0604020202020204" pitchFamily="34" charset="0"/>
              </a:rPr>
              <a:t>General Manager </a:t>
            </a:r>
            <a:r>
              <a:rPr lang="en-GB" sz="12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Mandy Tanner</a:t>
            </a:r>
          </a:p>
        </p:txBody>
      </p:sp>
      <p:sp>
        <p:nvSpPr>
          <p:cNvPr id="127" name="TextBox 126">
            <a:extLst>
              <a:ext uri="{FF2B5EF4-FFF2-40B4-BE49-F238E27FC236}">
                <a16:creationId xmlns:a16="http://schemas.microsoft.com/office/drawing/2014/main" id="{3B6D4A33-0758-41BF-B892-21753223A31E}"/>
              </a:ext>
            </a:extLst>
          </p:cNvPr>
          <p:cNvSpPr txBox="1"/>
          <p:nvPr/>
        </p:nvSpPr>
        <p:spPr>
          <a:xfrm>
            <a:off x="180286" y="4598208"/>
            <a:ext cx="4036989" cy="488634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2700">
            <a:solidFill>
              <a:schemeClr val="tx1"/>
            </a:solidFill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lIns="118147" tIns="59074" rIns="118147" bIns="59074" rtlCol="0">
            <a:spAutoFit/>
          </a:bodyPr>
          <a:lstStyle>
            <a:defPPr>
              <a:defRPr lang="en-US"/>
            </a:defPPr>
            <a:lvl1pPr algn="r">
              <a:defRPr sz="1163" b="1">
                <a:solidFill>
                  <a:prstClr val="black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en-GB" sz="1200" dirty="0">
                <a:latin typeface="Arial" panose="020B0604020202020204" pitchFamily="34" charset="0"/>
                <a:cs typeface="Arial" panose="020B0604020202020204" pitchFamily="34" charset="0"/>
              </a:rPr>
              <a:t>General Manager </a:t>
            </a:r>
          </a:p>
          <a:p>
            <a:r>
              <a:rPr lang="en-GB" sz="12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Jo Blackwell</a:t>
            </a:r>
          </a:p>
        </p:txBody>
      </p:sp>
      <p:sp>
        <p:nvSpPr>
          <p:cNvPr id="128" name="TextBox 127">
            <a:extLst>
              <a:ext uri="{FF2B5EF4-FFF2-40B4-BE49-F238E27FC236}">
                <a16:creationId xmlns:a16="http://schemas.microsoft.com/office/drawing/2014/main" id="{5966F6BF-BE57-4266-A31F-F32BD7362D94}"/>
              </a:ext>
            </a:extLst>
          </p:cNvPr>
          <p:cNvSpPr txBox="1"/>
          <p:nvPr/>
        </p:nvSpPr>
        <p:spPr>
          <a:xfrm>
            <a:off x="180288" y="5861228"/>
            <a:ext cx="1899334" cy="488634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lIns="118147" tIns="59074" rIns="118147" bIns="59074" rtlCol="0">
            <a:spAutoFit/>
          </a:bodyPr>
          <a:lstStyle>
            <a:defPPr>
              <a:defRPr lang="en-US"/>
            </a:defPPr>
            <a:lvl1pPr algn="r">
              <a:defRPr sz="1163" b="1">
                <a:solidFill>
                  <a:prstClr val="black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en-GB" sz="1200" dirty="0">
                <a:latin typeface="Arial" panose="020B0604020202020204" pitchFamily="34" charset="0"/>
                <a:cs typeface="Arial" panose="020B0604020202020204" pitchFamily="34" charset="0"/>
              </a:rPr>
              <a:t>Senior Matron  </a:t>
            </a:r>
          </a:p>
          <a:p>
            <a:r>
              <a:rPr lang="en-GB" sz="12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Karen Fernley</a:t>
            </a:r>
          </a:p>
        </p:txBody>
      </p:sp>
      <p:sp>
        <p:nvSpPr>
          <p:cNvPr id="129" name="TextBox 128">
            <a:extLst>
              <a:ext uri="{FF2B5EF4-FFF2-40B4-BE49-F238E27FC236}">
                <a16:creationId xmlns:a16="http://schemas.microsoft.com/office/drawing/2014/main" id="{414DC500-9E1A-4599-A882-FA8C39817B3D}"/>
              </a:ext>
            </a:extLst>
          </p:cNvPr>
          <p:cNvSpPr txBox="1"/>
          <p:nvPr/>
        </p:nvSpPr>
        <p:spPr>
          <a:xfrm>
            <a:off x="196859" y="8114759"/>
            <a:ext cx="1952323" cy="6733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lIns="118147" tIns="59074" rIns="118147" bIns="59074" rtlCol="0">
            <a:spAutoFit/>
          </a:bodyPr>
          <a:lstStyle>
            <a:defPPr>
              <a:defRPr lang="en-US"/>
            </a:defPPr>
            <a:lvl1pPr algn="r">
              <a:defRPr sz="1163" b="1">
                <a:solidFill>
                  <a:prstClr val="black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en-GB" sz="1200" dirty="0">
                <a:latin typeface="Arial" panose="020B0604020202020204" pitchFamily="34" charset="0"/>
                <a:cs typeface="Arial" panose="020B0604020202020204" pitchFamily="34" charset="0"/>
              </a:rPr>
              <a:t> Deputy GM </a:t>
            </a:r>
          </a:p>
          <a:p>
            <a:r>
              <a:rPr lang="en-GB" sz="1200" dirty="0">
                <a:latin typeface="Arial" panose="020B0604020202020204" pitchFamily="34" charset="0"/>
                <a:cs typeface="Arial" panose="020B0604020202020204" pitchFamily="34" charset="0"/>
              </a:rPr>
              <a:t>Child Health</a:t>
            </a:r>
          </a:p>
          <a:p>
            <a:r>
              <a:rPr lang="en-GB" sz="12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David Hannington</a:t>
            </a:r>
          </a:p>
        </p:txBody>
      </p:sp>
      <p:sp>
        <p:nvSpPr>
          <p:cNvPr id="130" name="TextBox 129">
            <a:extLst>
              <a:ext uri="{FF2B5EF4-FFF2-40B4-BE49-F238E27FC236}">
                <a16:creationId xmlns:a16="http://schemas.microsoft.com/office/drawing/2014/main" id="{67A413F3-BDD8-4955-A67C-EC90E4457AFE}"/>
              </a:ext>
            </a:extLst>
          </p:cNvPr>
          <p:cNvSpPr txBox="1"/>
          <p:nvPr/>
        </p:nvSpPr>
        <p:spPr>
          <a:xfrm>
            <a:off x="217942" y="7558280"/>
            <a:ext cx="1912737" cy="488634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lIns="118147" tIns="59074" rIns="118147" bIns="59074" rtlCol="0">
            <a:spAutoFit/>
          </a:bodyPr>
          <a:lstStyle>
            <a:defPPr>
              <a:defRPr lang="en-US"/>
            </a:defPPr>
            <a:lvl1pPr algn="r">
              <a:defRPr sz="1163" b="1">
                <a:solidFill>
                  <a:prstClr val="black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en-GB" sz="1200" dirty="0">
                <a:latin typeface="Arial" panose="020B0604020202020204" pitchFamily="34" charset="0"/>
                <a:cs typeface="Arial" panose="020B0604020202020204" pitchFamily="34" charset="0"/>
              </a:rPr>
              <a:t>Matron NICU   </a:t>
            </a:r>
          </a:p>
          <a:p>
            <a:r>
              <a:rPr lang="en-GB" sz="12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Daniel Lockyer</a:t>
            </a:r>
          </a:p>
        </p:txBody>
      </p:sp>
      <p:sp>
        <p:nvSpPr>
          <p:cNvPr id="131" name="TextBox 130">
            <a:extLst>
              <a:ext uri="{FF2B5EF4-FFF2-40B4-BE49-F238E27FC236}">
                <a16:creationId xmlns:a16="http://schemas.microsoft.com/office/drawing/2014/main" id="{07A20DA0-DDC7-43AE-8A02-6FDFE79F49BF}"/>
              </a:ext>
            </a:extLst>
          </p:cNvPr>
          <p:cNvSpPr txBox="1"/>
          <p:nvPr/>
        </p:nvSpPr>
        <p:spPr>
          <a:xfrm>
            <a:off x="4323368" y="7550393"/>
            <a:ext cx="1912891" cy="488634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lIns="118147" tIns="59074" rIns="118147" bIns="59074" rtlCol="0">
            <a:spAutoFit/>
          </a:bodyPr>
          <a:lstStyle>
            <a:defPPr>
              <a:defRPr lang="en-US"/>
            </a:defPPr>
            <a:lvl1pPr algn="r">
              <a:defRPr sz="1163" b="1">
                <a:solidFill>
                  <a:prstClr val="black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en-GB" sz="1200" dirty="0">
                <a:latin typeface="Arial" panose="020B0604020202020204" pitchFamily="34" charset="0"/>
                <a:cs typeface="Arial" panose="020B0604020202020204" pitchFamily="34" charset="0"/>
              </a:rPr>
              <a:t>Matron  </a:t>
            </a:r>
          </a:p>
          <a:p>
            <a:r>
              <a:rPr lang="en-GB" sz="12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Daniel Bundy</a:t>
            </a:r>
          </a:p>
        </p:txBody>
      </p:sp>
      <p:sp>
        <p:nvSpPr>
          <p:cNvPr id="132" name="TextBox 131">
            <a:extLst>
              <a:ext uri="{FF2B5EF4-FFF2-40B4-BE49-F238E27FC236}">
                <a16:creationId xmlns:a16="http://schemas.microsoft.com/office/drawing/2014/main" id="{7A6876D9-CB40-4B77-941C-C5583071D40E}"/>
              </a:ext>
            </a:extLst>
          </p:cNvPr>
          <p:cNvSpPr txBox="1"/>
          <p:nvPr/>
        </p:nvSpPr>
        <p:spPr>
          <a:xfrm>
            <a:off x="4336836" y="8114759"/>
            <a:ext cx="1908654" cy="6733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lIns="118147" tIns="59074" rIns="118147" bIns="59074" rtlCol="0">
            <a:spAutoFit/>
          </a:bodyPr>
          <a:lstStyle>
            <a:defPPr>
              <a:defRPr lang="en-US"/>
            </a:defPPr>
            <a:lvl1pPr algn="r">
              <a:defRPr sz="1163" b="1">
                <a:solidFill>
                  <a:prstClr val="black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en-GB" sz="1200" dirty="0">
                <a:latin typeface="Arial" panose="020B0604020202020204" pitchFamily="34" charset="0"/>
                <a:cs typeface="Arial" panose="020B0604020202020204" pitchFamily="34" charset="0"/>
              </a:rPr>
              <a:t>Deputy General Manager</a:t>
            </a:r>
          </a:p>
          <a:p>
            <a:r>
              <a:rPr lang="en-GB" sz="1200" b="0" dirty="0" err="1">
                <a:latin typeface="Arial" panose="020B0604020202020204" pitchFamily="34" charset="0"/>
                <a:cs typeface="Arial" panose="020B0604020202020204" pitchFamily="34" charset="0"/>
              </a:rPr>
              <a:t>Gaurika</a:t>
            </a:r>
            <a:r>
              <a:rPr lang="en-GB" sz="1200" b="0" dirty="0">
                <a:latin typeface="Arial" panose="020B0604020202020204" pitchFamily="34" charset="0"/>
                <a:cs typeface="Arial" panose="020B0604020202020204" pitchFamily="34" charset="0"/>
              </a:rPr>
              <a:t> Kapoor</a:t>
            </a:r>
          </a:p>
        </p:txBody>
      </p:sp>
      <p:sp>
        <p:nvSpPr>
          <p:cNvPr id="133" name="TextBox 132">
            <a:extLst>
              <a:ext uri="{FF2B5EF4-FFF2-40B4-BE49-F238E27FC236}">
                <a16:creationId xmlns:a16="http://schemas.microsoft.com/office/drawing/2014/main" id="{195861A9-9D37-478C-80FA-A5E43C8888C3}"/>
              </a:ext>
            </a:extLst>
          </p:cNvPr>
          <p:cNvSpPr txBox="1"/>
          <p:nvPr/>
        </p:nvSpPr>
        <p:spPr>
          <a:xfrm>
            <a:off x="2229284" y="8274366"/>
            <a:ext cx="1949702" cy="488634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lIns="118147" tIns="59074" rIns="118147" bIns="59074" rtlCol="0">
            <a:spAutoFit/>
          </a:bodyPr>
          <a:lstStyle>
            <a:defPPr>
              <a:defRPr lang="en-US"/>
            </a:defPPr>
            <a:lvl1pPr algn="r">
              <a:defRPr sz="1163" b="1">
                <a:solidFill>
                  <a:prstClr val="black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en-GB" sz="1200" dirty="0">
                <a:latin typeface="Arial" panose="020B0604020202020204" pitchFamily="34" charset="0"/>
                <a:cs typeface="Arial" panose="020B0604020202020204" pitchFamily="34" charset="0"/>
              </a:rPr>
              <a:t>Matron</a:t>
            </a:r>
          </a:p>
          <a:p>
            <a:r>
              <a:rPr lang="en-GB" sz="12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Belinda Hewett</a:t>
            </a:r>
          </a:p>
        </p:txBody>
      </p:sp>
      <p:sp>
        <p:nvSpPr>
          <p:cNvPr id="134" name="TextBox 133">
            <a:extLst>
              <a:ext uri="{FF2B5EF4-FFF2-40B4-BE49-F238E27FC236}">
                <a16:creationId xmlns:a16="http://schemas.microsoft.com/office/drawing/2014/main" id="{F9212E45-D449-4565-B4D7-21BDD0F08ADD}"/>
              </a:ext>
            </a:extLst>
          </p:cNvPr>
          <p:cNvSpPr txBox="1"/>
          <p:nvPr/>
        </p:nvSpPr>
        <p:spPr>
          <a:xfrm>
            <a:off x="2204857" y="8851700"/>
            <a:ext cx="1952323" cy="6733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lIns="118147" tIns="59074" rIns="118147" bIns="59074" rtlCol="0">
            <a:spAutoFit/>
          </a:bodyPr>
          <a:lstStyle>
            <a:defPPr>
              <a:defRPr lang="en-US"/>
            </a:defPPr>
            <a:lvl1pPr algn="r">
              <a:defRPr sz="1163" b="1">
                <a:solidFill>
                  <a:prstClr val="black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en-GB" sz="1200" dirty="0">
                <a:latin typeface="Arial" panose="020B0604020202020204" pitchFamily="34" charset="0"/>
                <a:cs typeface="Arial" panose="020B0604020202020204" pitchFamily="34" charset="0"/>
              </a:rPr>
              <a:t>Deputy GM </a:t>
            </a:r>
          </a:p>
          <a:p>
            <a:r>
              <a:rPr lang="en-GB" sz="1200" dirty="0">
                <a:latin typeface="Arial" panose="020B0604020202020204" pitchFamily="34" charset="0"/>
                <a:cs typeface="Arial" panose="020B0604020202020204" pitchFamily="34" charset="0"/>
              </a:rPr>
              <a:t>Women’s Health</a:t>
            </a:r>
          </a:p>
          <a:p>
            <a:r>
              <a:rPr lang="en-GB" sz="12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George Floyd</a:t>
            </a:r>
          </a:p>
        </p:txBody>
      </p:sp>
      <p:sp>
        <p:nvSpPr>
          <p:cNvPr id="135" name="TextBox 134">
            <a:extLst>
              <a:ext uri="{FF2B5EF4-FFF2-40B4-BE49-F238E27FC236}">
                <a16:creationId xmlns:a16="http://schemas.microsoft.com/office/drawing/2014/main" id="{53A2DD7C-3248-4E26-B404-A978BB824F6C}"/>
              </a:ext>
            </a:extLst>
          </p:cNvPr>
          <p:cNvSpPr txBox="1"/>
          <p:nvPr/>
        </p:nvSpPr>
        <p:spPr>
          <a:xfrm>
            <a:off x="8229006" y="1032618"/>
            <a:ext cx="4257276" cy="608720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 w="12700">
            <a:solidFill>
              <a:schemeClr val="tx1"/>
            </a:solidFill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lIns="118147" tIns="59074" rIns="118147" bIns="59074" rtlCol="0">
            <a:spAutoFit/>
          </a:bodyPr>
          <a:lstStyle>
            <a:defPPr>
              <a:defRPr lang="en-US"/>
            </a:defPPr>
            <a:lvl1pPr algn="r">
              <a:defRPr sz="1163" b="1">
                <a:solidFill>
                  <a:prstClr val="black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Group Medical Director</a:t>
            </a:r>
          </a:p>
          <a:p>
            <a:r>
              <a:rPr lang="en-GB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Daniel Webster</a:t>
            </a:r>
          </a:p>
        </p:txBody>
      </p:sp>
      <p:sp>
        <p:nvSpPr>
          <p:cNvPr id="160" name="TextBox 159">
            <a:extLst>
              <a:ext uri="{FF2B5EF4-FFF2-40B4-BE49-F238E27FC236}">
                <a16:creationId xmlns:a16="http://schemas.microsoft.com/office/drawing/2014/main" id="{E01D9E98-E171-47C0-A361-FADE62F5F00B}"/>
              </a:ext>
            </a:extLst>
          </p:cNvPr>
          <p:cNvSpPr txBox="1"/>
          <p:nvPr/>
        </p:nvSpPr>
        <p:spPr>
          <a:xfrm>
            <a:off x="4630209" y="825101"/>
            <a:ext cx="3531476" cy="608720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 w="12700">
            <a:solidFill>
              <a:schemeClr val="tx1"/>
            </a:solidFill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lIns="118147" tIns="59074" rIns="118147" bIns="59074" rtlCol="0">
            <a:spAutoFit/>
          </a:bodyPr>
          <a:lstStyle>
            <a:defPPr>
              <a:defRPr lang="en-US"/>
            </a:defPPr>
            <a:lvl1pPr algn="r">
              <a:defRPr sz="1163" b="1">
                <a:solidFill>
                  <a:prstClr val="black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Group Director of Operations</a:t>
            </a:r>
          </a:p>
          <a:p>
            <a:r>
              <a:rPr lang="en-GB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Sarah Macklin</a:t>
            </a:r>
          </a:p>
        </p:txBody>
      </p:sp>
      <p:sp>
        <p:nvSpPr>
          <p:cNvPr id="161" name="TextBox 160">
            <a:extLst>
              <a:ext uri="{FF2B5EF4-FFF2-40B4-BE49-F238E27FC236}">
                <a16:creationId xmlns:a16="http://schemas.microsoft.com/office/drawing/2014/main" id="{D0F374D2-BC49-4996-99C3-8609EB8D6EFD}"/>
              </a:ext>
            </a:extLst>
          </p:cNvPr>
          <p:cNvSpPr txBox="1"/>
          <p:nvPr/>
        </p:nvSpPr>
        <p:spPr>
          <a:xfrm>
            <a:off x="266944" y="1107548"/>
            <a:ext cx="4252792" cy="608720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 w="12700">
            <a:solidFill>
              <a:schemeClr val="tx1"/>
            </a:solidFill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lIns="118147" tIns="59074" rIns="118147" bIns="59074" rtlCol="0">
            <a:spAutoFit/>
          </a:bodyPr>
          <a:lstStyle>
            <a:defPPr>
              <a:defRPr lang="en-US"/>
            </a:defPPr>
            <a:lvl1pPr algn="r">
              <a:defRPr sz="1163" b="1">
                <a:solidFill>
                  <a:prstClr val="black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Group Director of Nursing</a:t>
            </a:r>
          </a:p>
          <a:p>
            <a:r>
              <a:rPr lang="en-GB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Claire Rogers</a:t>
            </a:r>
          </a:p>
        </p:txBody>
      </p:sp>
      <p:sp>
        <p:nvSpPr>
          <p:cNvPr id="162" name="TextBox 161">
            <a:extLst>
              <a:ext uri="{FF2B5EF4-FFF2-40B4-BE49-F238E27FC236}">
                <a16:creationId xmlns:a16="http://schemas.microsoft.com/office/drawing/2014/main" id="{6AAD432C-8161-4C73-957F-34ECD806BCAB}"/>
              </a:ext>
            </a:extLst>
          </p:cNvPr>
          <p:cNvSpPr txBox="1"/>
          <p:nvPr/>
        </p:nvSpPr>
        <p:spPr>
          <a:xfrm>
            <a:off x="4341305" y="5883896"/>
            <a:ext cx="1938500" cy="488634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lIns="118147" tIns="59074" rIns="118147" bIns="59074" rtlCol="0">
            <a:spAutoFit/>
          </a:bodyPr>
          <a:lstStyle>
            <a:defPPr>
              <a:defRPr lang="en-US"/>
            </a:defPPr>
            <a:lvl1pPr algn="r">
              <a:defRPr sz="1163" b="1">
                <a:solidFill>
                  <a:prstClr val="black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en-GB" sz="1200" dirty="0">
                <a:latin typeface="Arial" panose="020B0604020202020204" pitchFamily="34" charset="0"/>
                <a:cs typeface="Arial" panose="020B0604020202020204" pitchFamily="34" charset="0"/>
              </a:rPr>
              <a:t>Senior Matron </a:t>
            </a:r>
          </a:p>
          <a:p>
            <a:r>
              <a:rPr lang="en-GB" sz="12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Marie Miller</a:t>
            </a:r>
          </a:p>
        </p:txBody>
      </p:sp>
      <p:sp>
        <p:nvSpPr>
          <p:cNvPr id="163" name="TextBox 162">
            <a:extLst>
              <a:ext uri="{FF2B5EF4-FFF2-40B4-BE49-F238E27FC236}">
                <a16:creationId xmlns:a16="http://schemas.microsoft.com/office/drawing/2014/main" id="{49B52BC7-73B5-4434-9D96-76BCC5F5970B}"/>
              </a:ext>
            </a:extLst>
          </p:cNvPr>
          <p:cNvSpPr txBox="1"/>
          <p:nvPr/>
        </p:nvSpPr>
        <p:spPr>
          <a:xfrm>
            <a:off x="4336837" y="6789176"/>
            <a:ext cx="1931096" cy="6733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lIns="118147" tIns="59074" rIns="118147" bIns="59074" rtlCol="0">
            <a:spAutoFit/>
          </a:bodyPr>
          <a:lstStyle>
            <a:defPPr>
              <a:defRPr lang="en-US"/>
            </a:defPPr>
            <a:lvl1pPr algn="r">
              <a:defRPr sz="1163" b="1">
                <a:solidFill>
                  <a:prstClr val="black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en-GB" sz="1200" dirty="0">
                <a:latin typeface="Arial" panose="020B0604020202020204" pitchFamily="34" charset="0"/>
                <a:cs typeface="Arial" panose="020B0604020202020204" pitchFamily="34" charset="0"/>
              </a:rPr>
              <a:t>Palliative Care Lead Nurse</a:t>
            </a:r>
          </a:p>
          <a:p>
            <a:r>
              <a:rPr lang="en-GB" sz="12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Louise Pennington</a:t>
            </a:r>
          </a:p>
        </p:txBody>
      </p:sp>
      <p:sp>
        <p:nvSpPr>
          <p:cNvPr id="164" name="Isosceles Triangle 163">
            <a:extLst>
              <a:ext uri="{FF2B5EF4-FFF2-40B4-BE49-F238E27FC236}">
                <a16:creationId xmlns:a16="http://schemas.microsoft.com/office/drawing/2014/main" id="{F82E4B41-EA20-4DA5-A3F6-7846261EAF52}"/>
              </a:ext>
            </a:extLst>
          </p:cNvPr>
          <p:cNvSpPr/>
          <p:nvPr/>
        </p:nvSpPr>
        <p:spPr>
          <a:xfrm>
            <a:off x="6565644" y="4462395"/>
            <a:ext cx="1590661" cy="2192839"/>
          </a:xfrm>
          <a:prstGeom prst="triangle">
            <a:avLst/>
          </a:prstGeom>
          <a:solidFill>
            <a:schemeClr val="bg1">
              <a:lumMod val="95000"/>
            </a:schemeClr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sz="3102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5" name="object 12">
            <a:extLst>
              <a:ext uri="{FF2B5EF4-FFF2-40B4-BE49-F238E27FC236}">
                <a16:creationId xmlns:a16="http://schemas.microsoft.com/office/drawing/2014/main" id="{960A90B1-6645-4E34-9C20-14D1871B223B}"/>
              </a:ext>
            </a:extLst>
          </p:cNvPr>
          <p:cNvSpPr/>
          <p:nvPr/>
        </p:nvSpPr>
        <p:spPr>
          <a:xfrm>
            <a:off x="6413610" y="3094882"/>
            <a:ext cx="1927576" cy="1344487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lIns="0" tIns="0" rIns="0" bIns="0" rtlCol="0"/>
          <a:lstStyle/>
          <a:p>
            <a:pPr algn="ctr" defTabSz="420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defTabSz="4200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defTabSz="4200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Radiology and Imaging</a:t>
            </a:r>
          </a:p>
          <a:p>
            <a:pPr algn="ctr" defTabSz="4200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Pharmacy</a:t>
            </a:r>
          </a:p>
        </p:txBody>
      </p:sp>
      <p:sp>
        <p:nvSpPr>
          <p:cNvPr id="166" name="object 12">
            <a:extLst>
              <a:ext uri="{FF2B5EF4-FFF2-40B4-BE49-F238E27FC236}">
                <a16:creationId xmlns:a16="http://schemas.microsoft.com/office/drawing/2014/main" id="{1241D80F-8D9D-47E6-B548-EB6F196B42C3}"/>
              </a:ext>
            </a:extLst>
          </p:cNvPr>
          <p:cNvSpPr/>
          <p:nvPr/>
        </p:nvSpPr>
        <p:spPr>
          <a:xfrm>
            <a:off x="6401523" y="2369531"/>
            <a:ext cx="1926252" cy="744927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tx1"/>
            </a:solidFill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lIns="118147" tIns="59074" rIns="118147" bIns="59074" rtlCol="0">
            <a:spAutoFit/>
          </a:bodyPr>
          <a:lstStyle/>
          <a:p>
            <a:pPr algn="ctr"/>
            <a:r>
              <a:rPr lang="en-US" sz="1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Radiology and Pharmacy</a:t>
            </a:r>
          </a:p>
          <a:p>
            <a:pPr algn="ctr"/>
            <a:endParaRPr lang="en-US" sz="12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7" name="TextBox 166">
            <a:extLst>
              <a:ext uri="{FF2B5EF4-FFF2-40B4-BE49-F238E27FC236}">
                <a16:creationId xmlns:a16="http://schemas.microsoft.com/office/drawing/2014/main" id="{058F5E27-8349-4C74-B7B4-6F5414486EBF}"/>
              </a:ext>
            </a:extLst>
          </p:cNvPr>
          <p:cNvSpPr txBox="1"/>
          <p:nvPr/>
        </p:nvSpPr>
        <p:spPr>
          <a:xfrm>
            <a:off x="6378743" y="5173196"/>
            <a:ext cx="1942721" cy="6733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lIns="118147" tIns="59074" rIns="118147" bIns="59074" rtlCol="0">
            <a:spAutoFit/>
          </a:bodyPr>
          <a:lstStyle>
            <a:defPPr>
              <a:defRPr lang="en-US"/>
            </a:defPPr>
            <a:lvl1pPr algn="r">
              <a:defRPr sz="1163" b="1">
                <a:solidFill>
                  <a:prstClr val="black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en-GB" sz="1200" dirty="0">
                <a:latin typeface="Arial" panose="020B0604020202020204" pitchFamily="34" charset="0"/>
                <a:cs typeface="Arial" panose="020B0604020202020204" pitchFamily="34" charset="0"/>
              </a:rPr>
              <a:t>Clinical Director  Radiology </a:t>
            </a:r>
          </a:p>
          <a:p>
            <a:r>
              <a:rPr lang="en-GB" sz="12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Ravi Ayer</a:t>
            </a:r>
          </a:p>
        </p:txBody>
      </p:sp>
      <p:sp>
        <p:nvSpPr>
          <p:cNvPr id="168" name="TextBox 167">
            <a:extLst>
              <a:ext uri="{FF2B5EF4-FFF2-40B4-BE49-F238E27FC236}">
                <a16:creationId xmlns:a16="http://schemas.microsoft.com/office/drawing/2014/main" id="{D94E1E57-EAD1-4D40-B6B7-B0DD3377E5CB}"/>
              </a:ext>
            </a:extLst>
          </p:cNvPr>
          <p:cNvSpPr txBox="1"/>
          <p:nvPr/>
        </p:nvSpPr>
        <p:spPr>
          <a:xfrm>
            <a:off x="6399555" y="4596882"/>
            <a:ext cx="1961380" cy="488634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lIns="118147" tIns="59074" rIns="118147" bIns="59074" rtlCol="0">
            <a:spAutoFit/>
          </a:bodyPr>
          <a:lstStyle>
            <a:defPPr>
              <a:defRPr lang="en-US"/>
            </a:defPPr>
            <a:lvl1pPr algn="r">
              <a:defRPr sz="1163" b="1">
                <a:solidFill>
                  <a:prstClr val="black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en-GB" sz="1200" dirty="0">
                <a:latin typeface="Arial" panose="020B0604020202020204" pitchFamily="34" charset="0"/>
                <a:cs typeface="Arial" panose="020B0604020202020204" pitchFamily="34" charset="0"/>
              </a:rPr>
              <a:t>Head of Imaging</a:t>
            </a:r>
          </a:p>
          <a:p>
            <a:r>
              <a:rPr lang="en-GB" sz="12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James Knowles</a:t>
            </a:r>
          </a:p>
        </p:txBody>
      </p:sp>
      <p:sp>
        <p:nvSpPr>
          <p:cNvPr id="169" name="TextBox 168">
            <a:extLst>
              <a:ext uri="{FF2B5EF4-FFF2-40B4-BE49-F238E27FC236}">
                <a16:creationId xmlns:a16="http://schemas.microsoft.com/office/drawing/2014/main" id="{F9CEF7B8-1B10-444F-8FE7-A9F587DED2C9}"/>
              </a:ext>
            </a:extLst>
          </p:cNvPr>
          <p:cNvSpPr txBox="1"/>
          <p:nvPr/>
        </p:nvSpPr>
        <p:spPr>
          <a:xfrm>
            <a:off x="2222077" y="6629400"/>
            <a:ext cx="1995199" cy="1042631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lIns="118147" tIns="59074" rIns="118147" bIns="59074" rtlCol="0">
            <a:spAutoFit/>
          </a:bodyPr>
          <a:lstStyle>
            <a:defPPr>
              <a:defRPr lang="en-US"/>
            </a:defPPr>
            <a:lvl1pPr algn="r">
              <a:defRPr sz="1163" b="1">
                <a:solidFill>
                  <a:prstClr val="black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en-GB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(Currently covered by Frances Jones)</a:t>
            </a:r>
          </a:p>
          <a:p>
            <a:r>
              <a:rPr lang="en-GB" sz="1200" dirty="0">
                <a:latin typeface="Arial" panose="020B0604020202020204" pitchFamily="34" charset="0"/>
                <a:cs typeface="Arial" panose="020B0604020202020204" pitchFamily="34" charset="0"/>
              </a:rPr>
              <a:t>Associate Director of Midwifery</a:t>
            </a:r>
          </a:p>
          <a:p>
            <a:r>
              <a:rPr lang="en-GB" sz="12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Lorraine </a:t>
            </a:r>
            <a:r>
              <a:rPr lang="en-GB" sz="1200" b="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Tonge</a:t>
            </a:r>
            <a:endParaRPr lang="en-GB" sz="1200" b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70" name="Picture 7">
            <a:extLst>
              <a:ext uri="{FF2B5EF4-FFF2-40B4-BE49-F238E27FC236}">
                <a16:creationId xmlns:a16="http://schemas.microsoft.com/office/drawing/2014/main" id="{4DB90850-703F-45D9-87F5-CC5870438D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049" y="1164925"/>
            <a:ext cx="562617" cy="499252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1" name="Picture 170">
            <a:extLst>
              <a:ext uri="{FF2B5EF4-FFF2-40B4-BE49-F238E27FC236}">
                <a16:creationId xmlns:a16="http://schemas.microsoft.com/office/drawing/2014/main" id="{DE13B303-45E2-4896-9BBB-7E6B19480B0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06167" y="853143"/>
            <a:ext cx="565859" cy="558765"/>
          </a:xfrm>
          <a:prstGeom prst="ellipse">
            <a:avLst/>
          </a:prstGeom>
        </p:spPr>
      </p:pic>
      <p:pic>
        <p:nvPicPr>
          <p:cNvPr id="172" name="Picture 171">
            <a:extLst>
              <a:ext uri="{FF2B5EF4-FFF2-40B4-BE49-F238E27FC236}">
                <a16:creationId xmlns:a16="http://schemas.microsoft.com/office/drawing/2014/main" id="{6EB45EB7-DAEB-434F-9455-992AC0221EE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9882" y="1053048"/>
            <a:ext cx="586833" cy="552279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</p:spPr>
      </p:pic>
      <p:pic>
        <p:nvPicPr>
          <p:cNvPr id="173" name="Picture 172">
            <a:extLst>
              <a:ext uri="{FF2B5EF4-FFF2-40B4-BE49-F238E27FC236}">
                <a16:creationId xmlns:a16="http://schemas.microsoft.com/office/drawing/2014/main" id="{A226D8AA-2853-4480-B74F-940F2284B04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236761" y="1701885"/>
            <a:ext cx="441349" cy="530661"/>
          </a:xfrm>
          <a:prstGeom prst="ellipse">
            <a:avLst/>
          </a:prstGeom>
        </p:spPr>
      </p:pic>
      <p:pic>
        <p:nvPicPr>
          <p:cNvPr id="174" name="Picture 173">
            <a:extLst>
              <a:ext uri="{FF2B5EF4-FFF2-40B4-BE49-F238E27FC236}">
                <a16:creationId xmlns:a16="http://schemas.microsoft.com/office/drawing/2014/main" id="{15BB719C-499F-4149-98B9-FBC2D3171FE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0266" y="5196414"/>
            <a:ext cx="368225" cy="511170"/>
          </a:xfrm>
          <a:prstGeom prst="ellipse">
            <a:avLst/>
          </a:prstGeom>
        </p:spPr>
      </p:pic>
      <p:pic>
        <p:nvPicPr>
          <p:cNvPr id="175" name="Picture 8">
            <a:extLst>
              <a:ext uri="{FF2B5EF4-FFF2-40B4-BE49-F238E27FC236}">
                <a16:creationId xmlns:a16="http://schemas.microsoft.com/office/drawing/2014/main" id="{50E8D42B-1593-4114-8504-BC4C586520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761" y="4622012"/>
            <a:ext cx="360194" cy="453429"/>
          </a:xfrm>
          <a:prstGeom prst="ellipse">
            <a:avLst/>
          </a:prstGeom>
          <a:noFill/>
          <a:ln w="9525">
            <a:solidFill>
              <a:srgbClr val="ECF1F8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76" name="Picture 175">
            <a:extLst>
              <a:ext uri="{FF2B5EF4-FFF2-40B4-BE49-F238E27FC236}">
                <a16:creationId xmlns:a16="http://schemas.microsoft.com/office/drawing/2014/main" id="{52FAD9BF-FB4C-47FB-A787-2858293A0C56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304" t="26217" r="43718" b="60467"/>
          <a:stretch/>
        </p:blipFill>
        <p:spPr>
          <a:xfrm>
            <a:off x="226806" y="5867819"/>
            <a:ext cx="411130" cy="488631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</p:spPr>
      </p:pic>
      <p:pic>
        <p:nvPicPr>
          <p:cNvPr id="177" name="Picture 176">
            <a:extLst>
              <a:ext uri="{FF2B5EF4-FFF2-40B4-BE49-F238E27FC236}">
                <a16:creationId xmlns:a16="http://schemas.microsoft.com/office/drawing/2014/main" id="{90F7FAE1-5591-4CF3-9570-C38C4C1A58FD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05" t="-1" r="11226" b="42774"/>
          <a:stretch/>
        </p:blipFill>
        <p:spPr>
          <a:xfrm>
            <a:off x="244321" y="7554004"/>
            <a:ext cx="415073" cy="481412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</p:spPr>
      </p:pic>
      <p:pic>
        <p:nvPicPr>
          <p:cNvPr id="178" name="Picture 177">
            <a:extLst>
              <a:ext uri="{FF2B5EF4-FFF2-40B4-BE49-F238E27FC236}">
                <a16:creationId xmlns:a16="http://schemas.microsoft.com/office/drawing/2014/main" id="{31AB704A-1F10-448B-9DFE-0426A234E8B7}"/>
              </a:ext>
            </a:extLst>
          </p:cNvPr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943" r="12966"/>
          <a:stretch/>
        </p:blipFill>
        <p:spPr>
          <a:xfrm>
            <a:off x="260266" y="8177844"/>
            <a:ext cx="425367" cy="439448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</p:spPr>
      </p:pic>
      <p:pic>
        <p:nvPicPr>
          <p:cNvPr id="179" name="Picture 178">
            <a:extLst>
              <a:ext uri="{FF2B5EF4-FFF2-40B4-BE49-F238E27FC236}">
                <a16:creationId xmlns:a16="http://schemas.microsoft.com/office/drawing/2014/main" id="{4AD214B9-7947-418F-9960-628CE06BF3C9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4175" y="8940186"/>
            <a:ext cx="468448" cy="432414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</p:spPr>
      </p:pic>
      <p:pic>
        <p:nvPicPr>
          <p:cNvPr id="181" name="Picture 180">
            <a:extLst>
              <a:ext uri="{FF2B5EF4-FFF2-40B4-BE49-F238E27FC236}">
                <a16:creationId xmlns:a16="http://schemas.microsoft.com/office/drawing/2014/main" id="{CE8D3A86-74A3-49C6-ADB6-9E44A2DADC22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8251" y="5241795"/>
            <a:ext cx="398018" cy="452789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</p:spPr>
      </p:pic>
      <p:pic>
        <p:nvPicPr>
          <p:cNvPr id="183" name="Picture 3">
            <a:extLst>
              <a:ext uri="{FF2B5EF4-FFF2-40B4-BE49-F238E27FC236}">
                <a16:creationId xmlns:a16="http://schemas.microsoft.com/office/drawing/2014/main" id="{6174B94F-EC26-47D6-8DA1-D6693B9AE0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3430" y="4615206"/>
            <a:ext cx="321120" cy="411306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" name="Picture 183">
            <a:extLst>
              <a:ext uri="{FF2B5EF4-FFF2-40B4-BE49-F238E27FC236}">
                <a16:creationId xmlns:a16="http://schemas.microsoft.com/office/drawing/2014/main" id="{8AF3E870-2ADC-43F4-8F96-44057EDEEADD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253884" y="8229600"/>
            <a:ext cx="365147" cy="451533"/>
          </a:xfrm>
          <a:prstGeom prst="ellipse">
            <a:avLst/>
          </a:prstGeom>
        </p:spPr>
      </p:pic>
      <p:pic>
        <p:nvPicPr>
          <p:cNvPr id="185" name="Picture 8">
            <a:extLst>
              <a:ext uri="{FF2B5EF4-FFF2-40B4-BE49-F238E27FC236}">
                <a16:creationId xmlns:a16="http://schemas.microsoft.com/office/drawing/2014/main" id="{D552E8EB-2875-47E7-AC24-2101306628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7400" y="6858000"/>
            <a:ext cx="321664" cy="411274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6" name="Picture 2">
            <a:extLst>
              <a:ext uri="{FF2B5EF4-FFF2-40B4-BE49-F238E27FC236}">
                <a16:creationId xmlns:a16="http://schemas.microsoft.com/office/drawing/2014/main" id="{D7104023-B758-4F12-ABDE-E8EFE0DC4F5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58" r="11913" b="16223"/>
          <a:stretch/>
        </p:blipFill>
        <p:spPr bwMode="auto">
          <a:xfrm>
            <a:off x="4451860" y="5906419"/>
            <a:ext cx="356699" cy="439414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8" name="Picture 187">
            <a:extLst>
              <a:ext uri="{FF2B5EF4-FFF2-40B4-BE49-F238E27FC236}">
                <a16:creationId xmlns:a16="http://schemas.microsoft.com/office/drawing/2014/main" id="{2AB192E8-278E-4CA2-B9C5-3895EF7F6EA8}"/>
              </a:ext>
            </a:extLst>
          </p:cNvPr>
          <p:cNvPicPr/>
          <p:nvPr/>
        </p:nvPicPr>
        <p:blipFill rotWithShape="1"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896" t="11297" r="18847" b="28307"/>
          <a:stretch/>
        </p:blipFill>
        <p:spPr bwMode="auto">
          <a:xfrm>
            <a:off x="4336836" y="7592597"/>
            <a:ext cx="380358" cy="434104"/>
          </a:xfrm>
          <a:prstGeom prst="ellipse">
            <a:avLst/>
          </a:prstGeom>
          <a:noFill/>
          <a:ln>
            <a:noFill/>
          </a:ln>
        </p:spPr>
      </p:pic>
      <p:sp>
        <p:nvSpPr>
          <p:cNvPr id="189" name="TextBox 188">
            <a:extLst>
              <a:ext uri="{FF2B5EF4-FFF2-40B4-BE49-F238E27FC236}">
                <a16:creationId xmlns:a16="http://schemas.microsoft.com/office/drawing/2014/main" id="{91062BB4-0A0D-4339-BC8F-DF34BBAA37E3}"/>
              </a:ext>
            </a:extLst>
          </p:cNvPr>
          <p:cNvSpPr txBox="1"/>
          <p:nvPr/>
        </p:nvSpPr>
        <p:spPr>
          <a:xfrm>
            <a:off x="6426108" y="5958286"/>
            <a:ext cx="1885526" cy="6733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lIns="118147" tIns="59074" rIns="118147" bIns="59074" rtlCol="0">
            <a:spAutoFit/>
          </a:bodyPr>
          <a:lstStyle>
            <a:defPPr>
              <a:defRPr lang="en-US"/>
            </a:defPPr>
            <a:lvl1pPr algn="r">
              <a:defRPr sz="1163" b="1">
                <a:solidFill>
                  <a:prstClr val="black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en-GB" sz="1200" dirty="0">
                <a:latin typeface="Arial" panose="020B0604020202020204" pitchFamily="34" charset="0"/>
                <a:cs typeface="Arial" panose="020B0604020202020204" pitchFamily="34" charset="0"/>
              </a:rPr>
              <a:t>      Associate Director </a:t>
            </a:r>
            <a:r>
              <a:rPr lang="en-GB" sz="1200">
                <a:latin typeface="Arial" panose="020B0604020202020204" pitchFamily="34" charset="0"/>
                <a:cs typeface="Arial" panose="020B0604020202020204" pitchFamily="34" charset="0"/>
              </a:rPr>
              <a:t>of Pharmacy</a:t>
            </a:r>
            <a:endParaRPr lang="en-GB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12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Steve Bleakley</a:t>
            </a:r>
          </a:p>
        </p:txBody>
      </p:sp>
      <p:pic>
        <p:nvPicPr>
          <p:cNvPr id="191" name="Picture 190" descr="A picture containing person&#10;&#10;Description automatically generated">
            <a:extLst>
              <a:ext uri="{FF2B5EF4-FFF2-40B4-BE49-F238E27FC236}">
                <a16:creationId xmlns:a16="http://schemas.microsoft.com/office/drawing/2014/main" id="{4B6C818E-AD1C-4478-8804-FEE83C39A0C1}"/>
              </a:ext>
            </a:extLst>
          </p:cNvPr>
          <p:cNvPicPr>
            <a:picLocks noChangeAspect="1"/>
          </p:cNvPicPr>
          <p:nvPr/>
        </p:nvPicPr>
        <p:blipFill rotWithShape="1"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969" t="8579" r="16667" b="31651"/>
          <a:stretch/>
        </p:blipFill>
        <p:spPr>
          <a:xfrm>
            <a:off x="4348022" y="4553017"/>
            <a:ext cx="390536" cy="519771"/>
          </a:xfrm>
          <a:prstGeom prst="ellipse">
            <a:avLst/>
          </a:prstGeom>
        </p:spPr>
      </p:pic>
      <p:pic>
        <p:nvPicPr>
          <p:cNvPr id="192" name="Picture 191" descr="Mr Alexander Taylor">
            <a:extLst>
              <a:ext uri="{FF2B5EF4-FFF2-40B4-BE49-F238E27FC236}">
                <a16:creationId xmlns:a16="http://schemas.microsoft.com/office/drawing/2014/main" id="{FE188A39-7A88-432E-B8E3-B10C79514F1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15" r="19491" b="26430"/>
          <a:stretch/>
        </p:blipFill>
        <p:spPr bwMode="auto">
          <a:xfrm>
            <a:off x="2290078" y="5241795"/>
            <a:ext cx="369403" cy="444356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3" name="Isosceles Triangle 192">
            <a:extLst>
              <a:ext uri="{FF2B5EF4-FFF2-40B4-BE49-F238E27FC236}">
                <a16:creationId xmlns:a16="http://schemas.microsoft.com/office/drawing/2014/main" id="{B7C086A1-885A-4408-ABE2-592D0F07AB6D}"/>
              </a:ext>
            </a:extLst>
          </p:cNvPr>
          <p:cNvSpPr/>
          <p:nvPr/>
        </p:nvSpPr>
        <p:spPr>
          <a:xfrm>
            <a:off x="8584638" y="4469512"/>
            <a:ext cx="1695920" cy="2779087"/>
          </a:xfrm>
          <a:prstGeom prst="triangle">
            <a:avLst/>
          </a:prstGeom>
          <a:solidFill>
            <a:schemeClr val="bg1">
              <a:lumMod val="95000"/>
            </a:schemeClr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sz="3102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4" name="TextBox 193">
            <a:extLst>
              <a:ext uri="{FF2B5EF4-FFF2-40B4-BE49-F238E27FC236}">
                <a16:creationId xmlns:a16="http://schemas.microsoft.com/office/drawing/2014/main" id="{F504B216-C25F-4C64-BC49-E944602C8B4A}"/>
              </a:ext>
            </a:extLst>
          </p:cNvPr>
          <p:cNvSpPr txBox="1"/>
          <p:nvPr/>
        </p:nvSpPr>
        <p:spPr>
          <a:xfrm>
            <a:off x="10513932" y="5846862"/>
            <a:ext cx="1972350" cy="488634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lIns="118147" tIns="59074" rIns="118147" bIns="59074" rtlCol="0">
            <a:spAutoFit/>
          </a:bodyPr>
          <a:lstStyle>
            <a:defPPr>
              <a:defRPr lang="en-US"/>
            </a:defPPr>
            <a:lvl1pPr algn="r">
              <a:defRPr sz="1163" b="1">
                <a:solidFill>
                  <a:prstClr val="black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en-GB" sz="1200" dirty="0">
                <a:latin typeface="Arial" panose="020B0604020202020204" pitchFamily="34" charset="0"/>
                <a:cs typeface="Arial" panose="020B0604020202020204" pitchFamily="34" charset="0"/>
              </a:rPr>
              <a:t>Clinical Director</a:t>
            </a:r>
          </a:p>
          <a:p>
            <a:r>
              <a:rPr lang="en-GB" sz="1200" b="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Sreekala</a:t>
            </a:r>
            <a:r>
              <a:rPr lang="en-GB" sz="12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200" b="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Sreehari</a:t>
            </a:r>
            <a:endParaRPr lang="en-GB" sz="1200" b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5" name="TextBox 194">
            <a:extLst>
              <a:ext uri="{FF2B5EF4-FFF2-40B4-BE49-F238E27FC236}">
                <a16:creationId xmlns:a16="http://schemas.microsoft.com/office/drawing/2014/main" id="{B7A00987-2C71-4CA8-8AAF-3623AB2AACF5}"/>
              </a:ext>
            </a:extLst>
          </p:cNvPr>
          <p:cNvSpPr txBox="1"/>
          <p:nvPr/>
        </p:nvSpPr>
        <p:spPr>
          <a:xfrm>
            <a:off x="10530511" y="4557726"/>
            <a:ext cx="1966634" cy="6733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lIns="118147" tIns="59074" rIns="118147" bIns="59074" rtlCol="0">
            <a:spAutoFit/>
          </a:bodyPr>
          <a:lstStyle>
            <a:defPPr>
              <a:defRPr lang="en-US"/>
            </a:defPPr>
            <a:lvl1pPr algn="r">
              <a:defRPr sz="1163" b="1">
                <a:solidFill>
                  <a:prstClr val="black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en-GB" sz="1200" dirty="0">
                <a:latin typeface="Arial" panose="020B0604020202020204" pitchFamily="34" charset="0"/>
                <a:cs typeface="Arial" panose="020B0604020202020204" pitchFamily="34" charset="0"/>
              </a:rPr>
              <a:t>Head of Service – One Dorset Pathology</a:t>
            </a:r>
          </a:p>
          <a:p>
            <a:r>
              <a:rPr lang="en-GB" sz="12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Stephen Harding</a:t>
            </a:r>
          </a:p>
        </p:txBody>
      </p:sp>
      <p:sp>
        <p:nvSpPr>
          <p:cNvPr id="196" name="TextBox 195">
            <a:extLst>
              <a:ext uri="{FF2B5EF4-FFF2-40B4-BE49-F238E27FC236}">
                <a16:creationId xmlns:a16="http://schemas.microsoft.com/office/drawing/2014/main" id="{1AA44DE9-344A-49A5-B864-5BA1F65705CC}"/>
              </a:ext>
            </a:extLst>
          </p:cNvPr>
          <p:cNvSpPr txBox="1"/>
          <p:nvPr/>
        </p:nvSpPr>
        <p:spPr>
          <a:xfrm>
            <a:off x="10513933" y="5293264"/>
            <a:ext cx="1972348" cy="488634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lIns="118147" tIns="59074" rIns="118147" bIns="59074" rtlCol="0">
            <a:spAutoFit/>
          </a:bodyPr>
          <a:lstStyle>
            <a:defPPr>
              <a:defRPr lang="en-US"/>
            </a:defPPr>
            <a:lvl1pPr algn="r">
              <a:defRPr sz="1163" b="1">
                <a:solidFill>
                  <a:prstClr val="black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en-GB" sz="1200" dirty="0">
                <a:latin typeface="Arial" panose="020B0604020202020204" pitchFamily="34" charset="0"/>
                <a:cs typeface="Arial" panose="020B0604020202020204" pitchFamily="34" charset="0"/>
              </a:rPr>
              <a:t>Head of Pathology</a:t>
            </a:r>
          </a:p>
          <a:p>
            <a:r>
              <a:rPr lang="en-GB" sz="12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Paul Massey</a:t>
            </a:r>
          </a:p>
        </p:txBody>
      </p:sp>
      <p:sp>
        <p:nvSpPr>
          <p:cNvPr id="197" name="TextBox 196">
            <a:extLst>
              <a:ext uri="{FF2B5EF4-FFF2-40B4-BE49-F238E27FC236}">
                <a16:creationId xmlns:a16="http://schemas.microsoft.com/office/drawing/2014/main" id="{F202A83C-7749-4FBE-97D6-87DFDC507A2F}"/>
              </a:ext>
            </a:extLst>
          </p:cNvPr>
          <p:cNvSpPr txBox="1"/>
          <p:nvPr/>
        </p:nvSpPr>
        <p:spPr>
          <a:xfrm>
            <a:off x="8472458" y="8854066"/>
            <a:ext cx="1963886" cy="488634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lIns="118147" tIns="59074" rIns="118147" bIns="59074" rtlCol="0">
            <a:spAutoFit/>
          </a:bodyPr>
          <a:lstStyle>
            <a:defPPr>
              <a:defRPr lang="en-US"/>
            </a:defPPr>
            <a:lvl1pPr algn="r">
              <a:defRPr sz="1163" b="1">
                <a:solidFill>
                  <a:prstClr val="black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en-GB" sz="1200" dirty="0">
                <a:latin typeface="Arial" panose="020B0604020202020204" pitchFamily="34" charset="0"/>
                <a:cs typeface="Arial" panose="020B0604020202020204" pitchFamily="34" charset="0"/>
              </a:rPr>
              <a:t>Head of Research</a:t>
            </a:r>
          </a:p>
          <a:p>
            <a:r>
              <a:rPr lang="en-GB" sz="12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Laura </a:t>
            </a:r>
            <a:r>
              <a:rPr lang="en-GB" sz="1200" b="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Purandare</a:t>
            </a:r>
            <a:r>
              <a:rPr lang="en-GB" sz="12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200" b="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198" name="TextBox 197">
            <a:extLst>
              <a:ext uri="{FF2B5EF4-FFF2-40B4-BE49-F238E27FC236}">
                <a16:creationId xmlns:a16="http://schemas.microsoft.com/office/drawing/2014/main" id="{AA5E46A2-F22F-4A59-9B23-52C73506112C}"/>
              </a:ext>
            </a:extLst>
          </p:cNvPr>
          <p:cNvSpPr txBox="1"/>
          <p:nvPr/>
        </p:nvSpPr>
        <p:spPr>
          <a:xfrm>
            <a:off x="8476497" y="7348280"/>
            <a:ext cx="1902614" cy="488634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lIns="118147" tIns="59074" rIns="118147" bIns="59074" rtlCol="0">
            <a:spAutoFit/>
          </a:bodyPr>
          <a:lstStyle>
            <a:defPPr>
              <a:defRPr lang="en-US"/>
            </a:defPPr>
            <a:lvl1pPr algn="r">
              <a:defRPr sz="1163" b="1">
                <a:solidFill>
                  <a:prstClr val="black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en-GB" sz="1200" dirty="0">
                <a:latin typeface="Arial" panose="020B0604020202020204" pitchFamily="34" charset="0"/>
                <a:cs typeface="Arial" panose="020B0604020202020204" pitchFamily="34" charset="0"/>
              </a:rPr>
              <a:t>Head of Therapies</a:t>
            </a:r>
          </a:p>
          <a:p>
            <a:r>
              <a:rPr lang="en-GB" sz="12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Katherine Armitage</a:t>
            </a:r>
          </a:p>
        </p:txBody>
      </p:sp>
      <p:sp>
        <p:nvSpPr>
          <p:cNvPr id="199" name="TextBox 198">
            <a:extLst>
              <a:ext uri="{FF2B5EF4-FFF2-40B4-BE49-F238E27FC236}">
                <a16:creationId xmlns:a16="http://schemas.microsoft.com/office/drawing/2014/main" id="{32FEE64F-E7DA-46DA-8288-113193EB37A3}"/>
              </a:ext>
            </a:extLst>
          </p:cNvPr>
          <p:cNvSpPr txBox="1"/>
          <p:nvPr/>
        </p:nvSpPr>
        <p:spPr>
          <a:xfrm>
            <a:off x="8472458" y="5879900"/>
            <a:ext cx="1941209" cy="6733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lIns="118147" tIns="59074" rIns="118147" bIns="59074" rtlCol="0">
            <a:spAutoFit/>
          </a:bodyPr>
          <a:lstStyle>
            <a:defPPr>
              <a:defRPr lang="en-US"/>
            </a:defPPr>
            <a:lvl1pPr algn="r">
              <a:defRPr sz="1163" b="1">
                <a:solidFill>
                  <a:prstClr val="black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en-GB" sz="1200" dirty="0">
                <a:latin typeface="Arial" panose="020B0604020202020204" pitchFamily="34" charset="0"/>
                <a:cs typeface="Arial" panose="020B0604020202020204" pitchFamily="34" charset="0"/>
              </a:rPr>
              <a:t>Outpatients Directorate</a:t>
            </a:r>
          </a:p>
          <a:p>
            <a:r>
              <a:rPr lang="en-GB" sz="1200" dirty="0">
                <a:latin typeface="Arial" panose="020B0604020202020204" pitchFamily="34" charset="0"/>
                <a:cs typeface="Arial" panose="020B0604020202020204" pitchFamily="34" charset="0"/>
              </a:rPr>
              <a:t>Manager</a:t>
            </a:r>
          </a:p>
          <a:p>
            <a:r>
              <a:rPr lang="en-GB" sz="12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Michele Roberts</a:t>
            </a:r>
          </a:p>
        </p:txBody>
      </p:sp>
      <p:sp>
        <p:nvSpPr>
          <p:cNvPr id="200" name="TextBox 199">
            <a:extLst>
              <a:ext uri="{FF2B5EF4-FFF2-40B4-BE49-F238E27FC236}">
                <a16:creationId xmlns:a16="http://schemas.microsoft.com/office/drawing/2014/main" id="{A76C0E8B-24E0-47F7-AE1A-4D8176A269D9}"/>
              </a:ext>
            </a:extLst>
          </p:cNvPr>
          <p:cNvSpPr txBox="1"/>
          <p:nvPr/>
        </p:nvSpPr>
        <p:spPr>
          <a:xfrm>
            <a:off x="8501155" y="7922861"/>
            <a:ext cx="1887717" cy="6733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lIns="118147" tIns="59074" rIns="118147" bIns="59074" rtlCol="0">
            <a:spAutoFit/>
          </a:bodyPr>
          <a:lstStyle>
            <a:defPPr>
              <a:defRPr lang="en-US"/>
            </a:defPPr>
            <a:lvl1pPr algn="r">
              <a:defRPr sz="1163" b="1">
                <a:solidFill>
                  <a:prstClr val="black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en-GB" sz="1200" dirty="0">
                <a:latin typeface="Arial" panose="020B0604020202020204" pitchFamily="34" charset="0"/>
                <a:cs typeface="Arial" panose="020B0604020202020204" pitchFamily="34" charset="0"/>
              </a:rPr>
              <a:t>Clinical Director</a:t>
            </a:r>
          </a:p>
          <a:p>
            <a:r>
              <a:rPr lang="en-GB" sz="1200" dirty="0">
                <a:latin typeface="Arial" panose="020B0604020202020204" pitchFamily="34" charset="0"/>
                <a:cs typeface="Arial" panose="020B0604020202020204" pitchFamily="34" charset="0"/>
              </a:rPr>
              <a:t> Research &amp; Innovation  </a:t>
            </a:r>
            <a:r>
              <a:rPr lang="en-GB" sz="12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Terry Levy</a:t>
            </a:r>
          </a:p>
        </p:txBody>
      </p:sp>
      <p:sp>
        <p:nvSpPr>
          <p:cNvPr id="201" name="TextBox 200">
            <a:extLst>
              <a:ext uri="{FF2B5EF4-FFF2-40B4-BE49-F238E27FC236}">
                <a16:creationId xmlns:a16="http://schemas.microsoft.com/office/drawing/2014/main" id="{94B38CF8-706A-41C3-947F-12139AA32353}"/>
              </a:ext>
            </a:extLst>
          </p:cNvPr>
          <p:cNvSpPr txBox="1"/>
          <p:nvPr/>
        </p:nvSpPr>
        <p:spPr>
          <a:xfrm>
            <a:off x="8461119" y="6625157"/>
            <a:ext cx="1941209" cy="488634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lIns="118147" tIns="59074" rIns="118147" bIns="59074" rtlCol="0">
            <a:spAutoFit/>
          </a:bodyPr>
          <a:lstStyle>
            <a:defPPr>
              <a:defRPr lang="en-US"/>
            </a:defPPr>
            <a:lvl1pPr algn="r">
              <a:defRPr sz="1163" b="1">
                <a:solidFill>
                  <a:prstClr val="black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en-GB" sz="1200" dirty="0">
                <a:latin typeface="Arial" panose="020B0604020202020204" pitchFamily="34" charset="0"/>
                <a:cs typeface="Arial" panose="020B0604020202020204" pitchFamily="34" charset="0"/>
              </a:rPr>
              <a:t>Outpatients Matron </a:t>
            </a:r>
          </a:p>
          <a:p>
            <a:r>
              <a:rPr lang="en-GB" sz="12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Dawn Spriggs</a:t>
            </a:r>
          </a:p>
        </p:txBody>
      </p:sp>
      <p:sp>
        <p:nvSpPr>
          <p:cNvPr id="202" name="TextBox 201">
            <a:extLst>
              <a:ext uri="{FF2B5EF4-FFF2-40B4-BE49-F238E27FC236}">
                <a16:creationId xmlns:a16="http://schemas.microsoft.com/office/drawing/2014/main" id="{752D5725-34B9-44D7-9B81-2DCB491F540E}"/>
              </a:ext>
            </a:extLst>
          </p:cNvPr>
          <p:cNvSpPr txBox="1"/>
          <p:nvPr/>
        </p:nvSpPr>
        <p:spPr>
          <a:xfrm>
            <a:off x="8501155" y="5134643"/>
            <a:ext cx="1889545" cy="6733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lIns="118147" tIns="59074" rIns="118147" bIns="59074" rtlCol="0">
            <a:spAutoFit/>
          </a:bodyPr>
          <a:lstStyle>
            <a:defPPr>
              <a:defRPr lang="en-US"/>
            </a:defPPr>
            <a:lvl1pPr algn="r">
              <a:defRPr sz="1163" b="1">
                <a:solidFill>
                  <a:prstClr val="black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en-GB" sz="1200" dirty="0">
                <a:latin typeface="Arial" panose="020B0604020202020204" pitchFamily="34" charset="0"/>
                <a:cs typeface="Arial" panose="020B0604020202020204" pitchFamily="34" charset="0"/>
              </a:rPr>
              <a:t>Clinical Director Outpatients</a:t>
            </a:r>
          </a:p>
          <a:p>
            <a:r>
              <a:rPr lang="en-GB" sz="12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Jonathan Marks</a:t>
            </a:r>
          </a:p>
        </p:txBody>
      </p:sp>
      <p:pic>
        <p:nvPicPr>
          <p:cNvPr id="203" name="Picture 202">
            <a:extLst>
              <a:ext uri="{FF2B5EF4-FFF2-40B4-BE49-F238E27FC236}">
                <a16:creationId xmlns:a16="http://schemas.microsoft.com/office/drawing/2014/main" id="{17C02664-0062-4794-8FD3-9671EFEE6EB5}"/>
              </a:ext>
            </a:extLst>
          </p:cNvPr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8548135" y="7922861"/>
            <a:ext cx="336357" cy="456485"/>
          </a:xfrm>
          <a:prstGeom prst="ellipse">
            <a:avLst/>
          </a:prstGeom>
        </p:spPr>
      </p:pic>
      <p:pic>
        <p:nvPicPr>
          <p:cNvPr id="204" name="Picture 203">
            <a:extLst>
              <a:ext uri="{FF2B5EF4-FFF2-40B4-BE49-F238E27FC236}">
                <a16:creationId xmlns:a16="http://schemas.microsoft.com/office/drawing/2014/main" id="{B0187F09-6585-44A1-BDDB-73255FA4DB84}"/>
              </a:ext>
            </a:extLst>
          </p:cNvPr>
          <p:cNvPicPr>
            <a:picLocks noChangeAspect="1"/>
          </p:cNvPicPr>
          <p:nvPr/>
        </p:nvPicPr>
        <p:blipFill rotWithShape="1">
          <a:blip r:embed="rId22"/>
          <a:srcRect r="17893" b="17893"/>
          <a:stretch/>
        </p:blipFill>
        <p:spPr>
          <a:xfrm>
            <a:off x="10560881" y="4773436"/>
            <a:ext cx="326433" cy="399760"/>
          </a:xfrm>
          <a:prstGeom prst="ellipse">
            <a:avLst/>
          </a:prstGeom>
        </p:spPr>
      </p:pic>
      <p:pic>
        <p:nvPicPr>
          <p:cNvPr id="205" name="Picture 11">
            <a:extLst>
              <a:ext uri="{FF2B5EF4-FFF2-40B4-BE49-F238E27FC236}">
                <a16:creationId xmlns:a16="http://schemas.microsoft.com/office/drawing/2014/main" id="{040A3312-2539-4E3A-A5A0-BCD6AD2F32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54982" y="5286046"/>
            <a:ext cx="339306" cy="430887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" name="Picture 205">
            <a:extLst>
              <a:ext uri="{FF2B5EF4-FFF2-40B4-BE49-F238E27FC236}">
                <a16:creationId xmlns:a16="http://schemas.microsoft.com/office/drawing/2014/main" id="{4ADC6128-A5B7-41C0-85BF-1710A3BA3CED}"/>
              </a:ext>
            </a:extLst>
          </p:cNvPr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8488711" y="8865352"/>
            <a:ext cx="311421" cy="441006"/>
          </a:xfrm>
          <a:prstGeom prst="ellipse">
            <a:avLst/>
          </a:prstGeom>
        </p:spPr>
      </p:pic>
      <p:pic>
        <p:nvPicPr>
          <p:cNvPr id="207" name="Picture 206">
            <a:extLst>
              <a:ext uri="{FF2B5EF4-FFF2-40B4-BE49-F238E27FC236}">
                <a16:creationId xmlns:a16="http://schemas.microsoft.com/office/drawing/2014/main" id="{8C8FFE88-31EC-4745-A400-89893C47F337}"/>
              </a:ext>
            </a:extLst>
          </p:cNvPr>
          <p:cNvPicPr>
            <a:picLocks noChangeAspect="1"/>
          </p:cNvPicPr>
          <p:nvPr/>
        </p:nvPicPr>
        <p:blipFill rotWithShape="1"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854" b="5422"/>
          <a:stretch/>
        </p:blipFill>
        <p:spPr>
          <a:xfrm>
            <a:off x="8536539" y="6105545"/>
            <a:ext cx="380176" cy="450764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</p:spPr>
      </p:pic>
      <p:pic>
        <p:nvPicPr>
          <p:cNvPr id="208" name="Picture 207">
            <a:extLst>
              <a:ext uri="{FF2B5EF4-FFF2-40B4-BE49-F238E27FC236}">
                <a16:creationId xmlns:a16="http://schemas.microsoft.com/office/drawing/2014/main" id="{A0DF6757-1D8D-4634-8D8F-E5CA317CA8FA}"/>
              </a:ext>
            </a:extLst>
          </p:cNvPr>
          <p:cNvPicPr>
            <a:picLocks noChangeAspect="1"/>
          </p:cNvPicPr>
          <p:nvPr/>
        </p:nvPicPr>
        <p:blipFill rotWithShape="1">
          <a:blip r:embed="rId26"/>
          <a:srcRect b="5571"/>
          <a:stretch/>
        </p:blipFill>
        <p:spPr>
          <a:xfrm>
            <a:off x="8518901" y="5266306"/>
            <a:ext cx="392390" cy="482314"/>
          </a:xfrm>
          <a:prstGeom prst="ellipse">
            <a:avLst/>
          </a:prstGeom>
        </p:spPr>
      </p:pic>
      <p:sp>
        <p:nvSpPr>
          <p:cNvPr id="209" name="TextBox 208">
            <a:extLst>
              <a:ext uri="{FF2B5EF4-FFF2-40B4-BE49-F238E27FC236}">
                <a16:creationId xmlns:a16="http://schemas.microsoft.com/office/drawing/2014/main" id="{CABD5584-39F0-4734-BE09-839D8FAA1337}"/>
              </a:ext>
            </a:extLst>
          </p:cNvPr>
          <p:cNvSpPr txBox="1"/>
          <p:nvPr/>
        </p:nvSpPr>
        <p:spPr>
          <a:xfrm>
            <a:off x="8524172" y="4569603"/>
            <a:ext cx="1866529" cy="488634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lIns="118147" tIns="59074" rIns="118147" bIns="59074" rtlCol="0">
            <a:spAutoFit/>
          </a:bodyPr>
          <a:lstStyle>
            <a:defPPr>
              <a:defRPr lang="en-US"/>
            </a:defPPr>
            <a:lvl1pPr algn="r">
              <a:defRPr sz="1163" b="1">
                <a:solidFill>
                  <a:prstClr val="black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en-GB" sz="1200" dirty="0">
                <a:latin typeface="Arial" panose="020B0604020202020204" pitchFamily="34" charset="0"/>
                <a:cs typeface="Arial" panose="020B0604020202020204" pitchFamily="34" charset="0"/>
              </a:rPr>
              <a:t>Deputy </a:t>
            </a:r>
            <a:r>
              <a:rPr lang="en-GB" sz="1200" dirty="0" err="1">
                <a:latin typeface="Arial" panose="020B0604020202020204" pitchFamily="34" charset="0"/>
                <a:cs typeface="Arial" panose="020B0604020202020204" pitchFamily="34" charset="0"/>
              </a:rPr>
              <a:t>GDoO</a:t>
            </a:r>
            <a:endParaRPr lang="en-GB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12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Darren Jose</a:t>
            </a:r>
          </a:p>
        </p:txBody>
      </p:sp>
      <p:pic>
        <p:nvPicPr>
          <p:cNvPr id="210" name="Picture 209">
            <a:extLst>
              <a:ext uri="{FF2B5EF4-FFF2-40B4-BE49-F238E27FC236}">
                <a16:creationId xmlns:a16="http://schemas.microsoft.com/office/drawing/2014/main" id="{FD9E7842-878A-40CD-BA78-28DF2DB1C5E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528809" y="4596882"/>
            <a:ext cx="338408" cy="406888"/>
          </a:xfrm>
          <a:prstGeom prst="ellipse">
            <a:avLst/>
          </a:prstGeom>
        </p:spPr>
      </p:pic>
      <p:pic>
        <p:nvPicPr>
          <p:cNvPr id="211" name="Picture 3" descr="image005">
            <a:extLst>
              <a:ext uri="{FF2B5EF4-FFF2-40B4-BE49-F238E27FC236}">
                <a16:creationId xmlns:a16="http://schemas.microsoft.com/office/drawing/2014/main" id="{5B1791C8-F1B0-4A9E-B2E8-4E23CCBD9BB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718" b="20967"/>
          <a:stretch/>
        </p:blipFill>
        <p:spPr bwMode="auto">
          <a:xfrm>
            <a:off x="8493240" y="6655234"/>
            <a:ext cx="373977" cy="410363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2" name="Picture 22" descr="Image">
            <a:extLst>
              <a:ext uri="{FF2B5EF4-FFF2-40B4-BE49-F238E27FC236}">
                <a16:creationId xmlns:a16="http://schemas.microsoft.com/office/drawing/2014/main" id="{C04069AC-4AA5-4106-94D4-74A32205F35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654" t="35748" r="31457" b="46411"/>
          <a:stretch/>
        </p:blipFill>
        <p:spPr bwMode="auto">
          <a:xfrm>
            <a:off x="8532450" y="7393041"/>
            <a:ext cx="290529" cy="373190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3" name="Picture 212">
            <a:extLst>
              <a:ext uri="{FF2B5EF4-FFF2-40B4-BE49-F238E27FC236}">
                <a16:creationId xmlns:a16="http://schemas.microsoft.com/office/drawing/2014/main" id="{479672A1-3877-4227-92AA-B78C8708AF61}"/>
              </a:ext>
            </a:extLst>
          </p:cNvPr>
          <p:cNvPicPr>
            <a:picLocks noChangeAspect="1"/>
          </p:cNvPicPr>
          <p:nvPr/>
        </p:nvPicPr>
        <p:blipFill rotWithShape="1">
          <a:blip r:embed="rId29"/>
          <a:srcRect l="60714" t="43546" r="17664" b="15239"/>
          <a:stretch/>
        </p:blipFill>
        <p:spPr>
          <a:xfrm>
            <a:off x="10556208" y="5873337"/>
            <a:ext cx="338237" cy="423219"/>
          </a:xfrm>
          <a:prstGeom prst="ellipse">
            <a:avLst/>
          </a:prstGeom>
        </p:spPr>
      </p:pic>
      <p:sp>
        <p:nvSpPr>
          <p:cNvPr id="214" name="TextBox 213">
            <a:extLst>
              <a:ext uri="{FF2B5EF4-FFF2-40B4-BE49-F238E27FC236}">
                <a16:creationId xmlns:a16="http://schemas.microsoft.com/office/drawing/2014/main" id="{63402719-6763-49C7-8327-DF3A14A80D57}"/>
              </a:ext>
            </a:extLst>
          </p:cNvPr>
          <p:cNvSpPr txBox="1"/>
          <p:nvPr/>
        </p:nvSpPr>
        <p:spPr>
          <a:xfrm rot="5400000">
            <a:off x="11216426" y="6998938"/>
            <a:ext cx="1170098" cy="1657348"/>
          </a:xfrm>
          <a:prstGeom prst="rect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tx1"/>
            </a:solidFill>
            <a:prstDash val="sysDot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vert="vert270" wrap="square" lIns="122191" tIns="61096" rIns="122191" bIns="61096" rtlCol="0">
            <a:spAutoFit/>
          </a:bodyPr>
          <a:lstStyle/>
          <a:p>
            <a:pPr algn="ctr"/>
            <a:r>
              <a:rPr lang="en-GB" sz="1000" b="1" u="sng" dirty="0">
                <a:solidFill>
                  <a:schemeClr val="tx1"/>
                </a:solidFill>
              </a:rPr>
              <a:t>Professional Accountability</a:t>
            </a:r>
          </a:p>
          <a:p>
            <a:pPr algn="ctr"/>
            <a:r>
              <a:rPr lang="en-GB" sz="1000" dirty="0">
                <a:solidFill>
                  <a:schemeClr val="tx1"/>
                </a:solidFill>
              </a:rPr>
              <a:t>Matrons to Senior  Matrons through to Group Director of Nursing </a:t>
            </a:r>
          </a:p>
          <a:p>
            <a:pPr algn="ctr"/>
            <a:r>
              <a:rPr lang="en-GB" sz="1000" dirty="0">
                <a:solidFill>
                  <a:schemeClr val="tx1"/>
                </a:solidFill>
              </a:rPr>
              <a:t>Clinical  Directors to  Group Medical Directors</a:t>
            </a:r>
          </a:p>
        </p:txBody>
      </p:sp>
      <p:sp>
        <p:nvSpPr>
          <p:cNvPr id="215" name="TextBox 214">
            <a:extLst>
              <a:ext uri="{FF2B5EF4-FFF2-40B4-BE49-F238E27FC236}">
                <a16:creationId xmlns:a16="http://schemas.microsoft.com/office/drawing/2014/main" id="{26510FA4-0785-44CD-9244-DADDFDABD9F5}"/>
              </a:ext>
            </a:extLst>
          </p:cNvPr>
          <p:cNvSpPr txBox="1"/>
          <p:nvPr/>
        </p:nvSpPr>
        <p:spPr>
          <a:xfrm rot="5400000">
            <a:off x="11370313" y="8100316"/>
            <a:ext cx="862322" cy="1657349"/>
          </a:xfrm>
          <a:prstGeom prst="rect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tx1"/>
            </a:solidFill>
            <a:prstDash val="sysDot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vert="vert270" wrap="square" lIns="122191" tIns="61096" rIns="122191" bIns="61096" rtlCol="0">
            <a:spAutoFit/>
          </a:bodyPr>
          <a:lstStyle>
            <a:defPPr>
              <a:defRPr lang="en-US"/>
            </a:defPPr>
            <a:lvl1pPr algn="ctr">
              <a:defRPr sz="1600" b="1" u="sng">
                <a:solidFill>
                  <a:schemeClr val="tx1"/>
                </a:solidFill>
              </a:defRPr>
            </a:lvl1pPr>
          </a:lstStyle>
          <a:p>
            <a:r>
              <a:rPr lang="en-GB" sz="1000" dirty="0"/>
              <a:t>Managerial</a:t>
            </a:r>
            <a:r>
              <a:rPr lang="en-GB" sz="1000" u="none" dirty="0"/>
              <a:t> </a:t>
            </a:r>
            <a:r>
              <a:rPr lang="en-GB" sz="1000" dirty="0"/>
              <a:t>Accountability</a:t>
            </a:r>
          </a:p>
          <a:p>
            <a:r>
              <a:rPr lang="en-GB" sz="1000" b="0" u="none" dirty="0"/>
              <a:t>Through Directorate General Manager  to Group Director of Operations</a:t>
            </a:r>
          </a:p>
        </p:txBody>
      </p:sp>
      <p:sp>
        <p:nvSpPr>
          <p:cNvPr id="216" name="TextBox 215">
            <a:extLst>
              <a:ext uri="{FF2B5EF4-FFF2-40B4-BE49-F238E27FC236}">
                <a16:creationId xmlns:a16="http://schemas.microsoft.com/office/drawing/2014/main" id="{F09728AA-277F-4F71-BA2B-C62A5915AF59}"/>
              </a:ext>
            </a:extLst>
          </p:cNvPr>
          <p:cNvSpPr txBox="1"/>
          <p:nvPr/>
        </p:nvSpPr>
        <p:spPr>
          <a:xfrm>
            <a:off x="6471428" y="6789643"/>
            <a:ext cx="1885526" cy="6733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lIns="118147" tIns="59074" rIns="118147" bIns="59074" rtlCol="0">
            <a:spAutoFit/>
          </a:bodyPr>
          <a:lstStyle>
            <a:defPPr>
              <a:defRPr lang="en-US"/>
            </a:defPPr>
            <a:lvl1pPr algn="r">
              <a:defRPr sz="1163" b="1">
                <a:solidFill>
                  <a:prstClr val="black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en-GB" sz="1200" dirty="0">
                <a:latin typeface="Arial" panose="020B0604020202020204" pitchFamily="34" charset="0"/>
                <a:cs typeface="Arial" panose="020B0604020202020204" pitchFamily="34" charset="0"/>
              </a:rPr>
              <a:t>Deputy DP</a:t>
            </a:r>
          </a:p>
          <a:p>
            <a:r>
              <a:rPr lang="en-GB" sz="12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Nick Bolton</a:t>
            </a:r>
          </a:p>
          <a:p>
            <a:endParaRPr lang="en-GB" sz="1200" b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90" name="Picture 189">
            <a:extLst>
              <a:ext uri="{FF2B5EF4-FFF2-40B4-BE49-F238E27FC236}">
                <a16:creationId xmlns:a16="http://schemas.microsoft.com/office/drawing/2014/main" id="{F34809A2-7990-469B-927A-80D794611241}"/>
              </a:ext>
            </a:extLst>
          </p:cNvPr>
          <p:cNvPicPr>
            <a:picLocks noChangeAspect="1"/>
          </p:cNvPicPr>
          <p:nvPr/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1900" y="6899776"/>
            <a:ext cx="391966" cy="428030"/>
          </a:xfrm>
          <a:prstGeom prst="ellipse">
            <a:avLst/>
          </a:prstGeom>
        </p:spPr>
      </p:pic>
      <p:sp>
        <p:nvSpPr>
          <p:cNvPr id="88" name="TextBox 87">
            <a:extLst>
              <a:ext uri="{FF2B5EF4-FFF2-40B4-BE49-F238E27FC236}">
                <a16:creationId xmlns:a16="http://schemas.microsoft.com/office/drawing/2014/main" id="{D36DBEE4-BD25-4A82-B368-BA47E0BCB6FC}"/>
              </a:ext>
            </a:extLst>
          </p:cNvPr>
          <p:cNvSpPr txBox="1"/>
          <p:nvPr/>
        </p:nvSpPr>
        <p:spPr>
          <a:xfrm>
            <a:off x="2235765" y="7735160"/>
            <a:ext cx="1965607" cy="488634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lIns="118147" tIns="59074" rIns="118147" bIns="59074" rtlCol="0">
            <a:spAutoFit/>
          </a:bodyPr>
          <a:lstStyle>
            <a:defPPr>
              <a:defRPr lang="en-US"/>
            </a:defPPr>
            <a:lvl1pPr algn="r">
              <a:defRPr sz="1163" b="1">
                <a:solidFill>
                  <a:prstClr val="black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en-GB" sz="1200" dirty="0">
                <a:latin typeface="Arial" panose="020B0604020202020204" pitchFamily="34" charset="0"/>
                <a:cs typeface="Arial" panose="020B0604020202020204" pitchFamily="34" charset="0"/>
              </a:rPr>
              <a:t>Head of Midwifery</a:t>
            </a:r>
          </a:p>
          <a:p>
            <a:r>
              <a:rPr lang="en-GB" sz="12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Kerry Taylor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8BFEBB1-9175-4C3E-AD4F-FE3042C5C67C}"/>
              </a:ext>
            </a:extLst>
          </p:cNvPr>
          <p:cNvPicPr>
            <a:picLocks noChangeAspect="1"/>
          </p:cNvPicPr>
          <p:nvPr/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6230" y="5240878"/>
            <a:ext cx="465159" cy="437389"/>
          </a:xfrm>
          <a:prstGeom prst="ellipse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61FA7BB0-E848-4374-AB10-73CE1D8E11AD}"/>
              </a:ext>
            </a:extLst>
          </p:cNvPr>
          <p:cNvPicPr>
            <a:picLocks noChangeAspect="1"/>
          </p:cNvPicPr>
          <p:nvPr/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1210" y="6173365"/>
            <a:ext cx="412989" cy="456035"/>
          </a:xfrm>
          <a:prstGeom prst="ellipse">
            <a:avLst/>
          </a:prstGeom>
        </p:spPr>
      </p:pic>
      <p:sp>
        <p:nvSpPr>
          <p:cNvPr id="90" name="TextBox 89">
            <a:extLst>
              <a:ext uri="{FF2B5EF4-FFF2-40B4-BE49-F238E27FC236}">
                <a16:creationId xmlns:a16="http://schemas.microsoft.com/office/drawing/2014/main" id="{E1A22C50-7388-487E-A8C8-AA12BFF58504}"/>
              </a:ext>
            </a:extLst>
          </p:cNvPr>
          <p:cNvSpPr txBox="1"/>
          <p:nvPr/>
        </p:nvSpPr>
        <p:spPr>
          <a:xfrm>
            <a:off x="2268312" y="5827831"/>
            <a:ext cx="1965607" cy="6733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lIns="118147" tIns="59074" rIns="118147" bIns="59074" rtlCol="0">
            <a:spAutoFit/>
          </a:bodyPr>
          <a:lstStyle>
            <a:defPPr>
              <a:defRPr lang="en-US"/>
            </a:defPPr>
            <a:lvl1pPr algn="r">
              <a:defRPr sz="1163" b="1">
                <a:solidFill>
                  <a:prstClr val="black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en-GB" sz="1200" dirty="0">
                <a:latin typeface="Arial" panose="020B0604020202020204" pitchFamily="34" charset="0"/>
                <a:cs typeface="Arial" panose="020B0604020202020204" pitchFamily="34" charset="0"/>
              </a:rPr>
              <a:t>Interim Director of Midwifery</a:t>
            </a:r>
          </a:p>
          <a:p>
            <a:r>
              <a:rPr lang="en-GB" sz="12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Frances Jones</a:t>
            </a:r>
          </a:p>
        </p:txBody>
      </p:sp>
      <p:pic>
        <p:nvPicPr>
          <p:cNvPr id="187" name="Picture 186" descr="A person wearing a black shirt&#10;&#10;Description automatically generated with medium confidence">
            <a:extLst>
              <a:ext uri="{FF2B5EF4-FFF2-40B4-BE49-F238E27FC236}">
                <a16:creationId xmlns:a16="http://schemas.microsoft.com/office/drawing/2014/main" id="{30016DE5-8E0B-457B-93F8-B86889CA15DD}"/>
              </a:ext>
            </a:extLst>
          </p:cNvPr>
          <p:cNvPicPr>
            <a:picLocks noChangeAspect="1"/>
          </p:cNvPicPr>
          <p:nvPr/>
        </p:nvPicPr>
        <p:blipFill rotWithShape="1"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97" t="30589" r="49527" b="25548"/>
          <a:stretch/>
        </p:blipFill>
        <p:spPr>
          <a:xfrm rot="5400000">
            <a:off x="2231139" y="7214565"/>
            <a:ext cx="454520" cy="368502"/>
          </a:xfrm>
          <a:prstGeom prst="ellipse">
            <a:avLst/>
          </a:prstGeom>
        </p:spPr>
      </p:pic>
      <p:pic>
        <p:nvPicPr>
          <p:cNvPr id="5" name="Picture 4" descr="A picture containing bed&#10;&#10;Description automatically generated">
            <a:extLst>
              <a:ext uri="{FF2B5EF4-FFF2-40B4-BE49-F238E27FC236}">
                <a16:creationId xmlns:a16="http://schemas.microsoft.com/office/drawing/2014/main" id="{873E814D-AB9A-4FAC-8BCF-7CBA4D1A1893}"/>
              </a:ext>
            </a:extLst>
          </p:cNvPr>
          <p:cNvPicPr>
            <a:picLocks noChangeAspect="1"/>
          </p:cNvPicPr>
          <p:nvPr/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209878" y="5940322"/>
            <a:ext cx="612799" cy="460557"/>
          </a:xfrm>
          <a:prstGeom prst="ellipse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255C397-7928-41C1-8A25-4E11B5A0651E}"/>
              </a:ext>
            </a:extLst>
          </p:cNvPr>
          <p:cNvPicPr>
            <a:picLocks noChangeAspect="1"/>
          </p:cNvPicPr>
          <p:nvPr/>
        </p:nvPicPr>
        <p:blipFill rotWithShape="1"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4869"/>
          <a:stretch/>
        </p:blipFill>
        <p:spPr>
          <a:xfrm rot="5400000">
            <a:off x="2301879" y="7746001"/>
            <a:ext cx="366420" cy="448378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306199957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Isosceles Triangle 81">
            <a:extLst>
              <a:ext uri="{FF2B5EF4-FFF2-40B4-BE49-F238E27FC236}">
                <a16:creationId xmlns:a16="http://schemas.microsoft.com/office/drawing/2014/main" id="{888FE2EF-285E-431A-B51B-6F5D1D8580B8}"/>
              </a:ext>
            </a:extLst>
          </p:cNvPr>
          <p:cNvSpPr/>
          <p:nvPr/>
        </p:nvSpPr>
        <p:spPr>
          <a:xfrm>
            <a:off x="5387737" y="707880"/>
            <a:ext cx="2040525" cy="1535411"/>
          </a:xfrm>
          <a:prstGeom prst="triangle">
            <a:avLst/>
          </a:prstGeom>
          <a:solidFill>
            <a:schemeClr val="accent4"/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sz="3102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9" name="Isosceles Triangle 88">
            <a:extLst>
              <a:ext uri="{FF2B5EF4-FFF2-40B4-BE49-F238E27FC236}">
                <a16:creationId xmlns:a16="http://schemas.microsoft.com/office/drawing/2014/main" id="{1D018293-1095-451A-AF47-162F9E7F99B9}"/>
              </a:ext>
            </a:extLst>
          </p:cNvPr>
          <p:cNvSpPr/>
          <p:nvPr/>
        </p:nvSpPr>
        <p:spPr>
          <a:xfrm>
            <a:off x="10081810" y="5076859"/>
            <a:ext cx="1618076" cy="2238341"/>
          </a:xfrm>
          <a:prstGeom prst="triangle">
            <a:avLst/>
          </a:prstGeom>
          <a:solidFill>
            <a:schemeClr val="bg1">
              <a:lumMod val="95000"/>
            </a:schemeClr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sz="3102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0" name="Isosceles Triangle 89">
            <a:extLst>
              <a:ext uri="{FF2B5EF4-FFF2-40B4-BE49-F238E27FC236}">
                <a16:creationId xmlns:a16="http://schemas.microsoft.com/office/drawing/2014/main" id="{ECC0F801-7F66-4421-88FE-60B25F504BE5}"/>
              </a:ext>
            </a:extLst>
          </p:cNvPr>
          <p:cNvSpPr/>
          <p:nvPr/>
        </p:nvSpPr>
        <p:spPr>
          <a:xfrm>
            <a:off x="5387737" y="5031187"/>
            <a:ext cx="1766880" cy="2039696"/>
          </a:xfrm>
          <a:prstGeom prst="triangle">
            <a:avLst/>
          </a:prstGeom>
          <a:solidFill>
            <a:schemeClr val="bg1">
              <a:lumMod val="95000"/>
            </a:schemeClr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sz="3102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1" name="Isosceles Triangle 100">
            <a:extLst>
              <a:ext uri="{FF2B5EF4-FFF2-40B4-BE49-F238E27FC236}">
                <a16:creationId xmlns:a16="http://schemas.microsoft.com/office/drawing/2014/main" id="{D3B8DCF1-2483-40BC-9E3C-60E543E165CC}"/>
              </a:ext>
            </a:extLst>
          </p:cNvPr>
          <p:cNvSpPr/>
          <p:nvPr/>
        </p:nvSpPr>
        <p:spPr>
          <a:xfrm>
            <a:off x="2964631" y="5031187"/>
            <a:ext cx="1703941" cy="2002088"/>
          </a:xfrm>
          <a:prstGeom prst="triangle">
            <a:avLst/>
          </a:prstGeom>
          <a:solidFill>
            <a:schemeClr val="bg1">
              <a:lumMod val="95000"/>
            </a:schemeClr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sz="3102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5" name="Isosceles Triangle 104">
            <a:extLst>
              <a:ext uri="{FF2B5EF4-FFF2-40B4-BE49-F238E27FC236}">
                <a16:creationId xmlns:a16="http://schemas.microsoft.com/office/drawing/2014/main" id="{47B1EE2B-903B-4AA0-B6F0-61D0F3746936}"/>
              </a:ext>
            </a:extLst>
          </p:cNvPr>
          <p:cNvSpPr/>
          <p:nvPr/>
        </p:nvSpPr>
        <p:spPr>
          <a:xfrm>
            <a:off x="7665968" y="5031471"/>
            <a:ext cx="1727418" cy="2559513"/>
          </a:xfrm>
          <a:prstGeom prst="triangle">
            <a:avLst/>
          </a:prstGeom>
          <a:solidFill>
            <a:schemeClr val="bg1">
              <a:lumMod val="95000"/>
            </a:schemeClr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3102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112" name="Isosceles Triangle 111">
            <a:extLst>
              <a:ext uri="{FF2B5EF4-FFF2-40B4-BE49-F238E27FC236}">
                <a16:creationId xmlns:a16="http://schemas.microsoft.com/office/drawing/2014/main" id="{8489DF84-F258-4212-BA7C-5595E6B3956F}"/>
              </a:ext>
            </a:extLst>
          </p:cNvPr>
          <p:cNvSpPr/>
          <p:nvPr/>
        </p:nvSpPr>
        <p:spPr>
          <a:xfrm>
            <a:off x="742259" y="5020387"/>
            <a:ext cx="1922992" cy="2002088"/>
          </a:xfrm>
          <a:prstGeom prst="triangle">
            <a:avLst/>
          </a:prstGeom>
          <a:solidFill>
            <a:schemeClr val="bg1">
              <a:lumMod val="95000"/>
            </a:schemeClr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sz="3102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5" name="object 12">
            <a:extLst>
              <a:ext uri="{FF2B5EF4-FFF2-40B4-BE49-F238E27FC236}">
                <a16:creationId xmlns:a16="http://schemas.microsoft.com/office/drawing/2014/main" id="{78DB91FE-B464-4DFF-8516-E48BB0DCFEB4}"/>
              </a:ext>
            </a:extLst>
          </p:cNvPr>
          <p:cNvSpPr/>
          <p:nvPr/>
        </p:nvSpPr>
        <p:spPr>
          <a:xfrm>
            <a:off x="9887677" y="3276599"/>
            <a:ext cx="2075505" cy="1707261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lIns="0" tIns="0" rIns="0" bIns="0" rtlCol="0"/>
          <a:lstStyle/>
          <a:p>
            <a:pPr algn="ctr" defTabSz="420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defTabSz="4200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defTabSz="4200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Private Patient Services</a:t>
            </a:r>
          </a:p>
        </p:txBody>
      </p:sp>
      <p:sp>
        <p:nvSpPr>
          <p:cNvPr id="117" name="object 12">
            <a:extLst>
              <a:ext uri="{FF2B5EF4-FFF2-40B4-BE49-F238E27FC236}">
                <a16:creationId xmlns:a16="http://schemas.microsoft.com/office/drawing/2014/main" id="{C8162546-AA36-414F-9155-631304DE2F84}"/>
              </a:ext>
            </a:extLst>
          </p:cNvPr>
          <p:cNvSpPr/>
          <p:nvPr/>
        </p:nvSpPr>
        <p:spPr>
          <a:xfrm>
            <a:off x="627533" y="3185319"/>
            <a:ext cx="2092875" cy="1877061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lIns="0" tIns="0" rIns="0" bIns="0" rtlCol="0"/>
          <a:lstStyle/>
          <a:p>
            <a:pPr algn="ctr" defTabSz="379143">
              <a:spcBef>
                <a:spcPct val="0"/>
              </a:spcBef>
              <a:spcAft>
                <a:spcPct val="35000"/>
              </a:spcAft>
            </a:pPr>
            <a:r>
              <a:rPr lang="en-US" sz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 Surgery,  Emergency Surgery </a:t>
            </a:r>
          </a:p>
          <a:p>
            <a:pPr algn="ctr" defTabSz="379143">
              <a:spcBef>
                <a:spcPct val="0"/>
              </a:spcBef>
              <a:spcAft>
                <a:spcPct val="35000"/>
              </a:spcAft>
            </a:pPr>
            <a:r>
              <a:rPr lang="en-US" sz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Breast, Endocrine &amp; Skin Surgery, </a:t>
            </a:r>
          </a:p>
          <a:p>
            <a:pPr algn="ctr" defTabSz="379143">
              <a:spcBef>
                <a:spcPct val="0"/>
              </a:spcBef>
              <a:spcAft>
                <a:spcPct val="35000"/>
              </a:spcAft>
            </a:pPr>
            <a:r>
              <a:rPr lang="en-US" sz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Vascular Surgery </a:t>
            </a:r>
          </a:p>
          <a:p>
            <a:pPr algn="ctr" defTabSz="379143">
              <a:spcBef>
                <a:spcPct val="0"/>
              </a:spcBef>
              <a:spcAft>
                <a:spcPct val="35000"/>
              </a:spcAft>
            </a:pPr>
            <a:r>
              <a:rPr lang="en-US" sz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Dorset Prosthetics Centre</a:t>
            </a:r>
          </a:p>
          <a:p>
            <a:pPr algn="ctr" defTabSz="379143">
              <a:spcBef>
                <a:spcPct val="0"/>
              </a:spcBef>
              <a:spcAft>
                <a:spcPct val="35000"/>
              </a:spcAft>
            </a:pPr>
            <a:r>
              <a:rPr lang="en-US" sz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Urology,  </a:t>
            </a:r>
          </a:p>
          <a:p>
            <a:pPr algn="ctr" defTabSz="379143">
              <a:spcBef>
                <a:spcPct val="0"/>
              </a:spcBef>
              <a:spcAft>
                <a:spcPct val="35000"/>
              </a:spcAft>
            </a:pPr>
            <a:r>
              <a:rPr lang="en-US" sz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Surgical Ambulatory care</a:t>
            </a:r>
          </a:p>
          <a:p>
            <a:endParaRPr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8" name="object 12">
            <a:extLst>
              <a:ext uri="{FF2B5EF4-FFF2-40B4-BE49-F238E27FC236}">
                <a16:creationId xmlns:a16="http://schemas.microsoft.com/office/drawing/2014/main" id="{C5D02BAE-C4D8-4978-8B5A-0F37FE30F305}"/>
              </a:ext>
            </a:extLst>
          </p:cNvPr>
          <p:cNvSpPr/>
          <p:nvPr/>
        </p:nvSpPr>
        <p:spPr>
          <a:xfrm>
            <a:off x="2949751" y="3276599"/>
            <a:ext cx="2069307" cy="1707261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lIns="0" tIns="0" rIns="0" bIns="0" rtlCol="0"/>
          <a:lstStyle/>
          <a:p>
            <a:pPr algn="ctr" defTabSz="379166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defTabSz="379143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12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defTabSz="379143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Trauma </a:t>
            </a:r>
          </a:p>
          <a:p>
            <a:pPr algn="ctr" defTabSz="379143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Fracture Clinics</a:t>
            </a:r>
          </a:p>
          <a:p>
            <a:pPr algn="ctr" defTabSz="379143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Elective Orthopedics</a:t>
            </a:r>
          </a:p>
          <a:p>
            <a:pPr algn="ctr" defTabSz="379166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12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9" name="object 12">
            <a:extLst>
              <a:ext uri="{FF2B5EF4-FFF2-40B4-BE49-F238E27FC236}">
                <a16:creationId xmlns:a16="http://schemas.microsoft.com/office/drawing/2014/main" id="{3B82F949-68DB-4853-B246-A82EE0EAEB15}"/>
              </a:ext>
            </a:extLst>
          </p:cNvPr>
          <p:cNvSpPr/>
          <p:nvPr/>
        </p:nvSpPr>
        <p:spPr>
          <a:xfrm>
            <a:off x="7503643" y="3276599"/>
            <a:ext cx="2064160" cy="1707262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lIns="0" tIns="0" rIns="0" bIns="0" rtlCol="0"/>
          <a:lstStyle/>
          <a:p>
            <a:pPr algn="ctr" defTabSz="379143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12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defTabSz="379143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Theatres</a:t>
            </a:r>
          </a:p>
          <a:p>
            <a:pPr algn="ctr" defTabSz="379143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Critical Care</a:t>
            </a:r>
          </a:p>
          <a:p>
            <a:pPr algn="ctr" defTabSz="379143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Anaesthetics </a:t>
            </a:r>
          </a:p>
          <a:p>
            <a:pPr algn="ctr" defTabSz="379143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Pre-Operative Medicine </a:t>
            </a:r>
          </a:p>
          <a:p>
            <a:pPr algn="ctr" defTabSz="379143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Sterile Services</a:t>
            </a: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0" name="object 12">
            <a:extLst>
              <a:ext uri="{FF2B5EF4-FFF2-40B4-BE49-F238E27FC236}">
                <a16:creationId xmlns:a16="http://schemas.microsoft.com/office/drawing/2014/main" id="{84478D4F-578E-479C-8A57-73C9F3234758}"/>
              </a:ext>
            </a:extLst>
          </p:cNvPr>
          <p:cNvSpPr/>
          <p:nvPr/>
        </p:nvSpPr>
        <p:spPr>
          <a:xfrm>
            <a:off x="5229713" y="3276600"/>
            <a:ext cx="2069307" cy="1707261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lIns="0" tIns="0" rIns="0" bIns="0" rtlCol="0"/>
          <a:lstStyle/>
          <a:p>
            <a:pPr algn="ctr" defTabSz="379143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12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defTabSz="379143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Ophthalmology </a:t>
            </a:r>
          </a:p>
          <a:p>
            <a:pPr algn="ctr" defTabSz="379143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ENT</a:t>
            </a:r>
          </a:p>
          <a:p>
            <a:pPr algn="ctr" defTabSz="379143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Oral and Maxillofacial Surgery</a:t>
            </a:r>
          </a:p>
          <a:p>
            <a:pPr algn="ctr" defTabSz="379143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Orthodontics</a:t>
            </a:r>
          </a:p>
          <a:p>
            <a:pPr algn="ctr" defTabSz="379143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Reconstructive Dentistry</a:t>
            </a:r>
          </a:p>
        </p:txBody>
      </p:sp>
      <p:sp>
        <p:nvSpPr>
          <p:cNvPr id="121" name="TextBox 120">
            <a:extLst>
              <a:ext uri="{FF2B5EF4-FFF2-40B4-BE49-F238E27FC236}">
                <a16:creationId xmlns:a16="http://schemas.microsoft.com/office/drawing/2014/main" id="{C375F81D-A97A-4D17-B52E-61C40FEBA7AA}"/>
              </a:ext>
            </a:extLst>
          </p:cNvPr>
          <p:cNvSpPr txBox="1"/>
          <p:nvPr/>
        </p:nvSpPr>
        <p:spPr>
          <a:xfrm>
            <a:off x="641632" y="152400"/>
            <a:ext cx="11321549" cy="476925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spcFirstLastPara="0" vert="horz" wrap="square" lIns="24374" tIns="16249" rIns="24374" bIns="16249" numCol="1" spcCol="1270" anchor="ctr" anchorCtr="0">
            <a:noAutofit/>
          </a:bodyPr>
          <a:lstStyle>
            <a:defPPr>
              <a:defRPr lang="en-US"/>
            </a:defPPr>
            <a:lvl1pPr algn="ctr" defTabSz="568714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defRPr sz="1551" b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</a:defRPr>
            </a:lvl2pPr>
            <a:lvl3pPr>
              <a:defRPr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</a:defRPr>
            </a:lvl3pPr>
            <a:lvl4pPr>
              <a:defRPr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</a:defRPr>
            </a:lvl4pPr>
            <a:lvl5pPr>
              <a:defRPr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</a:defRPr>
            </a:lvl5pPr>
            <a:lvl6pPr>
              <a:defRPr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</a:defRPr>
            </a:lvl6pPr>
            <a:lvl7pPr>
              <a:defRPr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</a:defRPr>
            </a:lvl7pPr>
            <a:lvl8pPr>
              <a:defRPr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</a:defRPr>
            </a:lvl8pPr>
            <a:lvl9pPr>
              <a:defRPr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</a:defRPr>
            </a:lvl9pPr>
          </a:lstStyle>
          <a:p>
            <a:r>
              <a:rPr lang="en-US" sz="2000" dirty="0"/>
              <a:t>Surgical Care Group</a:t>
            </a:r>
          </a:p>
        </p:txBody>
      </p:sp>
      <p:sp>
        <p:nvSpPr>
          <p:cNvPr id="122" name="object 12">
            <a:extLst>
              <a:ext uri="{FF2B5EF4-FFF2-40B4-BE49-F238E27FC236}">
                <a16:creationId xmlns:a16="http://schemas.microsoft.com/office/drawing/2014/main" id="{A3453347-C91B-4383-BFAC-8C9D5A408D0A}"/>
              </a:ext>
            </a:extLst>
          </p:cNvPr>
          <p:cNvSpPr/>
          <p:nvPr/>
        </p:nvSpPr>
        <p:spPr>
          <a:xfrm>
            <a:off x="641379" y="2362193"/>
            <a:ext cx="2103749" cy="744927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tx1"/>
            </a:solidFill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lIns="118147" tIns="59074" rIns="118147" bIns="59074" rtlCol="0">
            <a:spAutoFit/>
          </a:bodyPr>
          <a:lstStyle/>
          <a:p>
            <a:pPr algn="ctr"/>
            <a:endParaRPr lang="en-US" sz="12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1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Surgery Directorate</a:t>
            </a:r>
          </a:p>
          <a:p>
            <a:pPr algn="ctr"/>
            <a:endParaRPr lang="en-US" sz="12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3" name="object 12">
            <a:extLst>
              <a:ext uri="{FF2B5EF4-FFF2-40B4-BE49-F238E27FC236}">
                <a16:creationId xmlns:a16="http://schemas.microsoft.com/office/drawing/2014/main" id="{D138085A-0EB5-4045-AE33-69F949B5C224}"/>
              </a:ext>
            </a:extLst>
          </p:cNvPr>
          <p:cNvSpPr/>
          <p:nvPr/>
        </p:nvSpPr>
        <p:spPr>
          <a:xfrm>
            <a:off x="2949751" y="2362193"/>
            <a:ext cx="2085519" cy="744927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tx1"/>
            </a:solidFill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lIns="118147" tIns="59074" rIns="118147" bIns="59074" rtlCol="0">
            <a:spAutoFit/>
          </a:bodyPr>
          <a:lstStyle/>
          <a:p>
            <a:pPr algn="ctr"/>
            <a:r>
              <a:rPr lang="en-US" sz="1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Trauma and Orthopaedics Directorate</a:t>
            </a:r>
          </a:p>
        </p:txBody>
      </p:sp>
      <p:sp>
        <p:nvSpPr>
          <p:cNvPr id="124" name="object 12">
            <a:extLst>
              <a:ext uri="{FF2B5EF4-FFF2-40B4-BE49-F238E27FC236}">
                <a16:creationId xmlns:a16="http://schemas.microsoft.com/office/drawing/2014/main" id="{2DABB48B-BC7C-4326-A60B-8C7B60B932F4}"/>
              </a:ext>
            </a:extLst>
          </p:cNvPr>
          <p:cNvSpPr/>
          <p:nvPr/>
        </p:nvSpPr>
        <p:spPr>
          <a:xfrm>
            <a:off x="5213088" y="2359118"/>
            <a:ext cx="2118589" cy="744927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tx1"/>
            </a:solidFill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lIns="118147" tIns="59074" rIns="118147" bIns="59074" rtlCol="0" anchor="ctr">
            <a:spAutoFit/>
          </a:bodyPr>
          <a:lstStyle/>
          <a:p>
            <a:pPr algn="ctr"/>
            <a:r>
              <a:rPr lang="en-US" sz="12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Head and Neck Directorate</a:t>
            </a:r>
          </a:p>
          <a:p>
            <a:pPr algn="ctr"/>
            <a:endParaRPr lang="en-US" sz="12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7" name="object 12">
            <a:extLst>
              <a:ext uri="{FF2B5EF4-FFF2-40B4-BE49-F238E27FC236}">
                <a16:creationId xmlns:a16="http://schemas.microsoft.com/office/drawing/2014/main" id="{1B5E0369-65C4-4DE5-902A-7F5996FB6CCC}"/>
              </a:ext>
            </a:extLst>
          </p:cNvPr>
          <p:cNvSpPr/>
          <p:nvPr/>
        </p:nvSpPr>
        <p:spPr>
          <a:xfrm>
            <a:off x="7495506" y="2359117"/>
            <a:ext cx="2083346" cy="744927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tx1"/>
            </a:solidFill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lIns="118147" tIns="59074" rIns="118147" bIns="59074" rtlCol="0" anchor="ctr">
            <a:spAutoFit/>
          </a:bodyPr>
          <a:lstStyle/>
          <a:p>
            <a:pPr algn="ctr"/>
            <a:r>
              <a:rPr lang="en-US" sz="12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Anaesthetics Directorate</a:t>
            </a:r>
          </a:p>
          <a:p>
            <a:pPr algn="ctr"/>
            <a:endParaRPr lang="en-US" sz="12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8" name="object 12">
            <a:extLst>
              <a:ext uri="{FF2B5EF4-FFF2-40B4-BE49-F238E27FC236}">
                <a16:creationId xmlns:a16="http://schemas.microsoft.com/office/drawing/2014/main" id="{58454CFC-E983-4B50-8AEA-91AAC297BD27}"/>
              </a:ext>
            </a:extLst>
          </p:cNvPr>
          <p:cNvSpPr/>
          <p:nvPr/>
        </p:nvSpPr>
        <p:spPr>
          <a:xfrm>
            <a:off x="9879632" y="2359116"/>
            <a:ext cx="2050148" cy="744927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tx1"/>
            </a:solidFill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lIns="118147" tIns="59074" rIns="118147" bIns="59074" rtlCol="0">
            <a:spAutoFit/>
          </a:bodyPr>
          <a:lstStyle/>
          <a:p>
            <a:pPr algn="ctr"/>
            <a:endParaRPr lang="en-GB" sz="12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GB" sz="1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Private Health UHD</a:t>
            </a:r>
          </a:p>
          <a:p>
            <a:pPr algn="ctr"/>
            <a:endParaRPr lang="en-GB" sz="12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9" name="TextBox 128">
            <a:extLst>
              <a:ext uri="{FF2B5EF4-FFF2-40B4-BE49-F238E27FC236}">
                <a16:creationId xmlns:a16="http://schemas.microsoft.com/office/drawing/2014/main" id="{5A46329E-1548-46AC-BCDC-457A6869B58A}"/>
              </a:ext>
            </a:extLst>
          </p:cNvPr>
          <p:cNvSpPr txBox="1"/>
          <p:nvPr/>
        </p:nvSpPr>
        <p:spPr>
          <a:xfrm>
            <a:off x="663278" y="5775267"/>
            <a:ext cx="2066157" cy="488634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tx1"/>
            </a:solidFill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lIns="118147" tIns="59074" rIns="118147" bIns="59074" rtlCol="0">
            <a:spAutoFit/>
          </a:bodyPr>
          <a:lstStyle>
            <a:defPPr>
              <a:defRPr lang="en-US"/>
            </a:defPPr>
            <a:lvl1pPr algn="r">
              <a:defRPr sz="1163" b="1">
                <a:solidFill>
                  <a:prstClr val="black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en-GB" sz="1200" dirty="0">
                <a:latin typeface="Arial" panose="020B0604020202020204" pitchFamily="34" charset="0"/>
                <a:cs typeface="Arial" panose="020B0604020202020204" pitchFamily="34" charset="0"/>
              </a:rPr>
              <a:t>Clinical Director </a:t>
            </a:r>
          </a:p>
          <a:p>
            <a:r>
              <a:rPr lang="en-GB" sz="12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Emma Bromwich</a:t>
            </a:r>
          </a:p>
        </p:txBody>
      </p:sp>
      <p:sp>
        <p:nvSpPr>
          <p:cNvPr id="130" name="TextBox 129">
            <a:extLst>
              <a:ext uri="{FF2B5EF4-FFF2-40B4-BE49-F238E27FC236}">
                <a16:creationId xmlns:a16="http://schemas.microsoft.com/office/drawing/2014/main" id="{AF44E948-4428-4FAE-A68D-9BD8D36C90B9}"/>
              </a:ext>
            </a:extLst>
          </p:cNvPr>
          <p:cNvSpPr txBox="1"/>
          <p:nvPr/>
        </p:nvSpPr>
        <p:spPr>
          <a:xfrm>
            <a:off x="8921288" y="1634571"/>
            <a:ext cx="3056876" cy="608720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 w="12700">
            <a:solidFill>
              <a:schemeClr val="tx1"/>
            </a:solidFill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lIns="118147" tIns="59074" rIns="118147" bIns="59074" rtlCol="0">
            <a:spAutoFit/>
          </a:bodyPr>
          <a:lstStyle>
            <a:defPPr>
              <a:defRPr lang="en-US"/>
            </a:defPPr>
            <a:lvl1pPr algn="r">
              <a:defRPr sz="1163" b="1">
                <a:solidFill>
                  <a:prstClr val="black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Deputy Group Director of</a:t>
            </a:r>
          </a:p>
          <a:p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Operations    </a:t>
            </a:r>
            <a:r>
              <a:rPr lang="en-GB" sz="14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Mark Major</a:t>
            </a:r>
          </a:p>
        </p:txBody>
      </p:sp>
      <p:sp>
        <p:nvSpPr>
          <p:cNvPr id="131" name="TextBox 130">
            <a:extLst>
              <a:ext uri="{FF2B5EF4-FFF2-40B4-BE49-F238E27FC236}">
                <a16:creationId xmlns:a16="http://schemas.microsoft.com/office/drawing/2014/main" id="{0ADF99A8-99EA-4A88-BF98-C1B15B1D64A3}"/>
              </a:ext>
            </a:extLst>
          </p:cNvPr>
          <p:cNvSpPr txBox="1"/>
          <p:nvPr/>
        </p:nvSpPr>
        <p:spPr>
          <a:xfrm>
            <a:off x="5233690" y="5783761"/>
            <a:ext cx="2032052" cy="488634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tx1"/>
            </a:solidFill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lIns="118147" tIns="59074" rIns="118147" bIns="59074" rtlCol="0">
            <a:spAutoFit/>
          </a:bodyPr>
          <a:lstStyle>
            <a:defPPr>
              <a:defRPr lang="en-US"/>
            </a:defPPr>
            <a:lvl1pPr algn="r">
              <a:defRPr sz="1163" b="1">
                <a:solidFill>
                  <a:prstClr val="black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en-GB" sz="1200" dirty="0">
                <a:latin typeface="Arial" panose="020B0604020202020204" pitchFamily="34" charset="0"/>
                <a:cs typeface="Arial" panose="020B0604020202020204" pitchFamily="34" charset="0"/>
              </a:rPr>
              <a:t>Clinical Director</a:t>
            </a:r>
          </a:p>
          <a:p>
            <a:r>
              <a:rPr lang="en-GB" sz="12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Mahesh Ramchandani</a:t>
            </a:r>
          </a:p>
        </p:txBody>
      </p:sp>
      <p:sp>
        <p:nvSpPr>
          <p:cNvPr id="132" name="TextBox 131">
            <a:extLst>
              <a:ext uri="{FF2B5EF4-FFF2-40B4-BE49-F238E27FC236}">
                <a16:creationId xmlns:a16="http://schemas.microsoft.com/office/drawing/2014/main" id="{690A634C-92D4-401B-8C5A-5DF78D25ADB0}"/>
              </a:ext>
            </a:extLst>
          </p:cNvPr>
          <p:cNvSpPr txBox="1"/>
          <p:nvPr/>
        </p:nvSpPr>
        <p:spPr>
          <a:xfrm>
            <a:off x="2936195" y="5772586"/>
            <a:ext cx="2099075" cy="488634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tx1"/>
            </a:solidFill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lIns="118147" tIns="59074" rIns="118147" bIns="59074" rtlCol="0">
            <a:spAutoFit/>
          </a:bodyPr>
          <a:lstStyle>
            <a:defPPr>
              <a:defRPr lang="en-US"/>
            </a:defPPr>
            <a:lvl1pPr algn="r">
              <a:defRPr sz="1163" b="1">
                <a:solidFill>
                  <a:prstClr val="black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en-GB" sz="1200" dirty="0">
                <a:latin typeface="Arial" panose="020B0604020202020204" pitchFamily="34" charset="0"/>
                <a:cs typeface="Arial" panose="020B0604020202020204" pitchFamily="34" charset="0"/>
              </a:rPr>
              <a:t>Clinical Director </a:t>
            </a:r>
          </a:p>
          <a:p>
            <a:r>
              <a:rPr lang="en-GB" sz="12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Paul Pavlou</a:t>
            </a:r>
          </a:p>
        </p:txBody>
      </p:sp>
      <p:sp>
        <p:nvSpPr>
          <p:cNvPr id="133" name="TextBox 132">
            <a:extLst>
              <a:ext uri="{FF2B5EF4-FFF2-40B4-BE49-F238E27FC236}">
                <a16:creationId xmlns:a16="http://schemas.microsoft.com/office/drawing/2014/main" id="{3FE20C5A-8756-472A-969C-497D1332C707}"/>
              </a:ext>
            </a:extLst>
          </p:cNvPr>
          <p:cNvSpPr txBox="1"/>
          <p:nvPr/>
        </p:nvSpPr>
        <p:spPr>
          <a:xfrm>
            <a:off x="7482832" y="5759766"/>
            <a:ext cx="2105464" cy="488634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tx1"/>
            </a:solidFill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lIns="118147" tIns="59074" rIns="118147" bIns="59074" rtlCol="0">
            <a:spAutoFit/>
          </a:bodyPr>
          <a:lstStyle>
            <a:defPPr>
              <a:defRPr lang="en-US"/>
            </a:defPPr>
            <a:lvl1pPr algn="r">
              <a:defRPr sz="1163" b="1">
                <a:solidFill>
                  <a:prstClr val="black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en-GB" sz="1200" dirty="0">
                <a:latin typeface="Arial" panose="020B0604020202020204" pitchFamily="34" charset="0"/>
                <a:cs typeface="Arial" panose="020B0604020202020204" pitchFamily="34" charset="0"/>
              </a:rPr>
              <a:t>Clinical Director </a:t>
            </a:r>
          </a:p>
          <a:p>
            <a:r>
              <a:rPr lang="en-GB" sz="12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Richard Green</a:t>
            </a:r>
          </a:p>
        </p:txBody>
      </p:sp>
      <p:sp>
        <p:nvSpPr>
          <p:cNvPr id="134" name="TextBox 133">
            <a:extLst>
              <a:ext uri="{FF2B5EF4-FFF2-40B4-BE49-F238E27FC236}">
                <a16:creationId xmlns:a16="http://schemas.microsoft.com/office/drawing/2014/main" id="{D18C2AFD-780D-40B2-8DE1-D18CC085A343}"/>
              </a:ext>
            </a:extLst>
          </p:cNvPr>
          <p:cNvSpPr txBox="1"/>
          <p:nvPr/>
        </p:nvSpPr>
        <p:spPr>
          <a:xfrm>
            <a:off x="9887676" y="5780338"/>
            <a:ext cx="2088171" cy="6733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tx1"/>
            </a:solidFill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lIns="118147" tIns="59074" rIns="118147" bIns="59074" rtlCol="0">
            <a:spAutoFit/>
          </a:bodyPr>
          <a:lstStyle>
            <a:defPPr>
              <a:defRPr lang="en-US"/>
            </a:defPPr>
            <a:lvl1pPr algn="r">
              <a:defRPr sz="1163" b="1">
                <a:solidFill>
                  <a:prstClr val="black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en-GB" sz="1200" dirty="0">
                <a:latin typeface="Arial" panose="020B0604020202020204" pitchFamily="34" charset="0"/>
                <a:cs typeface="Arial" panose="020B0604020202020204" pitchFamily="34" charset="0"/>
              </a:rPr>
              <a:t>Private Patient Services Manager</a:t>
            </a:r>
          </a:p>
          <a:p>
            <a:r>
              <a:rPr lang="en-GB" sz="12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Jo Clothier</a:t>
            </a:r>
          </a:p>
        </p:txBody>
      </p:sp>
      <p:sp>
        <p:nvSpPr>
          <p:cNvPr id="135" name="TextBox 134">
            <a:extLst>
              <a:ext uri="{FF2B5EF4-FFF2-40B4-BE49-F238E27FC236}">
                <a16:creationId xmlns:a16="http://schemas.microsoft.com/office/drawing/2014/main" id="{51C404A5-BA18-45A1-B79E-A4D075F41961}"/>
              </a:ext>
            </a:extLst>
          </p:cNvPr>
          <p:cNvSpPr txBox="1"/>
          <p:nvPr/>
        </p:nvSpPr>
        <p:spPr>
          <a:xfrm>
            <a:off x="5213088" y="6424155"/>
            <a:ext cx="2032052" cy="488634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tx1"/>
            </a:solidFill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lIns="118147" tIns="59074" rIns="118147" bIns="59074" rtlCol="0">
            <a:spAutoFit/>
          </a:bodyPr>
          <a:lstStyle>
            <a:defPPr>
              <a:defRPr lang="en-US"/>
            </a:defPPr>
            <a:lvl1pPr algn="r">
              <a:defRPr sz="1163" b="1">
                <a:solidFill>
                  <a:prstClr val="black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en-GB" sz="1200" dirty="0">
                <a:latin typeface="Arial" panose="020B0604020202020204" pitchFamily="34" charset="0"/>
                <a:cs typeface="Arial" panose="020B0604020202020204" pitchFamily="34" charset="0"/>
              </a:rPr>
              <a:t>Senior Matron</a:t>
            </a:r>
          </a:p>
          <a:p>
            <a:r>
              <a:rPr lang="en-GB" sz="12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Vacant</a:t>
            </a:r>
          </a:p>
        </p:txBody>
      </p:sp>
      <p:sp>
        <p:nvSpPr>
          <p:cNvPr id="136" name="TextBox 135">
            <a:extLst>
              <a:ext uri="{FF2B5EF4-FFF2-40B4-BE49-F238E27FC236}">
                <a16:creationId xmlns:a16="http://schemas.microsoft.com/office/drawing/2014/main" id="{48C509F6-0F60-4578-97B6-80DF24F206ED}"/>
              </a:ext>
            </a:extLst>
          </p:cNvPr>
          <p:cNvSpPr txBox="1"/>
          <p:nvPr/>
        </p:nvSpPr>
        <p:spPr>
          <a:xfrm>
            <a:off x="2960590" y="5187755"/>
            <a:ext cx="2058368" cy="488634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tx1"/>
            </a:solidFill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lIns="118147" tIns="59074" rIns="118147" bIns="59074" rtlCol="0">
            <a:spAutoFit/>
          </a:bodyPr>
          <a:lstStyle>
            <a:defPPr>
              <a:defRPr lang="en-US"/>
            </a:defPPr>
            <a:lvl1pPr algn="r">
              <a:defRPr sz="1163" b="1">
                <a:solidFill>
                  <a:prstClr val="black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en-GB" sz="1200" dirty="0">
                <a:latin typeface="Arial" panose="020B0604020202020204" pitchFamily="34" charset="0"/>
                <a:cs typeface="Arial" panose="020B0604020202020204" pitchFamily="34" charset="0"/>
              </a:rPr>
              <a:t>General Manager</a:t>
            </a:r>
          </a:p>
          <a:p>
            <a:r>
              <a:rPr lang="en-GB" sz="12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John West</a:t>
            </a:r>
          </a:p>
        </p:txBody>
      </p:sp>
      <p:sp>
        <p:nvSpPr>
          <p:cNvPr id="137" name="TextBox 136">
            <a:extLst>
              <a:ext uri="{FF2B5EF4-FFF2-40B4-BE49-F238E27FC236}">
                <a16:creationId xmlns:a16="http://schemas.microsoft.com/office/drawing/2014/main" id="{F811BD1B-7CDB-4073-843A-921A1CE1A689}"/>
              </a:ext>
            </a:extLst>
          </p:cNvPr>
          <p:cNvSpPr txBox="1"/>
          <p:nvPr/>
        </p:nvSpPr>
        <p:spPr>
          <a:xfrm>
            <a:off x="652252" y="6406874"/>
            <a:ext cx="2069395" cy="488634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tx1"/>
            </a:solidFill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lIns="118147" tIns="59074" rIns="118147" bIns="59074" rtlCol="0">
            <a:spAutoFit/>
          </a:bodyPr>
          <a:lstStyle>
            <a:defPPr>
              <a:defRPr lang="en-US"/>
            </a:defPPr>
            <a:lvl1pPr algn="r">
              <a:defRPr sz="1163" b="1">
                <a:solidFill>
                  <a:prstClr val="black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en-GB" sz="1200" dirty="0">
                <a:latin typeface="Arial" panose="020B0604020202020204" pitchFamily="34" charset="0"/>
                <a:cs typeface="Arial" panose="020B0604020202020204" pitchFamily="34" charset="0"/>
              </a:rPr>
              <a:t>Senior Matron  </a:t>
            </a:r>
          </a:p>
          <a:p>
            <a:r>
              <a:rPr lang="en-GB" sz="12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Louise Coll</a:t>
            </a:r>
          </a:p>
        </p:txBody>
      </p:sp>
      <p:sp>
        <p:nvSpPr>
          <p:cNvPr id="138" name="TextBox 137">
            <a:extLst>
              <a:ext uri="{FF2B5EF4-FFF2-40B4-BE49-F238E27FC236}">
                <a16:creationId xmlns:a16="http://schemas.microsoft.com/office/drawing/2014/main" id="{CE9CFF96-AC17-489C-B022-69BAF393558F}"/>
              </a:ext>
            </a:extLst>
          </p:cNvPr>
          <p:cNvSpPr txBox="1"/>
          <p:nvPr/>
        </p:nvSpPr>
        <p:spPr>
          <a:xfrm>
            <a:off x="629983" y="8592051"/>
            <a:ext cx="2062716" cy="6733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tx1"/>
            </a:solidFill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lIns="118147" tIns="59074" rIns="118147" bIns="59074" rtlCol="0">
            <a:spAutoFit/>
          </a:bodyPr>
          <a:lstStyle>
            <a:defPPr>
              <a:defRPr lang="en-US"/>
            </a:defPPr>
            <a:lvl1pPr algn="r">
              <a:defRPr sz="1163" b="1">
                <a:solidFill>
                  <a:prstClr val="black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en-GB" sz="1200" dirty="0">
                <a:latin typeface="Arial" panose="020B0604020202020204" pitchFamily="34" charset="0"/>
                <a:cs typeface="Arial" panose="020B0604020202020204" pitchFamily="34" charset="0"/>
              </a:rPr>
              <a:t>Deputy General</a:t>
            </a:r>
          </a:p>
          <a:p>
            <a:r>
              <a:rPr lang="en-GB" sz="1200" dirty="0">
                <a:latin typeface="Arial" panose="020B0604020202020204" pitchFamily="34" charset="0"/>
                <a:cs typeface="Arial" panose="020B0604020202020204" pitchFamily="34" charset="0"/>
              </a:rPr>
              <a:t>Manager</a:t>
            </a:r>
          </a:p>
          <a:p>
            <a:r>
              <a:rPr lang="en-GB" sz="12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Janet Biles</a:t>
            </a:r>
          </a:p>
        </p:txBody>
      </p:sp>
      <p:sp>
        <p:nvSpPr>
          <p:cNvPr id="140" name="TextBox 139">
            <a:extLst>
              <a:ext uri="{FF2B5EF4-FFF2-40B4-BE49-F238E27FC236}">
                <a16:creationId xmlns:a16="http://schemas.microsoft.com/office/drawing/2014/main" id="{4FEF3555-E3CB-4251-B4A6-C45016E1C3E9}"/>
              </a:ext>
            </a:extLst>
          </p:cNvPr>
          <p:cNvSpPr txBox="1"/>
          <p:nvPr/>
        </p:nvSpPr>
        <p:spPr>
          <a:xfrm>
            <a:off x="641633" y="7204866"/>
            <a:ext cx="2069010" cy="657911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tx1"/>
            </a:solidFill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lIns="118147" tIns="59074" rIns="118147" bIns="59074" rtlCol="0">
            <a:spAutoFit/>
          </a:bodyPr>
          <a:lstStyle>
            <a:defPPr>
              <a:defRPr lang="en-US"/>
            </a:defPPr>
            <a:lvl1pPr algn="r">
              <a:defRPr sz="1163" b="1">
                <a:solidFill>
                  <a:prstClr val="black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en-GB" sz="1200" dirty="0">
                <a:latin typeface="Arial" panose="020B0604020202020204" pitchFamily="34" charset="0"/>
                <a:cs typeface="Arial" panose="020B0604020202020204" pitchFamily="34" charset="0"/>
              </a:rPr>
              <a:t>Matron</a:t>
            </a:r>
          </a:p>
          <a:p>
            <a:r>
              <a:rPr lang="en-GB" sz="12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David Wyman  </a:t>
            </a:r>
            <a:r>
              <a:rPr lang="en-GB" sz="11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Ambulatory/Day Case</a:t>
            </a:r>
          </a:p>
        </p:txBody>
      </p:sp>
      <p:sp>
        <p:nvSpPr>
          <p:cNvPr id="141" name="TextBox 140">
            <a:extLst>
              <a:ext uri="{FF2B5EF4-FFF2-40B4-BE49-F238E27FC236}">
                <a16:creationId xmlns:a16="http://schemas.microsoft.com/office/drawing/2014/main" id="{39BB2FC5-BCBA-4089-9649-A546B930A725}"/>
              </a:ext>
            </a:extLst>
          </p:cNvPr>
          <p:cNvSpPr txBox="1"/>
          <p:nvPr/>
        </p:nvSpPr>
        <p:spPr>
          <a:xfrm>
            <a:off x="5224611" y="7239066"/>
            <a:ext cx="2011679" cy="488634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tx1"/>
            </a:solidFill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lIns="118147" tIns="59074" rIns="118147" bIns="59074" rtlCol="0">
            <a:spAutoFit/>
          </a:bodyPr>
          <a:lstStyle>
            <a:defPPr>
              <a:defRPr lang="en-US"/>
            </a:defPPr>
            <a:lvl1pPr algn="r">
              <a:defRPr sz="1163" b="1">
                <a:solidFill>
                  <a:prstClr val="black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en-GB" sz="1200" dirty="0">
                <a:latin typeface="Arial" panose="020B0604020202020204" pitchFamily="34" charset="0"/>
                <a:cs typeface="Arial" panose="020B0604020202020204" pitchFamily="34" charset="0"/>
              </a:rPr>
              <a:t>Matron  </a:t>
            </a:r>
          </a:p>
          <a:p>
            <a:r>
              <a:rPr lang="en-GB" sz="12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Lucy Merrifield</a:t>
            </a:r>
          </a:p>
        </p:txBody>
      </p:sp>
      <p:sp>
        <p:nvSpPr>
          <p:cNvPr id="143" name="TextBox 142">
            <a:extLst>
              <a:ext uri="{FF2B5EF4-FFF2-40B4-BE49-F238E27FC236}">
                <a16:creationId xmlns:a16="http://schemas.microsoft.com/office/drawing/2014/main" id="{8A3DB98F-5EF6-4CEC-9796-529A8D004514}"/>
              </a:ext>
            </a:extLst>
          </p:cNvPr>
          <p:cNvSpPr txBox="1"/>
          <p:nvPr/>
        </p:nvSpPr>
        <p:spPr>
          <a:xfrm>
            <a:off x="2880559" y="7239066"/>
            <a:ext cx="2115377" cy="488634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tx1"/>
            </a:solidFill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lIns="118147" tIns="59074" rIns="118147" bIns="59074" rtlCol="0">
            <a:spAutoFit/>
          </a:bodyPr>
          <a:lstStyle>
            <a:defPPr>
              <a:defRPr lang="en-US"/>
            </a:defPPr>
            <a:lvl1pPr algn="r">
              <a:defRPr sz="1163" b="1">
                <a:solidFill>
                  <a:prstClr val="black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en-GB" sz="1200" dirty="0">
                <a:latin typeface="Arial" panose="020B0604020202020204" pitchFamily="34" charset="0"/>
                <a:cs typeface="Arial" panose="020B0604020202020204" pitchFamily="34" charset="0"/>
              </a:rPr>
              <a:t>Matron</a:t>
            </a:r>
          </a:p>
          <a:p>
            <a:r>
              <a:rPr lang="en-GB" sz="1200" b="0" dirty="0">
                <a:latin typeface="Arial" panose="020B0604020202020204" pitchFamily="34" charset="0"/>
                <a:cs typeface="Arial" panose="020B0604020202020204" pitchFamily="34" charset="0"/>
              </a:rPr>
              <a:t>Cathy Cocorachio</a:t>
            </a:r>
          </a:p>
        </p:txBody>
      </p:sp>
      <p:sp>
        <p:nvSpPr>
          <p:cNvPr id="142" name="TextBox 141">
            <a:extLst>
              <a:ext uri="{FF2B5EF4-FFF2-40B4-BE49-F238E27FC236}">
                <a16:creationId xmlns:a16="http://schemas.microsoft.com/office/drawing/2014/main" id="{82986D4D-6DFB-49FA-9354-729C953301B0}"/>
              </a:ext>
            </a:extLst>
          </p:cNvPr>
          <p:cNvSpPr txBox="1"/>
          <p:nvPr/>
        </p:nvSpPr>
        <p:spPr>
          <a:xfrm>
            <a:off x="5175982" y="8591599"/>
            <a:ext cx="2060308" cy="688688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tx1"/>
            </a:solidFill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lIns="118147" tIns="59074" rIns="118147" bIns="59074" rtlCol="0">
            <a:spAutoFit/>
          </a:bodyPr>
          <a:lstStyle>
            <a:defPPr>
              <a:defRPr lang="en-US"/>
            </a:defPPr>
            <a:lvl1pPr algn="r">
              <a:defRPr sz="1163" b="1">
                <a:solidFill>
                  <a:prstClr val="black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en-GB" sz="1200" dirty="0">
                <a:latin typeface="Arial" panose="020B0604020202020204" pitchFamily="34" charset="0"/>
                <a:cs typeface="Arial" panose="020B0604020202020204" pitchFamily="34" charset="0"/>
              </a:rPr>
              <a:t>Deputy General </a:t>
            </a:r>
          </a:p>
          <a:p>
            <a:r>
              <a:rPr lang="en-GB" sz="1200" dirty="0">
                <a:latin typeface="Arial" panose="020B0604020202020204" pitchFamily="34" charset="0"/>
                <a:cs typeface="Arial" panose="020B0604020202020204" pitchFamily="34" charset="0"/>
              </a:rPr>
              <a:t>Manager</a:t>
            </a:r>
          </a:p>
          <a:p>
            <a:endParaRPr lang="en-GB" sz="3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1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Charlotte Freeman- Laurence</a:t>
            </a:r>
          </a:p>
        </p:txBody>
      </p:sp>
      <p:sp>
        <p:nvSpPr>
          <p:cNvPr id="144" name="TextBox 143">
            <a:extLst>
              <a:ext uri="{FF2B5EF4-FFF2-40B4-BE49-F238E27FC236}">
                <a16:creationId xmlns:a16="http://schemas.microsoft.com/office/drawing/2014/main" id="{72F41691-6507-43EB-8B15-3488E3D84CCF}"/>
              </a:ext>
            </a:extLst>
          </p:cNvPr>
          <p:cNvSpPr txBox="1"/>
          <p:nvPr/>
        </p:nvSpPr>
        <p:spPr>
          <a:xfrm>
            <a:off x="2818731" y="8592051"/>
            <a:ext cx="2151642" cy="6733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tx1"/>
            </a:solidFill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lIns="118147" tIns="59074" rIns="118147" bIns="59074" rtlCol="0">
            <a:spAutoFit/>
          </a:bodyPr>
          <a:lstStyle>
            <a:defPPr>
              <a:defRPr lang="en-US"/>
            </a:defPPr>
            <a:lvl1pPr algn="r">
              <a:defRPr sz="1163" b="1">
                <a:solidFill>
                  <a:prstClr val="black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en-GB" sz="1200" dirty="0">
                <a:latin typeface="Arial" panose="020B0604020202020204" pitchFamily="34" charset="0"/>
                <a:cs typeface="Arial" panose="020B0604020202020204" pitchFamily="34" charset="0"/>
              </a:rPr>
              <a:t>Deputy General</a:t>
            </a:r>
          </a:p>
          <a:p>
            <a:r>
              <a:rPr lang="en-GB" sz="1200" dirty="0">
                <a:latin typeface="Arial" panose="020B0604020202020204" pitchFamily="34" charset="0"/>
                <a:cs typeface="Arial" panose="020B0604020202020204" pitchFamily="34" charset="0"/>
              </a:rPr>
              <a:t>Manager  </a:t>
            </a:r>
          </a:p>
          <a:p>
            <a:r>
              <a:rPr lang="en-GB" sz="12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Faye Hersey</a:t>
            </a:r>
          </a:p>
        </p:txBody>
      </p:sp>
      <p:sp>
        <p:nvSpPr>
          <p:cNvPr id="145" name="TextBox 144">
            <a:extLst>
              <a:ext uri="{FF2B5EF4-FFF2-40B4-BE49-F238E27FC236}">
                <a16:creationId xmlns:a16="http://schemas.microsoft.com/office/drawing/2014/main" id="{A216D310-12D0-4714-8EA1-05E9EA5E6BFE}"/>
              </a:ext>
            </a:extLst>
          </p:cNvPr>
          <p:cNvSpPr txBox="1"/>
          <p:nvPr/>
        </p:nvSpPr>
        <p:spPr>
          <a:xfrm>
            <a:off x="8382000" y="965340"/>
            <a:ext cx="3581182" cy="608720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 w="12700">
            <a:solidFill>
              <a:schemeClr val="tx1"/>
            </a:solidFill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lIns="118147" tIns="59074" rIns="118147" bIns="59074" rtlCol="0">
            <a:spAutoFit/>
          </a:bodyPr>
          <a:lstStyle>
            <a:defPPr>
              <a:defRPr lang="en-US"/>
            </a:defPPr>
            <a:lvl1pPr algn="r">
              <a:defRPr sz="1163" b="1">
                <a:solidFill>
                  <a:prstClr val="black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Group Medical Director</a:t>
            </a:r>
          </a:p>
          <a:p>
            <a:r>
              <a:rPr lang="en-GB" sz="14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Rob Howell</a:t>
            </a:r>
          </a:p>
        </p:txBody>
      </p:sp>
      <p:sp>
        <p:nvSpPr>
          <p:cNvPr id="147" name="TextBox 146">
            <a:extLst>
              <a:ext uri="{FF2B5EF4-FFF2-40B4-BE49-F238E27FC236}">
                <a16:creationId xmlns:a16="http://schemas.microsoft.com/office/drawing/2014/main" id="{08C8F24F-B01A-4EAC-8111-388AEDB1F67A}"/>
              </a:ext>
            </a:extLst>
          </p:cNvPr>
          <p:cNvSpPr txBox="1"/>
          <p:nvPr/>
        </p:nvSpPr>
        <p:spPr>
          <a:xfrm>
            <a:off x="4620039" y="795097"/>
            <a:ext cx="3609561" cy="608720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 w="12700">
            <a:solidFill>
              <a:schemeClr val="tx1"/>
            </a:solidFill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lIns="118147" tIns="59074" rIns="118147" bIns="59074" rtlCol="0">
            <a:spAutoFit/>
          </a:bodyPr>
          <a:lstStyle>
            <a:defPPr>
              <a:defRPr lang="en-US"/>
            </a:defPPr>
            <a:lvl1pPr algn="r">
              <a:defRPr sz="1163" b="1">
                <a:solidFill>
                  <a:prstClr val="black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Group Director of Operations</a:t>
            </a:r>
          </a:p>
          <a:p>
            <a:r>
              <a:rPr lang="en-GB" sz="14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Abigail Daughters</a:t>
            </a:r>
          </a:p>
        </p:txBody>
      </p:sp>
      <p:sp>
        <p:nvSpPr>
          <p:cNvPr id="148" name="TextBox 147">
            <a:extLst>
              <a:ext uri="{FF2B5EF4-FFF2-40B4-BE49-F238E27FC236}">
                <a16:creationId xmlns:a16="http://schemas.microsoft.com/office/drawing/2014/main" id="{6247DED7-1596-4E23-A7B6-4E07A8C39CAA}"/>
              </a:ext>
            </a:extLst>
          </p:cNvPr>
          <p:cNvSpPr txBox="1"/>
          <p:nvPr/>
        </p:nvSpPr>
        <p:spPr>
          <a:xfrm>
            <a:off x="669328" y="896156"/>
            <a:ext cx="3750272" cy="608720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 w="12700">
            <a:solidFill>
              <a:schemeClr val="tx1"/>
            </a:solidFill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lIns="118147" tIns="59074" rIns="118147" bIns="59074" rtlCol="0">
            <a:spAutoFit/>
          </a:bodyPr>
          <a:lstStyle>
            <a:defPPr>
              <a:defRPr lang="en-US"/>
            </a:defPPr>
            <a:lvl1pPr algn="r">
              <a:defRPr sz="1163" b="1">
                <a:solidFill>
                  <a:prstClr val="black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Group Director of Nursing</a:t>
            </a:r>
          </a:p>
          <a:p>
            <a:r>
              <a:rPr lang="en-GB" sz="14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Madeleine Seeley</a:t>
            </a:r>
          </a:p>
        </p:txBody>
      </p:sp>
      <p:sp>
        <p:nvSpPr>
          <p:cNvPr id="149" name="TextBox 148">
            <a:extLst>
              <a:ext uri="{FF2B5EF4-FFF2-40B4-BE49-F238E27FC236}">
                <a16:creationId xmlns:a16="http://schemas.microsoft.com/office/drawing/2014/main" id="{FA3C5284-A6F3-4699-B480-6C3EEDBA90E7}"/>
              </a:ext>
            </a:extLst>
          </p:cNvPr>
          <p:cNvSpPr txBox="1"/>
          <p:nvPr/>
        </p:nvSpPr>
        <p:spPr>
          <a:xfrm>
            <a:off x="699963" y="1624343"/>
            <a:ext cx="3238283" cy="608720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 w="12700">
            <a:solidFill>
              <a:schemeClr val="tx1"/>
            </a:solidFill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lIns="118147" tIns="59074" rIns="118147" bIns="59074" rtlCol="0">
            <a:spAutoFit/>
          </a:bodyPr>
          <a:lstStyle>
            <a:defPPr>
              <a:defRPr lang="en-US"/>
            </a:defPPr>
            <a:lvl1pPr algn="r">
              <a:defRPr sz="1163" b="1">
                <a:solidFill>
                  <a:prstClr val="black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en-GB" sz="1350" dirty="0">
                <a:latin typeface="Arial" panose="020B0604020202020204" pitchFamily="34" charset="0"/>
                <a:cs typeface="Arial" panose="020B0604020202020204" pitchFamily="34" charset="0"/>
              </a:rPr>
              <a:t>Head of Nursing &amp; Professions</a:t>
            </a:r>
          </a:p>
          <a:p>
            <a:r>
              <a:rPr lang="en-GB" sz="14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Karen Hill</a:t>
            </a:r>
          </a:p>
        </p:txBody>
      </p:sp>
      <p:sp>
        <p:nvSpPr>
          <p:cNvPr id="150" name="TextBox 149">
            <a:extLst>
              <a:ext uri="{FF2B5EF4-FFF2-40B4-BE49-F238E27FC236}">
                <a16:creationId xmlns:a16="http://schemas.microsoft.com/office/drawing/2014/main" id="{5010653E-785F-4F7E-90D0-E4A33648985E}"/>
              </a:ext>
            </a:extLst>
          </p:cNvPr>
          <p:cNvSpPr txBox="1"/>
          <p:nvPr/>
        </p:nvSpPr>
        <p:spPr>
          <a:xfrm>
            <a:off x="2893954" y="6424155"/>
            <a:ext cx="2125004" cy="488634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tx1"/>
            </a:solidFill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lIns="118147" tIns="59074" rIns="118147" bIns="59074" rtlCol="0">
            <a:spAutoFit/>
          </a:bodyPr>
          <a:lstStyle>
            <a:defPPr>
              <a:defRPr lang="en-US"/>
            </a:defPPr>
            <a:lvl1pPr algn="r">
              <a:defRPr sz="1163" b="1">
                <a:solidFill>
                  <a:prstClr val="black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en-GB" sz="1200" dirty="0">
                <a:latin typeface="Arial" panose="020B0604020202020204" pitchFamily="34" charset="0"/>
                <a:cs typeface="Arial" panose="020B0604020202020204" pitchFamily="34" charset="0"/>
              </a:rPr>
              <a:t>Senior Matron  </a:t>
            </a:r>
          </a:p>
          <a:p>
            <a:r>
              <a:rPr lang="en-GB" sz="12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Sue Davies</a:t>
            </a:r>
          </a:p>
        </p:txBody>
      </p:sp>
      <p:sp>
        <p:nvSpPr>
          <p:cNvPr id="151" name="TextBox 150">
            <a:extLst>
              <a:ext uri="{FF2B5EF4-FFF2-40B4-BE49-F238E27FC236}">
                <a16:creationId xmlns:a16="http://schemas.microsoft.com/office/drawing/2014/main" id="{F3912415-112E-4190-BC38-C92CB219D5FA}"/>
              </a:ext>
            </a:extLst>
          </p:cNvPr>
          <p:cNvSpPr txBox="1"/>
          <p:nvPr/>
        </p:nvSpPr>
        <p:spPr>
          <a:xfrm>
            <a:off x="663279" y="5174234"/>
            <a:ext cx="2058369" cy="488634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tx1"/>
            </a:solidFill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lIns="118147" tIns="59074" rIns="118147" bIns="59074" rtlCol="0">
            <a:spAutoFit/>
          </a:bodyPr>
          <a:lstStyle>
            <a:defPPr>
              <a:defRPr lang="en-US"/>
            </a:defPPr>
            <a:lvl1pPr algn="r">
              <a:defRPr sz="1163" b="1">
                <a:solidFill>
                  <a:prstClr val="black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en-GB" sz="1200" dirty="0">
                <a:latin typeface="Arial" panose="020B0604020202020204" pitchFamily="34" charset="0"/>
                <a:cs typeface="Arial" panose="020B0604020202020204" pitchFamily="34" charset="0"/>
              </a:rPr>
              <a:t>General Manager</a:t>
            </a:r>
          </a:p>
          <a:p>
            <a:r>
              <a:rPr lang="en-GB" sz="12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Nichola House</a:t>
            </a:r>
          </a:p>
        </p:txBody>
      </p:sp>
      <p:sp>
        <p:nvSpPr>
          <p:cNvPr id="152" name="TextBox 151">
            <a:extLst>
              <a:ext uri="{FF2B5EF4-FFF2-40B4-BE49-F238E27FC236}">
                <a16:creationId xmlns:a16="http://schemas.microsoft.com/office/drawing/2014/main" id="{B8DB78B1-AC79-4308-88D7-128B04E86395}"/>
              </a:ext>
            </a:extLst>
          </p:cNvPr>
          <p:cNvSpPr txBox="1"/>
          <p:nvPr/>
        </p:nvSpPr>
        <p:spPr>
          <a:xfrm>
            <a:off x="5224612" y="5182028"/>
            <a:ext cx="2069306" cy="488634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tx1"/>
            </a:solidFill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lIns="118147" tIns="59074" rIns="118147" bIns="59074" rtlCol="0">
            <a:spAutoFit/>
          </a:bodyPr>
          <a:lstStyle>
            <a:defPPr>
              <a:defRPr lang="en-US"/>
            </a:defPPr>
            <a:lvl1pPr algn="r">
              <a:defRPr sz="1163" b="1">
                <a:solidFill>
                  <a:prstClr val="black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en-GB" sz="1200" dirty="0">
                <a:latin typeface="Arial" panose="020B0604020202020204" pitchFamily="34" charset="0"/>
                <a:cs typeface="Arial" panose="020B0604020202020204" pitchFamily="34" charset="0"/>
              </a:rPr>
              <a:t>General Manager </a:t>
            </a:r>
          </a:p>
          <a:p>
            <a:r>
              <a:rPr lang="en-GB" sz="12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Barry Alborough-Duell</a:t>
            </a:r>
          </a:p>
        </p:txBody>
      </p:sp>
      <p:sp>
        <p:nvSpPr>
          <p:cNvPr id="153" name="TextBox 152">
            <a:extLst>
              <a:ext uri="{FF2B5EF4-FFF2-40B4-BE49-F238E27FC236}">
                <a16:creationId xmlns:a16="http://schemas.microsoft.com/office/drawing/2014/main" id="{3409C083-0466-44C0-BCB8-1EA20EF52E31}"/>
              </a:ext>
            </a:extLst>
          </p:cNvPr>
          <p:cNvSpPr txBox="1"/>
          <p:nvPr/>
        </p:nvSpPr>
        <p:spPr>
          <a:xfrm>
            <a:off x="9906000" y="5160251"/>
            <a:ext cx="2072164" cy="488634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tx1"/>
            </a:solidFill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lIns="118147" tIns="59074" rIns="118147" bIns="59074" rtlCol="0">
            <a:spAutoFit/>
          </a:bodyPr>
          <a:lstStyle>
            <a:defPPr>
              <a:defRPr lang="en-US"/>
            </a:defPPr>
            <a:lvl1pPr algn="r">
              <a:defRPr sz="1163" b="1">
                <a:solidFill>
                  <a:prstClr val="black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en-GB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Deputy GDO</a:t>
            </a:r>
          </a:p>
          <a:p>
            <a:r>
              <a:rPr lang="en-GB" sz="12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Mark Major</a:t>
            </a:r>
          </a:p>
        </p:txBody>
      </p:sp>
      <p:sp>
        <p:nvSpPr>
          <p:cNvPr id="154" name="TextBox 153">
            <a:extLst>
              <a:ext uri="{FF2B5EF4-FFF2-40B4-BE49-F238E27FC236}">
                <a16:creationId xmlns:a16="http://schemas.microsoft.com/office/drawing/2014/main" id="{CD157A8C-4991-45A4-AF1B-A487966EC194}"/>
              </a:ext>
            </a:extLst>
          </p:cNvPr>
          <p:cNvSpPr txBox="1"/>
          <p:nvPr/>
        </p:nvSpPr>
        <p:spPr>
          <a:xfrm>
            <a:off x="7495506" y="6313566"/>
            <a:ext cx="2088172" cy="6733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tx1"/>
            </a:solidFill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lIns="118147" tIns="59074" rIns="118147" bIns="59074" rtlCol="0">
            <a:spAutoFit/>
          </a:bodyPr>
          <a:lstStyle>
            <a:defPPr>
              <a:defRPr lang="en-US"/>
            </a:defPPr>
            <a:lvl1pPr algn="r">
              <a:defRPr sz="1163" b="1">
                <a:solidFill>
                  <a:prstClr val="black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en-GB" sz="1200" dirty="0">
                <a:latin typeface="Arial" panose="020B0604020202020204" pitchFamily="34" charset="0"/>
                <a:cs typeface="Arial" panose="020B0604020202020204" pitchFamily="34" charset="0"/>
              </a:rPr>
              <a:t>Directorate Managers</a:t>
            </a:r>
          </a:p>
          <a:p>
            <a:r>
              <a:rPr lang="en-GB" sz="12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Louise McGraw (RBH)</a:t>
            </a:r>
          </a:p>
          <a:p>
            <a:r>
              <a:rPr lang="en-GB" sz="12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Andrew Ward (PH)</a:t>
            </a:r>
          </a:p>
        </p:txBody>
      </p:sp>
      <p:sp>
        <p:nvSpPr>
          <p:cNvPr id="155" name="TextBox 154">
            <a:extLst>
              <a:ext uri="{FF2B5EF4-FFF2-40B4-BE49-F238E27FC236}">
                <a16:creationId xmlns:a16="http://schemas.microsoft.com/office/drawing/2014/main" id="{67D5D107-4750-4A36-B300-1734D26EF7D2}"/>
              </a:ext>
            </a:extLst>
          </p:cNvPr>
          <p:cNvSpPr txBox="1"/>
          <p:nvPr/>
        </p:nvSpPr>
        <p:spPr>
          <a:xfrm>
            <a:off x="7464773" y="8222269"/>
            <a:ext cx="2154094" cy="86839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tx1"/>
            </a:solidFill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lIns="118147" tIns="59074" rIns="118147" bIns="59074" rtlCol="0">
            <a:spAutoFit/>
          </a:bodyPr>
          <a:lstStyle>
            <a:defPPr>
              <a:defRPr lang="en-US"/>
            </a:defPPr>
            <a:lvl1pPr algn="r">
              <a:defRPr sz="1163" b="1">
                <a:solidFill>
                  <a:prstClr val="black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en-GB" sz="1200" dirty="0">
                <a:latin typeface="Arial" panose="020B0604020202020204" pitchFamily="34" charset="0"/>
                <a:cs typeface="Arial" panose="020B0604020202020204" pitchFamily="34" charset="0"/>
              </a:rPr>
              <a:t>Matron</a:t>
            </a:r>
          </a:p>
          <a:p>
            <a:r>
              <a:rPr lang="en-GB" sz="12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Ruth Dodgson - </a:t>
            </a:r>
          </a:p>
          <a:p>
            <a:r>
              <a:rPr lang="en-GB" sz="12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Critical Care</a:t>
            </a:r>
          </a:p>
          <a:p>
            <a:r>
              <a:rPr lang="en-GB" sz="12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Will Blackman - Theatres</a:t>
            </a:r>
          </a:p>
        </p:txBody>
      </p:sp>
      <p:sp>
        <p:nvSpPr>
          <p:cNvPr id="156" name="TextBox 155">
            <a:extLst>
              <a:ext uri="{FF2B5EF4-FFF2-40B4-BE49-F238E27FC236}">
                <a16:creationId xmlns:a16="http://schemas.microsoft.com/office/drawing/2014/main" id="{F5D5E103-78BA-4830-867F-538F587C4ADF}"/>
              </a:ext>
            </a:extLst>
          </p:cNvPr>
          <p:cNvSpPr txBox="1"/>
          <p:nvPr/>
        </p:nvSpPr>
        <p:spPr>
          <a:xfrm>
            <a:off x="641379" y="8029449"/>
            <a:ext cx="2067540" cy="488634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tx1"/>
            </a:solidFill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lIns="118147" tIns="59074" rIns="118147" bIns="59074" rtlCol="0">
            <a:spAutoFit/>
          </a:bodyPr>
          <a:lstStyle>
            <a:defPPr>
              <a:defRPr lang="en-US"/>
            </a:defPPr>
            <a:lvl1pPr algn="r">
              <a:defRPr sz="1163" b="1">
                <a:solidFill>
                  <a:prstClr val="black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en-GB" sz="1200" dirty="0">
                <a:latin typeface="Arial" panose="020B0604020202020204" pitchFamily="34" charset="0"/>
                <a:cs typeface="Arial" panose="020B0604020202020204" pitchFamily="34" charset="0"/>
              </a:rPr>
              <a:t>Matron</a:t>
            </a:r>
          </a:p>
          <a:p>
            <a:r>
              <a:rPr lang="en-GB" sz="12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Vacant</a:t>
            </a:r>
          </a:p>
        </p:txBody>
      </p:sp>
      <p:sp>
        <p:nvSpPr>
          <p:cNvPr id="157" name="TextBox 156">
            <a:extLst>
              <a:ext uri="{FF2B5EF4-FFF2-40B4-BE49-F238E27FC236}">
                <a16:creationId xmlns:a16="http://schemas.microsoft.com/office/drawing/2014/main" id="{1AA0F164-4943-4C6B-8CED-9E4ADF741707}"/>
              </a:ext>
            </a:extLst>
          </p:cNvPr>
          <p:cNvSpPr txBox="1"/>
          <p:nvPr/>
        </p:nvSpPr>
        <p:spPr>
          <a:xfrm>
            <a:off x="9887676" y="6556217"/>
            <a:ext cx="2075506" cy="6733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tx1"/>
            </a:solidFill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lIns="118147" tIns="59074" rIns="118147" bIns="59074" rtlCol="0">
            <a:spAutoFit/>
          </a:bodyPr>
          <a:lstStyle>
            <a:defPPr>
              <a:defRPr lang="en-US"/>
            </a:defPPr>
            <a:lvl1pPr algn="r">
              <a:defRPr sz="1163" b="1">
                <a:solidFill>
                  <a:prstClr val="black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en-GB" sz="1200" dirty="0">
                <a:latin typeface="Arial" panose="020B0604020202020204" pitchFamily="34" charset="0"/>
                <a:cs typeface="Arial" panose="020B0604020202020204" pitchFamily="34" charset="0"/>
              </a:rPr>
              <a:t>Medical Advisory Committee Chair</a:t>
            </a:r>
            <a:endParaRPr lang="en-GB" sz="1200" b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12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Martin Schuster-Bruce</a:t>
            </a:r>
          </a:p>
        </p:txBody>
      </p:sp>
      <p:pic>
        <p:nvPicPr>
          <p:cNvPr id="158" name="Picture 157">
            <a:extLst>
              <a:ext uri="{FF2B5EF4-FFF2-40B4-BE49-F238E27FC236}">
                <a16:creationId xmlns:a16="http://schemas.microsoft.com/office/drawing/2014/main" id="{9CCDDB9A-3BE5-4A6E-9049-99BBFD67C2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238" y="5222750"/>
            <a:ext cx="395911" cy="437021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9" name="Picture 2">
            <a:extLst>
              <a:ext uri="{FF2B5EF4-FFF2-40B4-BE49-F238E27FC236}">
                <a16:creationId xmlns:a16="http://schemas.microsoft.com/office/drawing/2014/main" id="{377407DB-6C83-40F2-BA53-C290066E7F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508" y="5791213"/>
            <a:ext cx="384485" cy="407987"/>
          </a:xfrm>
          <a:prstGeom prst="ellips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0" name="Picture 159">
            <a:extLst>
              <a:ext uri="{FF2B5EF4-FFF2-40B4-BE49-F238E27FC236}">
                <a16:creationId xmlns:a16="http://schemas.microsoft.com/office/drawing/2014/main" id="{F9E028C4-F813-49FA-AEF0-F07108E748BF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630" t="30127" r="36875" b="36364"/>
          <a:stretch/>
        </p:blipFill>
        <p:spPr>
          <a:xfrm>
            <a:off x="684661" y="6422150"/>
            <a:ext cx="353510" cy="420020"/>
          </a:xfrm>
          <a:prstGeom prst="ellipse">
            <a:avLst/>
          </a:prstGeom>
          <a:ln>
            <a:solidFill>
              <a:srgbClr val="ECF1F8"/>
            </a:solidFill>
          </a:ln>
        </p:spPr>
      </p:pic>
      <p:pic>
        <p:nvPicPr>
          <p:cNvPr id="161" name="Picture 160">
            <a:extLst>
              <a:ext uri="{FF2B5EF4-FFF2-40B4-BE49-F238E27FC236}">
                <a16:creationId xmlns:a16="http://schemas.microsoft.com/office/drawing/2014/main" id="{516DABDF-F613-414B-8605-A5F4E80C676B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6036" y="5228483"/>
            <a:ext cx="383332" cy="420402"/>
          </a:xfrm>
          <a:prstGeom prst="ellipse">
            <a:avLst/>
          </a:prstGeom>
        </p:spPr>
      </p:pic>
      <p:pic>
        <p:nvPicPr>
          <p:cNvPr id="162" name="Picture 3">
            <a:extLst>
              <a:ext uri="{FF2B5EF4-FFF2-40B4-BE49-F238E27FC236}">
                <a16:creationId xmlns:a16="http://schemas.microsoft.com/office/drawing/2014/main" id="{D4C11699-C46A-4931-BDC9-48400D0F73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0474">
            <a:off x="2947461" y="5801683"/>
            <a:ext cx="410636" cy="440367"/>
          </a:xfrm>
          <a:prstGeom prst="ellips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3" name="Picture 4">
            <a:extLst>
              <a:ext uri="{FF2B5EF4-FFF2-40B4-BE49-F238E27FC236}">
                <a16:creationId xmlns:a16="http://schemas.microsoft.com/office/drawing/2014/main" id="{38783943-496A-42AD-B99C-22381B11CE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4631" y="6440159"/>
            <a:ext cx="377653" cy="436684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4" name="Picture 9">
            <a:extLst>
              <a:ext uri="{FF2B5EF4-FFF2-40B4-BE49-F238E27FC236}">
                <a16:creationId xmlns:a16="http://schemas.microsoft.com/office/drawing/2014/main" id="{F72E32DF-097C-490C-A25D-24FEE5D6FC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4377" y="7252412"/>
            <a:ext cx="377653" cy="405896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5" name="Picture 4">
            <a:extLst>
              <a:ext uri="{FF2B5EF4-FFF2-40B4-BE49-F238E27FC236}">
                <a16:creationId xmlns:a16="http://schemas.microsoft.com/office/drawing/2014/main" id="{43323459-CA53-4584-89D4-1C69D8D97C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2400" y="5226948"/>
            <a:ext cx="371475" cy="414337"/>
          </a:xfrm>
          <a:prstGeom prst="ellips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6" name="Picture 165">
            <a:extLst>
              <a:ext uri="{FF2B5EF4-FFF2-40B4-BE49-F238E27FC236}">
                <a16:creationId xmlns:a16="http://schemas.microsoft.com/office/drawing/2014/main" id="{AEC1D4E9-46FD-4BF6-A252-BEF3E4671592}"/>
              </a:ext>
            </a:extLst>
          </p:cNvPr>
          <p:cNvPicPr>
            <a:picLocks noChangeAspect="1"/>
          </p:cNvPicPr>
          <p:nvPr/>
        </p:nvPicPr>
        <p:blipFill rotWithShape="1">
          <a:blip r:embed="rId11"/>
          <a:srcRect l="19732" t="1" r="22346" b="24654"/>
          <a:stretch/>
        </p:blipFill>
        <p:spPr>
          <a:xfrm>
            <a:off x="5278072" y="5854443"/>
            <a:ext cx="320132" cy="383579"/>
          </a:xfrm>
          <a:prstGeom prst="ellipse">
            <a:avLst/>
          </a:prstGeom>
        </p:spPr>
      </p:pic>
      <p:pic>
        <p:nvPicPr>
          <p:cNvPr id="168" name="Picture 2">
            <a:extLst>
              <a:ext uri="{FF2B5EF4-FFF2-40B4-BE49-F238E27FC236}">
                <a16:creationId xmlns:a16="http://schemas.microsoft.com/office/drawing/2014/main" id="{AD9D4161-EAB0-489C-86A7-6C2A869460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25258" y="5211856"/>
            <a:ext cx="394665" cy="425976"/>
          </a:xfrm>
          <a:prstGeom prst="ellips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9" name="Picture 2">
            <a:extLst>
              <a:ext uri="{FF2B5EF4-FFF2-40B4-BE49-F238E27FC236}">
                <a16:creationId xmlns:a16="http://schemas.microsoft.com/office/drawing/2014/main" id="{8F39045E-730A-4923-A72A-1E145EA14C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28282" y="1715900"/>
            <a:ext cx="422854" cy="425605"/>
          </a:xfrm>
          <a:prstGeom prst="ellips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0" name="Picture 3">
            <a:extLst>
              <a:ext uri="{FF2B5EF4-FFF2-40B4-BE49-F238E27FC236}">
                <a16:creationId xmlns:a16="http://schemas.microsoft.com/office/drawing/2014/main" id="{E4DB72EA-FDEC-4CAE-8D51-B7A93D7B92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6207" y="5811384"/>
            <a:ext cx="378993" cy="433387"/>
          </a:xfrm>
          <a:prstGeom prst="ellips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1" name="Picture 13">
            <a:extLst>
              <a:ext uri="{FF2B5EF4-FFF2-40B4-BE49-F238E27FC236}">
                <a16:creationId xmlns:a16="http://schemas.microsoft.com/office/drawing/2014/main" id="{E6BBA832-5E5D-4E77-9B8E-BF9D8B0CDF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5375" y="6313566"/>
            <a:ext cx="315850" cy="329139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2" name="Picture 171">
            <a:extLst>
              <a:ext uri="{FF2B5EF4-FFF2-40B4-BE49-F238E27FC236}">
                <a16:creationId xmlns:a16="http://schemas.microsoft.com/office/drawing/2014/main" id="{ACF2A7D9-CFA7-4280-AD72-1FF7B20159EB}"/>
              </a:ext>
            </a:extLst>
          </p:cNvPr>
          <p:cNvPicPr>
            <a:picLocks noChangeAspect="1"/>
          </p:cNvPicPr>
          <p:nvPr/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494"/>
          <a:stretch/>
        </p:blipFill>
        <p:spPr>
          <a:xfrm>
            <a:off x="7516207" y="6642705"/>
            <a:ext cx="347025" cy="337304"/>
          </a:xfrm>
          <a:prstGeom prst="ellipse">
            <a:avLst/>
          </a:prstGeom>
        </p:spPr>
      </p:pic>
      <p:pic>
        <p:nvPicPr>
          <p:cNvPr id="173" name="Picture 15">
            <a:extLst>
              <a:ext uri="{FF2B5EF4-FFF2-40B4-BE49-F238E27FC236}">
                <a16:creationId xmlns:a16="http://schemas.microsoft.com/office/drawing/2014/main" id="{ABA93E36-F65E-46B8-9C53-E9E746840C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9778" y="8226653"/>
            <a:ext cx="307837" cy="384907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" name="Picture 14">
            <a:extLst>
              <a:ext uri="{FF2B5EF4-FFF2-40B4-BE49-F238E27FC236}">
                <a16:creationId xmlns:a16="http://schemas.microsoft.com/office/drawing/2014/main" id="{DC378197-B196-4EF8-92ED-AC3493E268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0163" y="8648908"/>
            <a:ext cx="299053" cy="382411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5" name="Picture 5">
            <a:extLst>
              <a:ext uri="{FF2B5EF4-FFF2-40B4-BE49-F238E27FC236}">
                <a16:creationId xmlns:a16="http://schemas.microsoft.com/office/drawing/2014/main" id="{0D228198-7CC1-4A2B-9379-614CF18342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92970" y="6046487"/>
            <a:ext cx="398911" cy="398911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6" name="Picture 4">
            <a:extLst>
              <a:ext uri="{FF2B5EF4-FFF2-40B4-BE49-F238E27FC236}">
                <a16:creationId xmlns:a16="http://schemas.microsoft.com/office/drawing/2014/main" id="{BCE483C8-CAE8-4CAF-972A-801822015C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1329" y="1018236"/>
            <a:ext cx="468978" cy="502927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7" name="Picture 176">
            <a:extLst>
              <a:ext uri="{FF2B5EF4-FFF2-40B4-BE49-F238E27FC236}">
                <a16:creationId xmlns:a16="http://schemas.microsoft.com/office/drawing/2014/main" id="{98194DCA-AD5E-4675-9F7F-B0FEFF7BB017}"/>
              </a:ext>
            </a:extLst>
      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742259" y="965340"/>
            <a:ext cx="439906" cy="478587"/>
          </a:xfrm>
          <a:prstGeom prst="ellipse">
            <a:avLst/>
          </a:prstGeom>
        </p:spPr>
      </p:pic>
      <p:pic>
        <p:nvPicPr>
          <p:cNvPr id="179" name="Picture 5">
            <a:extLst>
              <a:ext uri="{FF2B5EF4-FFF2-40B4-BE49-F238E27FC236}">
                <a16:creationId xmlns:a16="http://schemas.microsoft.com/office/drawing/2014/main" id="{26C7F202-B70E-4B9A-A22C-6701BA95C6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964" y="7241615"/>
            <a:ext cx="337801" cy="402022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1" name="Picture 3" descr="C:\Users\abigdaug\Pictures\AD 1 (2).jpg">
            <a:extLst>
              <a:ext uri="{FF2B5EF4-FFF2-40B4-BE49-F238E27FC236}">
                <a16:creationId xmlns:a16="http://schemas.microsoft.com/office/drawing/2014/main" id="{01DC994B-B9B9-45D8-A4BC-C6B542EAB2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8572" y="836845"/>
            <a:ext cx="544516" cy="550908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2" name="Picture 181">
            <a:extLst>
              <a:ext uri="{FF2B5EF4-FFF2-40B4-BE49-F238E27FC236}">
                <a16:creationId xmlns:a16="http://schemas.microsoft.com/office/drawing/2014/main" id="{2A8E3E7D-5E55-497A-A17B-5FB54E81A015}"/>
              </a:ext>
            </a:extLst>
          </p:cNvPr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 rot="754879">
            <a:off x="9922294" y="6628733"/>
            <a:ext cx="319032" cy="426874"/>
          </a:xfrm>
          <a:prstGeom prst="ellipse">
            <a:avLst/>
          </a:prstGeom>
        </p:spPr>
      </p:pic>
      <p:pic>
        <p:nvPicPr>
          <p:cNvPr id="183" name="Picture 182">
            <a:extLst>
              <a:ext uri="{FF2B5EF4-FFF2-40B4-BE49-F238E27FC236}">
                <a16:creationId xmlns:a16="http://schemas.microsoft.com/office/drawing/2014/main" id="{D0D6B6CE-C7FC-40AA-BC5E-46AB89C583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1765" y="5151281"/>
            <a:ext cx="2097087" cy="5302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4" name="Picture 183" descr="A person smiling for the camera&#10;&#10;Description automatically generated with medium confidence">
            <a:extLst>
              <a:ext uri="{FF2B5EF4-FFF2-40B4-BE49-F238E27FC236}">
                <a16:creationId xmlns:a16="http://schemas.microsoft.com/office/drawing/2014/main" id="{279FDD7A-0E58-4FDE-9E38-6103C59B4D03}"/>
              </a:ext>
            </a:extLst>
          </p:cNvPr>
          <p:cNvPicPr>
            <a:picLocks noChangeAspect="1"/>
          </p:cNvPicPr>
          <p:nvPr/>
        </p:nvPicPr>
        <p:blipFill rotWithShape="1"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05" r="5135" b="18073"/>
          <a:stretch/>
        </p:blipFill>
        <p:spPr>
          <a:xfrm>
            <a:off x="5239830" y="7252582"/>
            <a:ext cx="361358" cy="461602"/>
          </a:xfrm>
          <a:prstGeom prst="ellipse">
            <a:avLst/>
          </a:prstGeom>
        </p:spPr>
      </p:pic>
      <p:sp>
        <p:nvSpPr>
          <p:cNvPr id="185" name="TextBox 184">
            <a:extLst>
              <a:ext uri="{FF2B5EF4-FFF2-40B4-BE49-F238E27FC236}">
                <a16:creationId xmlns:a16="http://schemas.microsoft.com/office/drawing/2014/main" id="{009CB858-60C2-49C4-BD13-7442D6C0527A}"/>
              </a:ext>
            </a:extLst>
          </p:cNvPr>
          <p:cNvSpPr txBox="1"/>
          <p:nvPr/>
        </p:nvSpPr>
        <p:spPr>
          <a:xfrm rot="5400000">
            <a:off x="10348248" y="7018472"/>
            <a:ext cx="1170098" cy="2016078"/>
          </a:xfrm>
          <a:prstGeom prst="rect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tx1"/>
            </a:solidFill>
            <a:prstDash val="sysDot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vert="vert270" wrap="square" lIns="122191" tIns="61096" rIns="122191" bIns="61096" rtlCol="0">
            <a:spAutoFit/>
          </a:bodyPr>
          <a:lstStyle/>
          <a:p>
            <a:pPr algn="ctr"/>
            <a:r>
              <a:rPr lang="en-GB" sz="1000" b="1" u="sng" dirty="0">
                <a:solidFill>
                  <a:schemeClr val="tx1"/>
                </a:solidFill>
              </a:rPr>
              <a:t>Professional Accountability</a:t>
            </a:r>
          </a:p>
          <a:p>
            <a:pPr algn="ctr"/>
            <a:r>
              <a:rPr lang="en-GB" sz="1000" dirty="0">
                <a:solidFill>
                  <a:schemeClr val="tx1"/>
                </a:solidFill>
              </a:rPr>
              <a:t>Matrons to Senior  Matrons Professional Heads through to Group Director of Nursing </a:t>
            </a:r>
          </a:p>
          <a:p>
            <a:pPr algn="ctr"/>
            <a:r>
              <a:rPr lang="en-GB" sz="1000" dirty="0">
                <a:solidFill>
                  <a:schemeClr val="tx1"/>
                </a:solidFill>
              </a:rPr>
              <a:t>Clinical  Directors to  Group Medical Directors</a:t>
            </a:r>
          </a:p>
        </p:txBody>
      </p:sp>
      <p:sp>
        <p:nvSpPr>
          <p:cNvPr id="186" name="TextBox 185">
            <a:extLst>
              <a:ext uri="{FF2B5EF4-FFF2-40B4-BE49-F238E27FC236}">
                <a16:creationId xmlns:a16="http://schemas.microsoft.com/office/drawing/2014/main" id="{2F5F2BC7-F50B-4BAA-A98C-920220AD8DDB}"/>
              </a:ext>
            </a:extLst>
          </p:cNvPr>
          <p:cNvSpPr txBox="1"/>
          <p:nvPr/>
        </p:nvSpPr>
        <p:spPr>
          <a:xfrm rot="5400000">
            <a:off x="10502475" y="8071691"/>
            <a:ext cx="862322" cy="2016756"/>
          </a:xfrm>
          <a:prstGeom prst="rect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tx1"/>
            </a:solidFill>
            <a:prstDash val="sysDot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vert="vert270" wrap="square" lIns="122191" tIns="61096" rIns="122191" bIns="61096" rtlCol="0">
            <a:spAutoFit/>
          </a:bodyPr>
          <a:lstStyle>
            <a:defPPr>
              <a:defRPr lang="en-US"/>
            </a:defPPr>
            <a:lvl1pPr algn="ctr">
              <a:defRPr sz="1600" b="1" u="sng">
                <a:solidFill>
                  <a:schemeClr val="tx1"/>
                </a:solidFill>
              </a:defRPr>
            </a:lvl1pPr>
          </a:lstStyle>
          <a:p>
            <a:r>
              <a:rPr lang="en-GB" sz="1000" dirty="0"/>
              <a:t>Managerial</a:t>
            </a:r>
            <a:r>
              <a:rPr lang="en-GB" sz="1000" u="none" dirty="0"/>
              <a:t> </a:t>
            </a:r>
            <a:r>
              <a:rPr lang="en-GB" sz="1000" dirty="0"/>
              <a:t>Accountability</a:t>
            </a:r>
          </a:p>
          <a:p>
            <a:r>
              <a:rPr lang="en-GB" sz="1000" b="0" u="none" dirty="0"/>
              <a:t>Through Directorate General Manager  to Group Director of Operations</a:t>
            </a:r>
          </a:p>
        </p:txBody>
      </p:sp>
      <p:sp>
        <p:nvSpPr>
          <p:cNvPr id="187" name="TextBox 186">
            <a:extLst>
              <a:ext uri="{FF2B5EF4-FFF2-40B4-BE49-F238E27FC236}">
                <a16:creationId xmlns:a16="http://schemas.microsoft.com/office/drawing/2014/main" id="{7292AAB3-A542-491F-A983-D6928ECEDE60}"/>
              </a:ext>
            </a:extLst>
          </p:cNvPr>
          <p:cNvSpPr txBox="1"/>
          <p:nvPr/>
        </p:nvSpPr>
        <p:spPr>
          <a:xfrm>
            <a:off x="7477147" y="7070883"/>
            <a:ext cx="2106531" cy="488634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tx1"/>
            </a:solidFill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lIns="118147" tIns="59074" rIns="118147" bIns="59074" rtlCol="0">
            <a:spAutoFit/>
          </a:bodyPr>
          <a:lstStyle>
            <a:defPPr>
              <a:defRPr lang="en-US"/>
            </a:defPPr>
            <a:lvl1pPr algn="r">
              <a:defRPr sz="1163" b="1">
                <a:solidFill>
                  <a:prstClr val="black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en-GB" sz="1200" dirty="0">
                <a:latin typeface="Arial" panose="020B0604020202020204" pitchFamily="34" charset="0"/>
                <a:cs typeface="Arial" panose="020B0604020202020204" pitchFamily="34" charset="0"/>
              </a:rPr>
              <a:t>Senior Matron </a:t>
            </a:r>
          </a:p>
          <a:p>
            <a:r>
              <a:rPr lang="en-GB" sz="12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Eoin Scott - Critical Care</a:t>
            </a:r>
          </a:p>
        </p:txBody>
      </p:sp>
      <p:pic>
        <p:nvPicPr>
          <p:cNvPr id="188" name="Picture 187">
            <a:extLst>
              <a:ext uri="{FF2B5EF4-FFF2-40B4-BE49-F238E27FC236}">
                <a16:creationId xmlns:a16="http://schemas.microsoft.com/office/drawing/2014/main" id="{AECB981A-2D8F-46CF-8E05-371DA6E6A088}"/>
              </a:ext>
            </a:extLst>
          </p:cNvPr>
          <p:cNvPicPr>
            <a:picLocks noChangeAspect="1"/>
          </p:cNvPicPr>
          <p:nvPr/>
        </p:nvPicPr>
        <p:blipFill>
          <a:blip r:embed="rId26"/>
          <a:stretch>
            <a:fillRect/>
          </a:stretch>
        </p:blipFill>
        <p:spPr>
          <a:xfrm>
            <a:off x="7518633" y="7112605"/>
            <a:ext cx="275421" cy="328857"/>
          </a:xfrm>
          <a:prstGeom prst="ellipse">
            <a:avLst/>
          </a:prstGeom>
        </p:spPr>
      </p:pic>
      <p:sp>
        <p:nvSpPr>
          <p:cNvPr id="189" name="TextBox 188">
            <a:extLst>
              <a:ext uri="{FF2B5EF4-FFF2-40B4-BE49-F238E27FC236}">
                <a16:creationId xmlns:a16="http://schemas.microsoft.com/office/drawing/2014/main" id="{87A99B2D-4430-43AF-977D-8C7DB4202BFC}"/>
              </a:ext>
            </a:extLst>
          </p:cNvPr>
          <p:cNvSpPr txBox="1"/>
          <p:nvPr/>
        </p:nvSpPr>
        <p:spPr>
          <a:xfrm>
            <a:off x="7466834" y="7650324"/>
            <a:ext cx="2105464" cy="488634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tx1"/>
            </a:solidFill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lIns="118147" tIns="59074" rIns="118147" bIns="59074" rtlCol="0">
            <a:spAutoFit/>
          </a:bodyPr>
          <a:lstStyle>
            <a:defPPr>
              <a:defRPr lang="en-US"/>
            </a:defPPr>
            <a:lvl1pPr algn="r">
              <a:defRPr sz="1163" b="1">
                <a:solidFill>
                  <a:prstClr val="black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en-GB" sz="1200" dirty="0">
                <a:latin typeface="Arial" panose="020B0604020202020204" pitchFamily="34" charset="0"/>
                <a:cs typeface="Arial" panose="020B0604020202020204" pitchFamily="34" charset="0"/>
              </a:rPr>
              <a:t>Senior Matron </a:t>
            </a:r>
          </a:p>
          <a:p>
            <a:r>
              <a:rPr lang="en-GB" sz="12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Clare Bone - Theatres</a:t>
            </a:r>
          </a:p>
        </p:txBody>
      </p:sp>
      <p:pic>
        <p:nvPicPr>
          <p:cNvPr id="190" name="Picture 2" descr="C:\Users\jane.mcnamee\Pictures\PHOTOS\Clare Bone.PNG">
            <a:extLst>
              <a:ext uri="{FF2B5EF4-FFF2-40B4-BE49-F238E27FC236}">
                <a16:creationId xmlns:a16="http://schemas.microsoft.com/office/drawing/2014/main" id="{B2422C43-7778-44F4-AD14-062C6DBB82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451" y="7779578"/>
            <a:ext cx="296774" cy="320223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9" name="Picture 78">
            <a:extLst>
              <a:ext uri="{FF2B5EF4-FFF2-40B4-BE49-F238E27FC236}">
                <a16:creationId xmlns:a16="http://schemas.microsoft.com/office/drawing/2014/main" id="{9406554E-876C-4167-902F-D540C5AC72DB}"/>
              </a:ext>
            </a:extLst>
          </p:cNvPr>
          <p:cNvPicPr>
            <a:picLocks noChangeAspect="1"/>
          </p:cNvPicPr>
          <p:nvPr/>
        </p:nvPicPr>
        <p:blipFill>
          <a:blip r:embed="rId28"/>
          <a:stretch>
            <a:fillRect/>
          </a:stretch>
        </p:blipFill>
        <p:spPr>
          <a:xfrm>
            <a:off x="732508" y="8611560"/>
            <a:ext cx="508846" cy="571506"/>
          </a:xfrm>
          <a:prstGeom prst="ellipse">
            <a:avLst/>
          </a:prstGeom>
          <a:ln w="190500" cap="rnd">
            <a:noFill/>
            <a:prstDash val="solid"/>
          </a:ln>
          <a:effectLst/>
        </p:spPr>
      </p:pic>
      <p:pic>
        <p:nvPicPr>
          <p:cNvPr id="80" name="Picture 79">
            <a:extLst>
              <a:ext uri="{FF2B5EF4-FFF2-40B4-BE49-F238E27FC236}">
                <a16:creationId xmlns:a16="http://schemas.microsoft.com/office/drawing/2014/main" id="{1EE51DAD-5B3C-46AA-8FFF-03FC0F0C7959}"/>
              </a:ext>
            </a:extLst>
          </p:cNvPr>
          <p:cNvPicPr>
            <a:picLocks noChangeAspect="1"/>
          </p:cNvPicPr>
          <p:nvPr/>
        </p:nvPicPr>
        <p:blipFill>
          <a:blip r:embed="rId29"/>
          <a:stretch>
            <a:fillRect/>
          </a:stretch>
        </p:blipFill>
        <p:spPr>
          <a:xfrm>
            <a:off x="5314100" y="8614535"/>
            <a:ext cx="430434" cy="465534"/>
          </a:xfrm>
          <a:prstGeom prst="ellipse">
            <a:avLst/>
          </a:prstGeom>
          <a:ln w="190500" cap="rnd">
            <a:noFill/>
            <a:prstDash val="solid"/>
          </a:ln>
          <a:effectLst/>
        </p:spPr>
      </p:pic>
      <p:pic>
        <p:nvPicPr>
          <p:cNvPr id="81" name="Picture 80">
            <a:extLst>
              <a:ext uri="{FF2B5EF4-FFF2-40B4-BE49-F238E27FC236}">
                <a16:creationId xmlns:a16="http://schemas.microsoft.com/office/drawing/2014/main" id="{65A09F5D-E291-430A-8930-E59602ECAB55}"/>
              </a:ext>
            </a:extLst>
          </p:cNvPr>
          <p:cNvPicPr>
            <a:picLocks noChangeAspect="1"/>
          </p:cNvPicPr>
          <p:nvPr/>
        </p:nvPicPr>
        <p:blipFill>
          <a:blip r:embed="rId30"/>
          <a:stretch>
            <a:fillRect/>
          </a:stretch>
        </p:blipFill>
        <p:spPr>
          <a:xfrm>
            <a:off x="2921771" y="8621413"/>
            <a:ext cx="454911" cy="606548"/>
          </a:xfrm>
          <a:prstGeom prst="ellipse">
            <a:avLst/>
          </a:prstGeom>
          <a:ln w="190500" cap="rnd">
            <a:noFill/>
            <a:prstDash val="solid"/>
          </a:ln>
          <a:effectLst/>
        </p:spPr>
      </p:pic>
      <p:pic>
        <p:nvPicPr>
          <p:cNvPr id="3" name="Picture 2" descr="A picture containing person&#10;&#10;Description automatically generated">
            <a:extLst>
              <a:ext uri="{FF2B5EF4-FFF2-40B4-BE49-F238E27FC236}">
                <a16:creationId xmlns:a16="http://schemas.microsoft.com/office/drawing/2014/main" id="{F06EFA35-6468-49F2-9D6C-FC6A70DC2B23}"/>
              </a:ext>
            </a:extLst>
          </p:cNvPr>
          <p:cNvPicPr>
            <a:picLocks noChangeAspect="1"/>
          </p:cNvPicPr>
          <p:nvPr/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81063" y="1671663"/>
            <a:ext cx="573707" cy="502566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104615034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85709</TotalTime>
  <Words>1557</Words>
  <Application>Microsoft Office PowerPoint</Application>
  <PresentationFormat>A3 Paper (297x420 mm)</PresentationFormat>
  <Paragraphs>671</Paragraphs>
  <Slides>10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3" baseType="lpstr">
      <vt:lpstr>Arial</vt:lpstr>
      <vt:lpstr>Calibri</vt:lpstr>
      <vt:lpstr>Office Theme</vt:lpstr>
      <vt:lpstr>  November 2022 Master Version 12    </vt:lpstr>
      <vt:lpstr>PowerPoint Presentation</vt:lpstr>
      <vt:lpstr>PowerPoint Presentation</vt:lpstr>
      <vt:lpstr>PowerPoint Presentation</vt:lpstr>
      <vt:lpstr>PowerPoint Presentation</vt:lpstr>
      <vt:lpstr>Operations Team Structure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Woodward Stephanie</dc:creator>
  <cp:lastModifiedBy>Mould, Mark</cp:lastModifiedBy>
  <cp:revision>1122</cp:revision>
  <cp:lastPrinted>2021-12-14T12:45:35Z</cp:lastPrinted>
  <dcterms:created xsi:type="dcterms:W3CDTF">2019-06-16T05:52:53Z</dcterms:created>
  <dcterms:modified xsi:type="dcterms:W3CDTF">2022-11-30T16:01:34Z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2019-06-16T00:00:00Z</vt:filetime>
  </property>
  <property fmtid="{D5CDD505-2E9C-101B-9397-08002B2CF9AE}" pid="3" name="Creator">
    <vt:lpwstr>Acrobat PDFMaker 19 for Word</vt:lpwstr>
  </property>
  <property fmtid="{D5CDD505-2E9C-101B-9397-08002B2CF9AE}" pid="4" name="LastSaved">
    <vt:filetime>2019-06-16T00:00:00Z</vt:filetime>
  </property>
</Properties>
</file>