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550" r:id="rId2"/>
    <p:sldId id="547" r:id="rId3"/>
    <p:sldId id="257" r:id="rId4"/>
    <p:sldId id="556" r:id="rId5"/>
    <p:sldId id="495" r:id="rId6"/>
    <p:sldId id="557" r:id="rId7"/>
    <p:sldId id="560" r:id="rId8"/>
    <p:sldId id="561" r:id="rId9"/>
    <p:sldId id="555" r:id="rId10"/>
    <p:sldId id="559" r:id="rId11"/>
  </p:sldIdLst>
  <p:sldSz cx="12801600" cy="9601200" type="A3"/>
  <p:notesSz cx="9872663" cy="6797675"/>
  <p:defaultTextStyle>
    <a:defPPr>
      <a:defRPr lang="en-US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2791">
          <p15:clr>
            <a:srgbClr val="A4A3A4"/>
          </p15:clr>
        </p15:guide>
        <p15:guide id="7" pos="28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 Keogh" initials="KK" lastIdx="6" clrIdx="0"/>
  <p:cmAuthor id="2" name="Cusens, Lesley" initials="C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F6"/>
    <a:srgbClr val="E8C0BE"/>
    <a:srgbClr val="CCE9AD"/>
    <a:srgbClr val="E0ECF8"/>
    <a:srgbClr val="F2F7FC"/>
    <a:srgbClr val="ECF1F8"/>
    <a:srgbClr val="C55E5B"/>
    <a:srgbClr val="B3D999"/>
    <a:srgbClr val="D3EAF1"/>
    <a:srgbClr val="2C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6" autoAdjust="0"/>
    <p:restoredTop sz="94477" autoAdjust="0"/>
  </p:normalViewPr>
  <p:slideViewPr>
    <p:cSldViewPr>
      <p:cViewPr varScale="1">
        <p:scale>
          <a:sx n="46" d="100"/>
          <a:sy n="46" d="100"/>
        </p:scale>
        <p:origin x="38" y="197"/>
      </p:cViewPr>
      <p:guideLst>
        <p:guide pos="2160"/>
        <p:guide orient="horz" pos="2880"/>
        <p:guide pos="2208"/>
        <p:guide orient="horz" pos="4032"/>
        <p:guide pos="2791"/>
        <p:guide pos="285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8313" cy="339725"/>
          </a:xfrm>
          <a:prstGeom prst="rect">
            <a:avLst/>
          </a:prstGeom>
        </p:spPr>
        <p:txBody>
          <a:bodyPr vert="horz" lIns="91103" tIns="45551" rIns="91103" bIns="4555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5" y="3"/>
            <a:ext cx="4278312" cy="339725"/>
          </a:xfrm>
          <a:prstGeom prst="rect">
            <a:avLst/>
          </a:prstGeom>
        </p:spPr>
        <p:txBody>
          <a:bodyPr vert="horz" lIns="91103" tIns="45551" rIns="91103" bIns="45551" rtlCol="0"/>
          <a:lstStyle>
            <a:lvl1pPr algn="r">
              <a:defRPr sz="1200"/>
            </a:lvl1pPr>
          </a:lstStyle>
          <a:p>
            <a:fld id="{7FA781BA-4755-4B02-8413-9E18903A7F2F}" type="datetimeFigureOut">
              <a:rPr lang="en-GB" smtClean="0"/>
              <a:t>07/07/2021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365"/>
            <a:ext cx="4278313" cy="339725"/>
          </a:xfrm>
          <a:prstGeom prst="rect">
            <a:avLst/>
          </a:prstGeom>
        </p:spPr>
        <p:txBody>
          <a:bodyPr vert="horz" lIns="91103" tIns="45551" rIns="91103" bIns="4555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5" y="6456365"/>
            <a:ext cx="4278312" cy="339725"/>
          </a:xfrm>
          <a:prstGeom prst="rect">
            <a:avLst/>
          </a:prstGeom>
        </p:spPr>
        <p:txBody>
          <a:bodyPr vert="horz" lIns="91103" tIns="45551" rIns="91103" bIns="45551" rtlCol="0" anchor="b"/>
          <a:lstStyle>
            <a:lvl1pPr algn="r">
              <a:defRPr sz="1200"/>
            </a:lvl1pPr>
          </a:lstStyle>
          <a:p>
            <a:fld id="{7C1055EF-6F75-4934-B477-25418204B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56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929" y="5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/>
          <a:lstStyle>
            <a:lvl1pPr algn="r">
              <a:defRPr sz="1200"/>
            </a:lvl1pPr>
          </a:lstStyle>
          <a:p>
            <a:fld id="{52FFC75B-86AD-7843-9CEB-1B989051B21F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50900"/>
            <a:ext cx="30559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0" tIns="46736" rIns="93470" bIns="467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7"/>
            <a:ext cx="7898130" cy="2676583"/>
          </a:xfrm>
          <a:prstGeom prst="rect">
            <a:avLst/>
          </a:prstGeom>
        </p:spPr>
        <p:txBody>
          <a:bodyPr vert="horz" lIns="93470" tIns="46736" rIns="93470" bIns="4673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221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929" y="6456221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 anchor="b"/>
          <a:lstStyle>
            <a:lvl1pPr algn="r">
              <a:defRPr sz="1200"/>
            </a:lvl1pPr>
          </a:lstStyle>
          <a:p>
            <a:fld id="{282451ED-0578-4D4F-A092-FAEA501C9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40088" y="512763"/>
            <a:ext cx="3392487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1C4-EE95-4B3B-A13A-286E5701D90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82625"/>
            <a:ext cx="4559300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6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D773-275F-415B-A63D-CEBE9E9AF1B7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59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4589" y="384504"/>
            <a:ext cx="3120391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4" y="384504"/>
            <a:ext cx="9147811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72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BAA-AFFE-4410-96C5-93B6F7B173C9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71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9551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42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088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035E-34AF-4947-A4CA-8FD379CAEDBE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6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6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795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DA24-CBE1-458A-881C-89928CFF7358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1F71-6CF7-4CB4-BFD5-26092515C050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51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639" cy="162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382281"/>
            <a:ext cx="7156450" cy="819435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009145"/>
            <a:ext cx="4211639" cy="656748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231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462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317E-3D8D-4594-B86A-A32FF24CAE54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901"/>
            <a:ext cx="40538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9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jpeg"/><Relationship Id="rId3" Type="http://schemas.openxmlformats.org/officeDocument/2006/relationships/image" Target="../media/image111.jpe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19.jpeg"/><Relationship Id="rId5" Type="http://schemas.openxmlformats.org/officeDocument/2006/relationships/image" Target="../media/image113.png"/><Relationship Id="rId15" Type="http://schemas.openxmlformats.org/officeDocument/2006/relationships/image" Target="../media/image25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3.jpeg"/><Relationship Id="rId3" Type="http://schemas.openxmlformats.org/officeDocument/2006/relationships/image" Target="../media/image14.pn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24" Type="http://schemas.openxmlformats.org/officeDocument/2006/relationships/image" Target="../media/image24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5.jpeg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jpeg"/><Relationship Id="rId27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8.png"/><Relationship Id="rId3" Type="http://schemas.openxmlformats.org/officeDocument/2006/relationships/image" Target="../media/image57.jpe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0.jpeg"/><Relationship Id="rId20" Type="http://schemas.openxmlformats.org/officeDocument/2006/relationships/image" Target="../media/image74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24" Type="http://schemas.openxmlformats.org/officeDocument/2006/relationships/image" Target="../media/image76.png"/><Relationship Id="rId5" Type="http://schemas.openxmlformats.org/officeDocument/2006/relationships/image" Target="../media/image59.jpg"/><Relationship Id="rId15" Type="http://schemas.openxmlformats.org/officeDocument/2006/relationships/image" Target="../media/image69.jpeg"/><Relationship Id="rId23" Type="http://schemas.openxmlformats.org/officeDocument/2006/relationships/image" Target="../media/image22.png"/><Relationship Id="rId28" Type="http://schemas.openxmlformats.org/officeDocument/2006/relationships/image" Target="../media/image80.png"/><Relationship Id="rId10" Type="http://schemas.openxmlformats.org/officeDocument/2006/relationships/image" Target="../media/image64.png"/><Relationship Id="rId19" Type="http://schemas.openxmlformats.org/officeDocument/2006/relationships/image" Target="../media/image73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8.png"/><Relationship Id="rId22" Type="http://schemas.openxmlformats.org/officeDocument/2006/relationships/image" Target="../media/image13.jpeg"/><Relationship Id="rId27" Type="http://schemas.openxmlformats.org/officeDocument/2006/relationships/image" Target="../media/image79.jpeg"/><Relationship Id="rId30" Type="http://schemas.openxmlformats.org/officeDocument/2006/relationships/image" Target="../media/image8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jpeg"/><Relationship Id="rId26" Type="http://schemas.openxmlformats.org/officeDocument/2006/relationships/image" Target="../media/image103.jpeg"/><Relationship Id="rId3" Type="http://schemas.openxmlformats.org/officeDocument/2006/relationships/image" Target="../media/image15.jpeg"/><Relationship Id="rId21" Type="http://schemas.openxmlformats.org/officeDocument/2006/relationships/image" Target="../media/image98.jpeg"/><Relationship Id="rId7" Type="http://schemas.openxmlformats.org/officeDocument/2006/relationships/image" Target="../media/image84.png"/><Relationship Id="rId12" Type="http://schemas.openxmlformats.org/officeDocument/2006/relationships/image" Target="../media/image89.jpeg"/><Relationship Id="rId17" Type="http://schemas.openxmlformats.org/officeDocument/2006/relationships/image" Target="../media/image94.png"/><Relationship Id="rId25" Type="http://schemas.openxmlformats.org/officeDocument/2006/relationships/image" Target="../media/image102.jpeg"/><Relationship Id="rId33" Type="http://schemas.openxmlformats.org/officeDocument/2006/relationships/image" Target="../media/image11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3.png"/><Relationship Id="rId20" Type="http://schemas.openxmlformats.org/officeDocument/2006/relationships/image" Target="../media/image97.jpe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24" Type="http://schemas.openxmlformats.org/officeDocument/2006/relationships/image" Target="../media/image101.png"/><Relationship Id="rId32" Type="http://schemas.openxmlformats.org/officeDocument/2006/relationships/image" Target="../media/image109.jpeg"/><Relationship Id="rId5" Type="http://schemas.openxmlformats.org/officeDocument/2006/relationships/image" Target="../media/image11.jpeg"/><Relationship Id="rId15" Type="http://schemas.openxmlformats.org/officeDocument/2006/relationships/image" Target="../media/image92.png"/><Relationship Id="rId23" Type="http://schemas.openxmlformats.org/officeDocument/2006/relationships/image" Target="../media/image100.jpeg"/><Relationship Id="rId28" Type="http://schemas.openxmlformats.org/officeDocument/2006/relationships/image" Target="../media/image105.jpeg"/><Relationship Id="rId10" Type="http://schemas.openxmlformats.org/officeDocument/2006/relationships/image" Target="../media/image87.jpe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21.png"/><Relationship Id="rId9" Type="http://schemas.openxmlformats.org/officeDocument/2006/relationships/image" Target="../media/image86.jpeg"/><Relationship Id="rId14" Type="http://schemas.openxmlformats.org/officeDocument/2006/relationships/image" Target="../media/image91.jpg"/><Relationship Id="rId22" Type="http://schemas.openxmlformats.org/officeDocument/2006/relationships/image" Target="../media/image99.png"/><Relationship Id="rId27" Type="http://schemas.openxmlformats.org/officeDocument/2006/relationships/image" Target="../media/image104.jpeg"/><Relationship Id="rId30" Type="http://schemas.openxmlformats.org/officeDocument/2006/relationships/image" Target="../media/image10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237" y="7360929"/>
            <a:ext cx="3594295" cy="1643050"/>
          </a:xfrm>
        </p:spPr>
        <p:txBody>
          <a:bodyPr>
            <a:noAutofit/>
          </a:bodyPr>
          <a:lstStyle/>
          <a:p>
            <a:pPr algn="r">
              <a:spcBef>
                <a:spcPts val="3207"/>
              </a:spcBef>
              <a:spcAft>
                <a:spcPts val="3207"/>
              </a:spcAft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</a:t>
            </a: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en-GB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4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194" y="2133600"/>
            <a:ext cx="11127545" cy="2816430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Groups and Operations</a:t>
            </a:r>
          </a:p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</a:p>
          <a:p>
            <a:pPr algn="ctr"/>
            <a:endParaRPr lang="en-GB" sz="43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4" descr="University-Hospital-Dorst-NHSFT logo">
            <a:extLst>
              <a:ext uri="{FF2B5EF4-FFF2-40B4-BE49-F238E27FC236}">
                <a16:creationId xmlns:a16="http://schemas.microsoft.com/office/drawing/2014/main" id="{54EC5CC4-A321-41B6-9255-09E2960F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56" y="376744"/>
            <a:ext cx="4425168" cy="12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9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55837" y="3148182"/>
            <a:ext cx="12470984" cy="629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r>
              <a:rPr lang="en-GB" sz="1680" b="1" i="1" dirty="0"/>
              <a:t>UHD Operational Delivery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5837" y="1718379"/>
            <a:ext cx="124709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Responsibility</a:t>
            </a:r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49008" y="760833"/>
            <a:ext cx="12470984" cy="883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Accountability</a:t>
            </a:r>
          </a:p>
          <a:p>
            <a:endParaRPr lang="en-GB" sz="1680" b="1" i="1" dirty="0"/>
          </a:p>
          <a:p>
            <a:endParaRPr lang="en-GB" sz="168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75802" y="2122655"/>
            <a:ext cx="4251429" cy="91259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Deputy COO – (RBCH sites)</a:t>
            </a:r>
          </a:p>
          <a:p>
            <a:r>
              <a:rPr lang="en-GB" sz="1960" b="1" dirty="0">
                <a:solidFill>
                  <a:schemeClr val="bg1"/>
                </a:solidFill>
              </a:rPr>
              <a:t>Donna Parker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1630" y="6976420"/>
            <a:ext cx="1500970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Directorate Manager -  </a:t>
            </a: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Discharge Services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Val Horn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6596" y="3492516"/>
            <a:ext cx="1611300" cy="197958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Associate Director of Operational Performance, Assurance &amp; Delivery – Cancer  Care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Alison Ashmore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1111" y="3536583"/>
            <a:ext cx="1739779" cy="199735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Interim Associate Director of Operational Performance, Assurance &amp; Delivery Elective  Care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Judith May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98453" y="6713737"/>
            <a:ext cx="1500970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Emergency Planning &amp; Response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Libby Beesley 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4972" y="5681509"/>
            <a:ext cx="1672055" cy="160384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Access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Jonathan Wright 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6953" y="2096452"/>
            <a:ext cx="4223903" cy="91259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Deputy COO – (PH Site) </a:t>
            </a:r>
          </a:p>
          <a:p>
            <a:r>
              <a:rPr lang="en-GB" sz="1960" b="1" dirty="0">
                <a:solidFill>
                  <a:schemeClr val="bg1"/>
                </a:solidFill>
              </a:rPr>
              <a:t>Jacqueline Coles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877863" y="3294936"/>
            <a:ext cx="3675765" cy="24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030006" y="3099818"/>
            <a:ext cx="1" cy="3902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8370999" y="3295811"/>
            <a:ext cx="3303514" cy="32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8371000" y="3306233"/>
            <a:ext cx="0" cy="2747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11648938" y="3281592"/>
            <a:ext cx="17049" cy="35779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2"/>
          <p:cNvSpPr>
            <a:spLocks noGrp="1"/>
          </p:cNvSpPr>
          <p:nvPr>
            <p:ph type="title"/>
          </p:nvPr>
        </p:nvSpPr>
        <p:spPr>
          <a:xfrm>
            <a:off x="136024" y="50076"/>
            <a:ext cx="11521440" cy="756064"/>
          </a:xfrm>
        </p:spPr>
        <p:txBody>
          <a:bodyPr>
            <a:normAutofit/>
          </a:bodyPr>
          <a:lstStyle/>
          <a:p>
            <a:pPr algn="l"/>
            <a:r>
              <a:rPr lang="en-GB" sz="2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Team Structure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7A0A5F-E7C4-45D4-9063-F721AAA83849}"/>
              </a:ext>
            </a:extLst>
          </p:cNvPr>
          <p:cNvCxnSpPr/>
          <p:nvPr/>
        </p:nvCxnSpPr>
        <p:spPr>
          <a:xfrm>
            <a:off x="-11687" y="660198"/>
            <a:ext cx="11816861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48441" y="692877"/>
            <a:ext cx="1959930" cy="98069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COO</a:t>
            </a:r>
          </a:p>
          <a:p>
            <a:pPr algn="ctr"/>
            <a:r>
              <a:rPr lang="en-GB" sz="1960" b="1" dirty="0">
                <a:solidFill>
                  <a:schemeClr val="bg1"/>
                </a:solidFill>
              </a:rPr>
              <a:t>Mark Mould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2455714" y="4671342"/>
            <a:ext cx="11232" cy="6523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8314001" y="5140815"/>
            <a:ext cx="0" cy="6066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967323" y="3591776"/>
            <a:ext cx="1463792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Interim Associate Director – Operations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Sophie Jordan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FFE7C-A388-4E5F-A475-A04541305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" b="21481"/>
          <a:stretch/>
        </p:blipFill>
        <p:spPr>
          <a:xfrm>
            <a:off x="7086600" y="2139457"/>
            <a:ext cx="761002" cy="776575"/>
          </a:xfrm>
          <a:prstGeom prst="ellipse">
            <a:avLst/>
          </a:prstGeom>
        </p:spPr>
      </p:pic>
      <p:pic>
        <p:nvPicPr>
          <p:cNvPr id="6" name="Picture 2" descr="S:\CEO-Directorate\CEO Secretaries\PA to COO\MARK MOULD\Mark Mould photo.jpg">
            <a:extLst>
              <a:ext uri="{FF2B5EF4-FFF2-40B4-BE49-F238E27FC236}">
                <a16:creationId xmlns:a16="http://schemas.microsoft.com/office/drawing/2014/main" id="{A7FC31F6-2BB0-495F-AD4B-D75E720B4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74" b="15204"/>
          <a:stretch/>
        </p:blipFill>
        <p:spPr bwMode="auto">
          <a:xfrm>
            <a:off x="7339366" y="791143"/>
            <a:ext cx="636433" cy="80730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C129E040-16A6-4274-BC86-04DC0A21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67" y="8207079"/>
            <a:ext cx="371416" cy="44508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4E6749EB-62FD-4C7C-9B0A-4B8060F6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05" y="4981212"/>
            <a:ext cx="403654" cy="4754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841764-62B6-45FE-B1B1-2D74234AB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213" y="7859855"/>
            <a:ext cx="436599" cy="544402"/>
          </a:xfrm>
          <a:prstGeom prst="ellipse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634744" y="6992314"/>
            <a:ext cx="1451856" cy="1770686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Programme Implementation Manager -  Integrated Care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Elizabeth Warrington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5F5F0-D8BE-4B4E-8170-DA0510677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406" y="8258293"/>
            <a:ext cx="346731" cy="428507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FC8E5C-4133-4B1B-87A3-E6BD7D1E8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158" y="6701724"/>
            <a:ext cx="333462" cy="48865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6BEB00-38FE-4766-A71D-F6E2190C07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2675" y="4987383"/>
            <a:ext cx="413942" cy="512228"/>
          </a:xfrm>
          <a:prstGeom prst="ellipse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1877863" y="3302025"/>
            <a:ext cx="1" cy="5079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0583" y="3487483"/>
            <a:ext cx="1567040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 Associate Director - Operations, Flow &amp; Facilities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BJ Waltho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9296E39-D20A-429A-85E0-173D9A1D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9" y="4417576"/>
            <a:ext cx="417032" cy="5079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59A0A58-DDAD-4CC9-B1CF-D6B3F9C877CE}"/>
              </a:ext>
            </a:extLst>
          </p:cNvPr>
          <p:cNvCxnSpPr>
            <a:cxnSpLocks/>
          </p:cNvCxnSpPr>
          <p:nvPr/>
        </p:nvCxnSpPr>
        <p:spPr>
          <a:xfrm>
            <a:off x="4812694" y="6254827"/>
            <a:ext cx="0" cy="7555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DF0EF1-B882-43B6-9388-D47EF8FD2117}"/>
              </a:ext>
            </a:extLst>
          </p:cNvPr>
          <p:cNvCxnSpPr>
            <a:cxnSpLocks/>
          </p:cNvCxnSpPr>
          <p:nvPr/>
        </p:nvCxnSpPr>
        <p:spPr>
          <a:xfrm>
            <a:off x="2505745" y="5752842"/>
            <a:ext cx="10746" cy="17553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45286" y="5268176"/>
            <a:ext cx="1500969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 Facilities  </a:t>
            </a:r>
            <a:r>
              <a:rPr lang="en-GB" sz="1260" b="1" dirty="0">
                <a:solidFill>
                  <a:schemeClr val="bg1"/>
                </a:solidFill>
              </a:rPr>
              <a:t>Stuart Willes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4524" y="7012013"/>
            <a:ext cx="1489285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Directorate Manager -  Facilities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Mike Richardson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0B554A8B-DB78-4D81-A752-1F1034E8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29" y="8167903"/>
            <a:ext cx="373434" cy="5234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person, necktie, wall, person&#10;&#10;Description automatically generated">
            <a:extLst>
              <a:ext uri="{FF2B5EF4-FFF2-40B4-BE49-F238E27FC236}">
                <a16:creationId xmlns:a16="http://schemas.microsoft.com/office/drawing/2014/main" id="{0F6E7832-C91F-4296-94F9-31D6A1E3DB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87" y="6268977"/>
            <a:ext cx="375266" cy="512823"/>
          </a:xfrm>
          <a:prstGeom prst="ellipse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52B3EF-2101-438B-AFFF-BD855968DAF4}"/>
              </a:ext>
            </a:extLst>
          </p:cNvPr>
          <p:cNvCxnSpPr>
            <a:cxnSpLocks/>
          </p:cNvCxnSpPr>
          <p:nvPr/>
        </p:nvCxnSpPr>
        <p:spPr>
          <a:xfrm>
            <a:off x="1437861" y="4842263"/>
            <a:ext cx="0" cy="7621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F609488-52A2-47CF-9288-03993898ABF6}"/>
              </a:ext>
            </a:extLst>
          </p:cNvPr>
          <p:cNvSpPr txBox="1"/>
          <p:nvPr/>
        </p:nvSpPr>
        <p:spPr>
          <a:xfrm>
            <a:off x="219359" y="5268176"/>
            <a:ext cx="1491493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Capacity Planning</a:t>
            </a:r>
          </a:p>
          <a:p>
            <a:pPr algn="ctr"/>
            <a:r>
              <a:rPr lang="en-GB" sz="1260" b="1" dirty="0">
                <a:solidFill>
                  <a:srgbClr val="FF0000"/>
                </a:solidFill>
              </a:rPr>
              <a:t>Vacancy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4812115" y="6261743"/>
            <a:ext cx="1530462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 flipH="1">
            <a:off x="5553627" y="3281592"/>
            <a:ext cx="1" cy="2966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9A0A58-DDAD-4CC9-B1CF-D6B3F9C877CE}"/>
              </a:ext>
            </a:extLst>
          </p:cNvPr>
          <p:cNvCxnSpPr>
            <a:cxnSpLocks/>
          </p:cNvCxnSpPr>
          <p:nvPr/>
        </p:nvCxnSpPr>
        <p:spPr>
          <a:xfrm>
            <a:off x="6324600" y="6254827"/>
            <a:ext cx="0" cy="7555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94138" y="3492516"/>
            <a:ext cx="1606662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Associate Director -  Partnership, Integration &amp; Discharge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Cherry McCubbin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67" name="Picture 3">
            <a:extLst>
              <a:ext uri="{FF2B5EF4-FFF2-40B4-BE49-F238E27FC236}">
                <a16:creationId xmlns:a16="http://schemas.microsoft.com/office/drawing/2014/main" id="{7CA9DB9F-F783-4EC7-8AF4-6DFF3C26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53" y="4626544"/>
            <a:ext cx="396749" cy="4667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37A6D15-4778-443E-925B-C60D0EEDA8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8109" y="4574230"/>
            <a:ext cx="420058" cy="491882"/>
          </a:xfrm>
          <a:prstGeom prst="ellipse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3652005" y="3099818"/>
            <a:ext cx="0" cy="52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ymail_attachmentId2feae107-87d3-4bde-b6e5-7e166af0cf46">
            <a:extLst>
              <a:ext uri="{FF2B5EF4-FFF2-40B4-BE49-F238E27FC236}">
                <a16:creationId xmlns:a16="http://schemas.microsoft.com/office/drawing/2014/main" id="{423C7042-B474-4DC3-905F-1285F8909673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4861" r="20718" b="19254"/>
          <a:stretch/>
        </p:blipFill>
        <p:spPr bwMode="auto">
          <a:xfrm>
            <a:off x="965105" y="2176218"/>
            <a:ext cx="623233" cy="72338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6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981" y="323616"/>
            <a:ext cx="9069693" cy="10314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/>
            <a:endParaRPr lang="en-GB" sz="336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6092" y="284878"/>
            <a:ext cx="8639472" cy="1108923"/>
          </a:xfrm>
          <a:prstGeom prst="rect">
            <a:avLst/>
          </a:prstGeom>
        </p:spPr>
        <p:txBody>
          <a:bodyPr vert="horz" lIns="127694" tIns="63850" rIns="127694" bIns="63850" rtlCol="0" anchor="ctr">
            <a:normAutofit/>
          </a:bodyPr>
          <a:lstStyle>
            <a:lvl1pPr algn="ctr" defTabSz="9143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4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Board </a:t>
            </a:r>
          </a:p>
        </p:txBody>
      </p:sp>
      <p:pic>
        <p:nvPicPr>
          <p:cNvPr id="2" name="Picture 1" descr="University-Hospital-Dorst-NHSFT logo">
            <a:extLst>
              <a:ext uri="{FF2B5EF4-FFF2-40B4-BE49-F238E27FC236}">
                <a16:creationId xmlns:a16="http://schemas.microsoft.com/office/drawing/2014/main" id="{F3D3B5C5-1143-4B7C-BBF3-2D7C7EB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48" y="284878"/>
            <a:ext cx="2289224" cy="10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4CAEB-D86D-4621-86BD-5CE4E2EB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0" y="1719656"/>
            <a:ext cx="12582439" cy="75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CC2C08BF-9DCD-40E0-9EBD-F5E7BBCE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06" y="146590"/>
            <a:ext cx="2430740" cy="7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02B156-D3F6-49AE-BA6F-083ED5523537}"/>
              </a:ext>
            </a:extLst>
          </p:cNvPr>
          <p:cNvSpPr/>
          <p:nvPr/>
        </p:nvSpPr>
        <p:spPr>
          <a:xfrm>
            <a:off x="8604547" y="4582305"/>
            <a:ext cx="4026355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Strategy &amp;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Renaut</a:t>
            </a: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(</a:t>
            </a:r>
            <a:r>
              <a:rPr lang="en-GB" sz="16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Engineering)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&amp; Transformation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&amp; Improvement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6379D76-1749-4A1C-B869-38D6CA59CF56}"/>
              </a:ext>
            </a:extLst>
          </p:cNvPr>
          <p:cNvSpPr/>
          <p:nvPr/>
        </p:nvSpPr>
        <p:spPr>
          <a:xfrm>
            <a:off x="170699" y="5944323"/>
            <a:ext cx="4096208" cy="3525855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Allman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Training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Operations / HR Strategy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Development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Development, Strategy &amp;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Health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ABDBDE4-C935-465C-976D-90413994F281}"/>
              </a:ext>
            </a:extLst>
          </p:cNvPr>
          <p:cNvSpPr/>
          <p:nvPr/>
        </p:nvSpPr>
        <p:spPr>
          <a:xfrm>
            <a:off x="4424119" y="2132412"/>
            <a:ext cx="4008841" cy="3601639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Nursing Officer</a:t>
            </a:r>
          </a:p>
          <a:p>
            <a:pPr algn="r" defTabSz="590857"/>
            <a:r>
              <a:rPr lang="en-GB" sz="168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</a:t>
            </a:r>
          </a:p>
          <a:p>
            <a:pPr algn="r" defTabSz="590857"/>
            <a:r>
              <a:rPr lang="en-GB" sz="168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Paula Shobbrook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Quality, Governance &amp; Risk (</a:t>
            </a:r>
            <a:r>
              <a:rPr lang="en-GB" sz="1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Audit &amp; Effectiveness, 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Management, Quality Assurance – CQC, Health &amp; Safety)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Experience (</a:t>
            </a:r>
            <a:r>
              <a:rPr lang="en-GB" sz="154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Chaplaincy, Complaints, PALS &amp; Volunteers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Practice Infection Control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Adults &amp; Children</a:t>
            </a: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47B6B0F-89F4-4921-A853-6C64991778C6}"/>
              </a:ext>
            </a:extLst>
          </p:cNvPr>
          <p:cNvSpPr/>
          <p:nvPr/>
        </p:nvSpPr>
        <p:spPr>
          <a:xfrm>
            <a:off x="202587" y="2157506"/>
            <a:ext cx="4064320" cy="357385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Medical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Alyson O’Donnell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– Responsible Officer,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Risk &amp; Safety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Examiners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Claims and Inquests (inc. Learning from Deaths)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Caldicott Guardian</a:t>
            </a:r>
          </a:p>
          <a:p>
            <a:pPr algn="ctr" defTabSz="590857"/>
            <a:endParaRPr lang="en-GB" sz="16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0E8CF53-4BB8-4E56-801D-C5BA2AC56CEB}"/>
              </a:ext>
            </a:extLst>
          </p:cNvPr>
          <p:cNvSpPr/>
          <p:nvPr/>
        </p:nvSpPr>
        <p:spPr>
          <a:xfrm>
            <a:off x="8641043" y="7046505"/>
            <a:ext cx="4027902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Information &amp; 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Gill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/ Telecoms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Records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Governance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0876438-54AD-4A9F-86B4-D2A84767ABB4}"/>
              </a:ext>
            </a:extLst>
          </p:cNvPr>
          <p:cNvSpPr/>
          <p:nvPr/>
        </p:nvSpPr>
        <p:spPr>
          <a:xfrm>
            <a:off x="8590172" y="2106239"/>
            <a:ext cx="4040730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Finance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 Papworth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Services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49E5F37-E6D6-4BBD-B810-62E4E76D182E}"/>
              </a:ext>
            </a:extLst>
          </p:cNvPr>
          <p:cNvSpPr/>
          <p:nvPr/>
        </p:nvSpPr>
        <p:spPr>
          <a:xfrm>
            <a:off x="4424119" y="5908091"/>
            <a:ext cx="4059712" cy="3538699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Mould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/ Medical / Specialties Care Groups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Partnership, Integration  &amp; Discharge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08956B-33AA-4C1E-8431-02B5349418AA}"/>
              </a:ext>
            </a:extLst>
          </p:cNvPr>
          <p:cNvSpPr/>
          <p:nvPr/>
        </p:nvSpPr>
        <p:spPr>
          <a:xfrm>
            <a:off x="4453896" y="741661"/>
            <a:ext cx="3902704" cy="700952"/>
          </a:xfrm>
          <a:prstGeom prst="round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Fleming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F7741D-3289-4DEE-866E-DBBD68A4D9D1}"/>
              </a:ext>
            </a:extLst>
          </p:cNvPr>
          <p:cNvSpPr/>
          <p:nvPr/>
        </p:nvSpPr>
        <p:spPr>
          <a:xfrm>
            <a:off x="3911600" y="1593266"/>
            <a:ext cx="5013960" cy="423707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82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 /  Executive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71C66-4FCA-4160-A694-604BE529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13" y="5928755"/>
            <a:ext cx="1004776" cy="1324124"/>
          </a:xfrm>
          <a:prstGeom prst="ellipse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BF3402-B40C-4BFC-A710-30DFF9577733}"/>
              </a:ext>
            </a:extLst>
          </p:cNvPr>
          <p:cNvCxnSpPr>
            <a:cxnSpLocks/>
          </p:cNvCxnSpPr>
          <p:nvPr/>
        </p:nvCxnSpPr>
        <p:spPr>
          <a:xfrm>
            <a:off x="6428541" y="1420908"/>
            <a:ext cx="0" cy="16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2C74A7-2526-4A59-9112-4C1489F27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83" y="772568"/>
            <a:ext cx="608010" cy="688635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912174-881F-4A6A-9CED-BEE339447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934" y="4676399"/>
            <a:ext cx="968804" cy="1252356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1B938-BFC5-4343-95FF-1073F05A2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485" y="2306452"/>
            <a:ext cx="1067489" cy="1198991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5B3E3-31D2-4078-8605-0BF88FD87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7933" y="2208896"/>
            <a:ext cx="908692" cy="1120493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559AA9-769B-4384-A868-D253A31C2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203" y="7174021"/>
            <a:ext cx="986262" cy="1224874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367AAE-4468-4F4F-AD1F-7EF8C3662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778" y="2334753"/>
            <a:ext cx="949549" cy="1129387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A63627-6805-4DC5-9B19-C5DE6F76E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904" y="6030627"/>
            <a:ext cx="1063992" cy="1143394"/>
          </a:xfrm>
          <a:prstGeom prst="ellipse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716292-ED00-4CAC-9144-6167F10CB48C}"/>
              </a:ext>
            </a:extLst>
          </p:cNvPr>
          <p:cNvSpPr/>
          <p:nvPr/>
        </p:nvSpPr>
        <p:spPr>
          <a:xfrm>
            <a:off x="3333639" y="130973"/>
            <a:ext cx="6189805" cy="526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(Chairman, Executive Directors, Non-Executive Directors)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01A7F1-0203-4E19-B9CE-D5CECADFDDDE}"/>
              </a:ext>
            </a:extLst>
          </p:cNvPr>
          <p:cNvSpPr/>
          <p:nvPr/>
        </p:nvSpPr>
        <p:spPr>
          <a:xfrm>
            <a:off x="332342" y="131023"/>
            <a:ext cx="2460891" cy="5314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Governors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82FC73-DAC2-4D8C-836B-75C2CEBA4A9B}"/>
              </a:ext>
            </a:extLst>
          </p:cNvPr>
          <p:cNvCxnSpPr>
            <a:cxnSpLocks/>
            <a:stCxn id="25" idx="3"/>
            <a:endCxn id="23" idx="1"/>
          </p:cNvCxnSpPr>
          <p:nvPr/>
        </p:nvCxnSpPr>
        <p:spPr>
          <a:xfrm flipV="1">
            <a:off x="2793232" y="394051"/>
            <a:ext cx="540406" cy="26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cxnSpLocks/>
          </p:cNvCxnSpPr>
          <p:nvPr/>
        </p:nvCxnSpPr>
        <p:spPr>
          <a:xfrm>
            <a:off x="6380486" y="2476808"/>
            <a:ext cx="0" cy="1748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" y="-246359"/>
            <a:ext cx="246833" cy="49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191" tIns="61096" rIns="122191" bIns="610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48729" y="2271740"/>
            <a:ext cx="2775132" cy="9537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Mark Mould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Operating Officer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9865" y="3938731"/>
            <a:ext cx="0" cy="279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290042" y="3949198"/>
            <a:ext cx="82215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6364400" y="1754257"/>
            <a:ext cx="0" cy="51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5400000">
            <a:off x="975426" y="131533"/>
            <a:ext cx="846933" cy="2444756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Matrons to Chief Nursing Officer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CDs to Chief Medical Officer</a:t>
            </a:r>
          </a:p>
        </p:txBody>
      </p:sp>
      <p:sp>
        <p:nvSpPr>
          <p:cNvPr id="98" name="TextBox 97"/>
          <p:cNvSpPr txBox="1"/>
          <p:nvPr/>
        </p:nvSpPr>
        <p:spPr>
          <a:xfrm rot="5400000">
            <a:off x="10863396" y="59565"/>
            <a:ext cx="846933" cy="2456925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r>
              <a:rPr lang="en-GB" sz="1300" b="0" dirty="0"/>
              <a:t>Managerial</a:t>
            </a:r>
            <a:r>
              <a:rPr lang="en-GB" sz="1300" b="0" u="none" dirty="0"/>
              <a:t> </a:t>
            </a:r>
            <a:r>
              <a:rPr lang="en-GB" sz="1300" b="0" dirty="0"/>
              <a:t>Accountability</a:t>
            </a:r>
          </a:p>
          <a:p>
            <a:r>
              <a:rPr lang="en-GB" sz="1300" b="0" u="none" dirty="0"/>
              <a:t>Through GDOs to Chief Operating </a:t>
            </a:r>
            <a:endParaRPr lang="en-GB" sz="1300" b="0" dirty="0"/>
          </a:p>
          <a:p>
            <a:r>
              <a:rPr lang="en-GB" sz="1300" b="0" u="none" dirty="0"/>
              <a:t>Officer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13093" y="2293449"/>
            <a:ext cx="2619221" cy="9537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Alyson O’Donnell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Medical Officer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32569" y="2276268"/>
            <a:ext cx="2667994" cy="9537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Paula Shobbrook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Nursing Officer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96776" y="2049593"/>
            <a:ext cx="5814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14495" y="2049593"/>
            <a:ext cx="0" cy="192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9421601" y="2034249"/>
            <a:ext cx="7302" cy="237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DF50B143-EEB3-4BD0-A45B-E56D18B82C24}"/>
              </a:ext>
            </a:extLst>
          </p:cNvPr>
          <p:cNvSpPr/>
          <p:nvPr/>
        </p:nvSpPr>
        <p:spPr>
          <a:xfrm>
            <a:off x="4924429" y="5177039"/>
            <a:ext cx="2823732" cy="156364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Surgical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(GDO)</a:t>
            </a:r>
          </a:p>
        </p:txBody>
      </p:sp>
      <p:sp>
        <p:nvSpPr>
          <p:cNvPr id="6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1360892" y="6768354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69" name="Rounded Rectangle 26">
            <a:extLst>
              <a:ext uri="{FF2B5EF4-FFF2-40B4-BE49-F238E27FC236}">
                <a16:creationId xmlns:a16="http://schemas.microsoft.com/office/drawing/2014/main" id="{81B8D551-CDD1-487D-8E1A-36540D7792F6}"/>
              </a:ext>
            </a:extLst>
          </p:cNvPr>
          <p:cNvSpPr/>
          <p:nvPr/>
        </p:nvSpPr>
        <p:spPr>
          <a:xfrm>
            <a:off x="9120162" y="5141831"/>
            <a:ext cx="2782438" cy="1518825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 Director of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(GDO)</a:t>
            </a:r>
          </a:p>
        </p:txBody>
      </p:sp>
      <p:sp>
        <p:nvSpPr>
          <p:cNvPr id="71" name="Rounded Rectangle 39">
            <a:extLst>
              <a:ext uri="{FF2B5EF4-FFF2-40B4-BE49-F238E27FC236}">
                <a16:creationId xmlns:a16="http://schemas.microsoft.com/office/drawing/2014/main" id="{39BD08FB-946E-4B2B-ADB0-CB7A757E0BFF}"/>
              </a:ext>
            </a:extLst>
          </p:cNvPr>
          <p:cNvSpPr/>
          <p:nvPr/>
        </p:nvSpPr>
        <p:spPr>
          <a:xfrm>
            <a:off x="898646" y="5197632"/>
            <a:ext cx="2782437" cy="145875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Lister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Medicine (GDO)</a:t>
            </a:r>
          </a:p>
        </p:txBody>
      </p:sp>
      <p:sp>
        <p:nvSpPr>
          <p:cNvPr id="72" name="Rounded Rectangle 48">
            <a:extLst>
              <a:ext uri="{FF2B5EF4-FFF2-40B4-BE49-F238E27FC236}">
                <a16:creationId xmlns:a16="http://schemas.microsoft.com/office/drawing/2014/main" id="{7BD0EEA9-8897-4E5B-A241-B090BC3D6550}"/>
              </a:ext>
            </a:extLst>
          </p:cNvPr>
          <p:cNvSpPr/>
          <p:nvPr/>
        </p:nvSpPr>
        <p:spPr>
          <a:xfrm>
            <a:off x="4462109" y="7843082"/>
            <a:ext cx="2003688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6" name="Rounded Rectangle 50">
            <a:extLst>
              <a:ext uri="{FF2B5EF4-FFF2-40B4-BE49-F238E27FC236}">
                <a16:creationId xmlns:a16="http://schemas.microsoft.com/office/drawing/2014/main" id="{39CCAE44-3746-4349-904F-EB3D47AFEDBB}"/>
              </a:ext>
            </a:extLst>
          </p:cNvPr>
          <p:cNvSpPr/>
          <p:nvPr/>
        </p:nvSpPr>
        <p:spPr>
          <a:xfrm>
            <a:off x="6578352" y="7843082"/>
            <a:ext cx="1855216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Nursing(GDN)</a:t>
            </a:r>
          </a:p>
        </p:txBody>
      </p:sp>
      <p:sp>
        <p:nvSpPr>
          <p:cNvPr id="77" name="Rounded Rectangle 56">
            <a:extLst>
              <a:ext uri="{FF2B5EF4-FFF2-40B4-BE49-F238E27FC236}">
                <a16:creationId xmlns:a16="http://schemas.microsoft.com/office/drawing/2014/main" id="{F9A5C73E-296D-43F1-BFD1-F674C86A7A3C}"/>
              </a:ext>
            </a:extLst>
          </p:cNvPr>
          <p:cNvSpPr/>
          <p:nvPr/>
        </p:nvSpPr>
        <p:spPr>
          <a:xfrm>
            <a:off x="350438" y="7832994"/>
            <a:ext cx="1855218" cy="1723382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Richardson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9" name="Rounded Rectangle 57">
            <a:extLst>
              <a:ext uri="{FF2B5EF4-FFF2-40B4-BE49-F238E27FC236}">
                <a16:creationId xmlns:a16="http://schemas.microsoft.com/office/drawing/2014/main" id="{AD6D1152-6930-435B-9060-B96C589E59A0}"/>
              </a:ext>
            </a:extLst>
          </p:cNvPr>
          <p:cNvSpPr/>
          <p:nvPr/>
        </p:nvSpPr>
        <p:spPr>
          <a:xfrm>
            <a:off x="8908275" y="7785849"/>
            <a:ext cx="1795780" cy="176673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88" name="Rounded Rectangle 59">
            <a:extLst>
              <a:ext uri="{FF2B5EF4-FFF2-40B4-BE49-F238E27FC236}">
                <a16:creationId xmlns:a16="http://schemas.microsoft.com/office/drawing/2014/main" id="{F06FB520-ACAF-4CFC-AA8C-202FD6C101E3}"/>
              </a:ext>
            </a:extLst>
          </p:cNvPr>
          <p:cNvSpPr/>
          <p:nvPr/>
        </p:nvSpPr>
        <p:spPr>
          <a:xfrm>
            <a:off x="10816610" y="7765310"/>
            <a:ext cx="1814091" cy="180704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89" name="Rounded Rectangle 61">
            <a:extLst>
              <a:ext uri="{FF2B5EF4-FFF2-40B4-BE49-F238E27FC236}">
                <a16:creationId xmlns:a16="http://schemas.microsoft.com/office/drawing/2014/main" id="{852482B2-8900-4E62-A48A-031B106BF26B}"/>
              </a:ext>
            </a:extLst>
          </p:cNvPr>
          <p:cNvSpPr/>
          <p:nvPr/>
        </p:nvSpPr>
        <p:spPr>
          <a:xfrm>
            <a:off x="2340092" y="7847218"/>
            <a:ext cx="1855218" cy="172397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Reed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90" name="Isosceles Triangle 8">
            <a:extLst>
              <a:ext uri="{FF2B5EF4-FFF2-40B4-BE49-F238E27FC236}">
                <a16:creationId xmlns:a16="http://schemas.microsoft.com/office/drawing/2014/main" id="{19362CF0-9F51-47AB-9AED-DA8CC33A7DBF}"/>
              </a:ext>
            </a:extLst>
          </p:cNvPr>
          <p:cNvSpPr/>
          <p:nvPr/>
        </p:nvSpPr>
        <p:spPr>
          <a:xfrm>
            <a:off x="5472902" y="6794620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91" name="Isosceles Triangle 8">
            <a:extLst>
              <a:ext uri="{FF2B5EF4-FFF2-40B4-BE49-F238E27FC236}">
                <a16:creationId xmlns:a16="http://schemas.microsoft.com/office/drawing/2014/main" id="{02AFFE73-229F-4E97-9FB0-EE085E33207C}"/>
              </a:ext>
            </a:extLst>
          </p:cNvPr>
          <p:cNvSpPr/>
          <p:nvPr/>
        </p:nvSpPr>
        <p:spPr>
          <a:xfrm>
            <a:off x="9695823" y="6713102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6C5280-859C-4AB2-8474-B9F4F7A247E4}"/>
              </a:ext>
            </a:extLst>
          </p:cNvPr>
          <p:cNvCxnSpPr/>
          <p:nvPr/>
        </p:nvCxnSpPr>
        <p:spPr>
          <a:xfrm>
            <a:off x="7058557" y="51346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EE81244D-AC63-4C2F-8647-42BF6CA63A7D}"/>
              </a:ext>
            </a:extLst>
          </p:cNvPr>
          <p:cNvSpPr/>
          <p:nvPr/>
        </p:nvSpPr>
        <p:spPr>
          <a:xfrm>
            <a:off x="9120163" y="4157172"/>
            <a:ext cx="2782437" cy="860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</a:t>
            </a: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20E3F56E-071E-412D-906A-12153879F2EC}"/>
              </a:ext>
            </a:extLst>
          </p:cNvPr>
          <p:cNvSpPr/>
          <p:nvPr/>
        </p:nvSpPr>
        <p:spPr>
          <a:xfrm>
            <a:off x="839700" y="4210978"/>
            <a:ext cx="2900330" cy="860273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</p:txBody>
      </p:sp>
      <p:sp>
        <p:nvSpPr>
          <p:cNvPr id="96" name="Rounded Rectangle 4">
            <a:extLst>
              <a:ext uri="{FF2B5EF4-FFF2-40B4-BE49-F238E27FC236}">
                <a16:creationId xmlns:a16="http://schemas.microsoft.com/office/drawing/2014/main" id="{7EAE8B4F-934C-4B8E-8EF0-8285BB7FB937}"/>
              </a:ext>
            </a:extLst>
          </p:cNvPr>
          <p:cNvSpPr/>
          <p:nvPr/>
        </p:nvSpPr>
        <p:spPr>
          <a:xfrm>
            <a:off x="4848889" y="4201007"/>
            <a:ext cx="2974812" cy="86027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433E7-B19D-4A42-AB32-BBD78E8C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51" y="7816501"/>
            <a:ext cx="584850" cy="7339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1602FD-3E85-4056-8350-67C4DDCBF627}"/>
              </a:ext>
            </a:extLst>
          </p:cNvPr>
          <p:cNvCxnSpPr>
            <a:cxnSpLocks/>
          </p:cNvCxnSpPr>
          <p:nvPr/>
        </p:nvCxnSpPr>
        <p:spPr>
          <a:xfrm flipH="1">
            <a:off x="10487565" y="3938731"/>
            <a:ext cx="1" cy="301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CE5F69D-2146-4E25-B677-3D5838DEFECF}"/>
              </a:ext>
            </a:extLst>
          </p:cNvPr>
          <p:cNvCxnSpPr>
            <a:cxnSpLocks/>
          </p:cNvCxnSpPr>
          <p:nvPr/>
        </p:nvCxnSpPr>
        <p:spPr>
          <a:xfrm>
            <a:off x="1921832" y="3760396"/>
            <a:ext cx="8909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50B60A81-1317-421C-B273-1D7E35070195}"/>
              </a:ext>
            </a:extLst>
          </p:cNvPr>
          <p:cNvSpPr/>
          <p:nvPr/>
        </p:nvSpPr>
        <p:spPr>
          <a:xfrm>
            <a:off x="10800613" y="2896290"/>
            <a:ext cx="1917303" cy="1147521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Coles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COO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site</a:t>
            </a:r>
          </a:p>
          <a:p>
            <a:pPr algn="r"/>
            <a:endParaRPr lang="en-GB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26">
            <a:extLst>
              <a:ext uri="{FF2B5EF4-FFF2-40B4-BE49-F238E27FC236}">
                <a16:creationId xmlns:a16="http://schemas.microsoft.com/office/drawing/2014/main" id="{55F034D9-33D2-4276-BFE8-85A8B870BC72}"/>
              </a:ext>
            </a:extLst>
          </p:cNvPr>
          <p:cNvSpPr/>
          <p:nvPr/>
        </p:nvSpPr>
        <p:spPr>
          <a:xfrm>
            <a:off x="49800" y="2896290"/>
            <a:ext cx="1872032" cy="112378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Parker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COO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RBCH sites</a:t>
            </a:r>
            <a:r>
              <a:rPr lang="en-GB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279C8-F38A-4668-A849-A5D26B7E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" b="21481"/>
          <a:stretch/>
        </p:blipFill>
        <p:spPr>
          <a:xfrm>
            <a:off x="10864439" y="3252270"/>
            <a:ext cx="606941" cy="754134"/>
          </a:xfrm>
          <a:prstGeom prst="ellipse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24" y="7937080"/>
            <a:ext cx="492509" cy="5448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88" y="7876755"/>
            <a:ext cx="572088" cy="6266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639" y="7785849"/>
            <a:ext cx="627276" cy="6625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E1954-3905-42E4-A762-598876AA2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264" y="7853992"/>
            <a:ext cx="455883" cy="579554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CA51D-170F-43A0-85D3-AED6997806EF}"/>
              </a:ext>
            </a:extLst>
          </p:cNvPr>
          <p:cNvSpPr txBox="1"/>
          <p:nvPr/>
        </p:nvSpPr>
        <p:spPr>
          <a:xfrm>
            <a:off x="4844288" y="901870"/>
            <a:ext cx="2868687" cy="953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Debbie Fleming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Executive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C58F65BA-6E56-42C4-829C-B2C0D43D0C92}"/>
              </a:ext>
            </a:extLst>
          </p:cNvPr>
          <p:cNvSpPr/>
          <p:nvPr/>
        </p:nvSpPr>
        <p:spPr>
          <a:xfrm>
            <a:off x="5710972" y="3274625"/>
            <a:ext cx="1331671" cy="451410"/>
          </a:xfrm>
          <a:prstGeom prst="triangle">
            <a:avLst>
              <a:gd name="adj" fmla="val 51616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8357B-4146-495C-9694-1ED64841BFE4}"/>
              </a:ext>
            </a:extLst>
          </p:cNvPr>
          <p:cNvSpPr txBox="1"/>
          <p:nvPr/>
        </p:nvSpPr>
        <p:spPr>
          <a:xfrm rot="5400000">
            <a:off x="5987714" y="-3267680"/>
            <a:ext cx="630565" cy="73488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 University Hospitals Dorset Care Group Structure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0DB136-A63B-41C9-AF77-6BC37246A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485" y="985816"/>
            <a:ext cx="502053" cy="784646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1ADCF5-780B-4B07-89FE-BABC8116AD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9712" y="2313900"/>
            <a:ext cx="614873" cy="819831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26776B-8A23-4024-8275-1162D735EE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6908" y="2337266"/>
            <a:ext cx="620164" cy="81472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D0E60-7C20-483D-B029-427043DCB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3415" y="2316694"/>
            <a:ext cx="586018" cy="800140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914FA7F-C2E3-4571-9386-3A3D459B54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8499" y="5554110"/>
            <a:ext cx="718924" cy="80950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2AAEA-9DEE-4496-A456-C9E43D471E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8042" y="7856620"/>
            <a:ext cx="588994" cy="640785"/>
          </a:xfrm>
          <a:prstGeom prst="ellipse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33" y="5566903"/>
            <a:ext cx="697039" cy="75314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34F4DD-0BFC-4CCA-AEA1-BB1E9C9565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642" y="5551051"/>
            <a:ext cx="566809" cy="743056"/>
          </a:xfrm>
          <a:prstGeom prst="ellipse">
            <a:avLst/>
          </a:prstGeom>
        </p:spPr>
      </p:pic>
      <p:pic>
        <p:nvPicPr>
          <p:cNvPr id="53" name="ymail_attachmentId2feae107-87d3-4bde-b6e5-7e166af0cf46">
            <a:extLst>
              <a:ext uri="{FF2B5EF4-FFF2-40B4-BE49-F238E27FC236}">
                <a16:creationId xmlns:a16="http://schemas.microsoft.com/office/drawing/2014/main" id="{EE5DA5A9-C9CF-4742-BD57-27DE94E626BD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4861" r="20718" b="19254"/>
          <a:stretch/>
        </p:blipFill>
        <p:spPr bwMode="auto">
          <a:xfrm>
            <a:off x="84205" y="3274625"/>
            <a:ext cx="533400" cy="67457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FEB59A-0053-DC4D-BC6F-E68A3B68F59F}"/>
              </a:ext>
            </a:extLst>
          </p:cNvPr>
          <p:cNvCxnSpPr/>
          <p:nvPr/>
        </p:nvCxnSpPr>
        <p:spPr>
          <a:xfrm>
            <a:off x="0" y="960120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9538034-1335-CB43-8DD7-AE203465F363}"/>
              </a:ext>
            </a:extLst>
          </p:cNvPr>
          <p:cNvSpPr txBox="1"/>
          <p:nvPr/>
        </p:nvSpPr>
        <p:spPr>
          <a:xfrm rot="5400000">
            <a:off x="4387737" y="-3972967"/>
            <a:ext cx="616100" cy="891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Site Based Support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AA15D2-496B-1646-95B1-D58E2A25A2C9}"/>
              </a:ext>
            </a:extLst>
          </p:cNvPr>
          <p:cNvSpPr/>
          <p:nvPr/>
        </p:nvSpPr>
        <p:spPr>
          <a:xfrm>
            <a:off x="7871242" y="2548450"/>
            <a:ext cx="2872957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 (COO)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CB66C5-DB54-B948-8EEE-E724FF47B8F4}"/>
              </a:ext>
            </a:extLst>
          </p:cNvPr>
          <p:cNvSpPr/>
          <p:nvPr/>
        </p:nvSpPr>
        <p:spPr>
          <a:xfrm>
            <a:off x="398348" y="4336706"/>
            <a:ext cx="1867927" cy="17108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Parker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Operating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5910B0D-AC2F-0342-8F01-B5BDA1A31FE4}"/>
              </a:ext>
            </a:extLst>
          </p:cNvPr>
          <p:cNvCxnSpPr>
            <a:cxnSpLocks/>
          </p:cNvCxnSpPr>
          <p:nvPr/>
        </p:nvCxnSpPr>
        <p:spPr>
          <a:xfrm>
            <a:off x="6466104" y="3861524"/>
            <a:ext cx="4902999" cy="465882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482F172-9376-7A41-8DF0-30D7BCB025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91380" y="3859520"/>
            <a:ext cx="4974643" cy="4658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2297" y="3712225"/>
            <a:ext cx="6117782" cy="4849579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35981" y="7390951"/>
            <a:ext cx="5639657" cy="9910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Bournemouth and Christchurch sites responsibility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6FB663F-F42D-324E-8272-A4D77F43BA08}"/>
              </a:ext>
            </a:extLst>
          </p:cNvPr>
          <p:cNvSpPr/>
          <p:nvPr/>
        </p:nvSpPr>
        <p:spPr>
          <a:xfrm>
            <a:off x="2431426" y="4308642"/>
            <a:ext cx="1822540" cy="173886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Hoskins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56449C5-5282-284D-B8D5-D473C3997948}"/>
              </a:ext>
            </a:extLst>
          </p:cNvPr>
          <p:cNvSpPr/>
          <p:nvPr/>
        </p:nvSpPr>
        <p:spPr>
          <a:xfrm>
            <a:off x="8531943" y="4318343"/>
            <a:ext cx="1917219" cy="172916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Hodson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5B58CE-CD37-7C4B-A483-48B2CB5AEAA3}"/>
              </a:ext>
            </a:extLst>
          </p:cNvPr>
          <p:cNvSpPr/>
          <p:nvPr/>
        </p:nvSpPr>
        <p:spPr>
          <a:xfrm>
            <a:off x="1380057" y="2509898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 Nursing Officer (CNO)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A7C5A84-29E2-6B4E-9948-707BD6E5FACB}"/>
              </a:ext>
            </a:extLst>
          </p:cNvPr>
          <p:cNvSpPr/>
          <p:nvPr/>
        </p:nvSpPr>
        <p:spPr>
          <a:xfrm>
            <a:off x="4706105" y="1493521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Medical Officer (CMO)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986D38D-4451-B84A-AB6A-848DCB097A24}"/>
              </a:ext>
            </a:extLst>
          </p:cNvPr>
          <p:cNvSpPr/>
          <p:nvPr/>
        </p:nvSpPr>
        <p:spPr>
          <a:xfrm>
            <a:off x="10596771" y="4353900"/>
            <a:ext cx="1917219" cy="168644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Coles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Operating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389B34-CADC-524C-B4D9-B93236F49235}"/>
              </a:ext>
            </a:extLst>
          </p:cNvPr>
          <p:cNvSpPr txBox="1"/>
          <p:nvPr/>
        </p:nvSpPr>
        <p:spPr>
          <a:xfrm>
            <a:off x="6704720" y="7405155"/>
            <a:ext cx="5524307" cy="1031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Poole site responsibility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599657-71C3-BE41-87CC-E017094FC40C}"/>
              </a:ext>
            </a:extLst>
          </p:cNvPr>
          <p:cNvSpPr/>
          <p:nvPr/>
        </p:nvSpPr>
        <p:spPr>
          <a:xfrm>
            <a:off x="6455218" y="3712225"/>
            <a:ext cx="6117782" cy="484957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6B62A9-5787-C743-ABAB-652B163982DC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5349293" y="3851425"/>
            <a:ext cx="0" cy="49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655100C-CDDD-5349-94BC-8F9C26556E17}"/>
              </a:ext>
            </a:extLst>
          </p:cNvPr>
          <p:cNvSpPr/>
          <p:nvPr/>
        </p:nvSpPr>
        <p:spPr>
          <a:xfrm>
            <a:off x="4400724" y="4346735"/>
            <a:ext cx="1897137" cy="170077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Williamson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CA6FE77-AE05-2E4F-B4B5-14D983F83CDA}"/>
              </a:ext>
            </a:extLst>
          </p:cNvPr>
          <p:cNvSpPr/>
          <p:nvPr/>
        </p:nvSpPr>
        <p:spPr>
          <a:xfrm>
            <a:off x="6559151" y="4310718"/>
            <a:ext cx="1872711" cy="17367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Thomas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F33AF2-3C0D-B64C-A91A-42CE6E732E90}"/>
              </a:ext>
            </a:extLst>
          </p:cNvPr>
          <p:cNvCxnSpPr>
            <a:cxnSpLocks/>
          </p:cNvCxnSpPr>
          <p:nvPr/>
        </p:nvCxnSpPr>
        <p:spPr>
          <a:xfrm flipV="1">
            <a:off x="7372843" y="3851425"/>
            <a:ext cx="0" cy="4241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9887920" y="6789940"/>
            <a:ext cx="7302" cy="237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880279C8-F38A-4668-A849-A5D26B7E5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" b="21481"/>
          <a:stretch/>
        </p:blipFill>
        <p:spPr>
          <a:xfrm>
            <a:off x="10596771" y="5109571"/>
            <a:ext cx="747699" cy="876828"/>
          </a:xfrm>
          <a:prstGeom prst="ellipse">
            <a:avLst/>
          </a:prstGeom>
        </p:spPr>
      </p:pic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5502793" y="2617779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2468351" y="6136917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8586133" y="6194411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8828A2-AFC3-4DB8-8FFF-032E15A19F26}"/>
              </a:ext>
            </a:extLst>
          </p:cNvPr>
          <p:cNvCxnSpPr>
            <a:cxnSpLocks/>
          </p:cNvCxnSpPr>
          <p:nvPr/>
        </p:nvCxnSpPr>
        <p:spPr>
          <a:xfrm flipH="1" flipV="1">
            <a:off x="3317434" y="3851425"/>
            <a:ext cx="2370" cy="466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35B05AC-02C1-4E00-83FE-CD8B583F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47" y="5214244"/>
            <a:ext cx="633412" cy="735071"/>
          </a:xfrm>
          <a:prstGeom prst="ellipse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A860A4-9406-47BA-A383-7053CD388F22}"/>
              </a:ext>
            </a:extLst>
          </p:cNvPr>
          <p:cNvCxnSpPr>
            <a:cxnSpLocks/>
          </p:cNvCxnSpPr>
          <p:nvPr/>
        </p:nvCxnSpPr>
        <p:spPr>
          <a:xfrm flipV="1">
            <a:off x="9466873" y="3870823"/>
            <a:ext cx="0" cy="4241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0840F09-58A6-4AC7-AEFF-4B79169A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86" y="5239170"/>
            <a:ext cx="503214" cy="685845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CFCB13-B02D-41CE-A4BD-EF204641B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286" y="5180785"/>
            <a:ext cx="744813" cy="805614"/>
          </a:xfrm>
          <a:prstGeom prst="ellipse">
            <a:avLst/>
          </a:prstGeom>
        </p:spPr>
      </p:pic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D5542AE6-6850-428E-A93A-574C354A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23" y="154093"/>
            <a:ext cx="2212582" cy="63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555A1-75A8-4062-997A-D46BA5AB1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153" y="1551792"/>
            <a:ext cx="710533" cy="93344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7E592-AC0C-41DA-A259-A4F27636F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833" y="2545851"/>
            <a:ext cx="842768" cy="1024988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362C06-9C57-4BF8-8824-14273133E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98" y="2519720"/>
            <a:ext cx="782238" cy="1035315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71BB3-0429-4F2B-A70A-1CB3027021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263" y="5270268"/>
            <a:ext cx="537997" cy="713159"/>
          </a:xfrm>
          <a:prstGeom prst="ellipse">
            <a:avLst/>
          </a:prstGeom>
        </p:spPr>
      </p:pic>
      <p:pic>
        <p:nvPicPr>
          <p:cNvPr id="41" name="ymail_attachmentId2feae107-87d3-4bde-b6e5-7e166af0cf46">
            <a:extLst>
              <a:ext uri="{FF2B5EF4-FFF2-40B4-BE49-F238E27FC236}">
                <a16:creationId xmlns:a16="http://schemas.microsoft.com/office/drawing/2014/main" id="{87BEF649-4499-4B64-B397-874D38457C2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4861" r="20718" b="19254"/>
          <a:stretch/>
        </p:blipFill>
        <p:spPr bwMode="auto">
          <a:xfrm>
            <a:off x="501380" y="5214244"/>
            <a:ext cx="586202" cy="74202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69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/>
          </p:cNvSpPr>
          <p:nvPr/>
        </p:nvSpPr>
        <p:spPr>
          <a:xfrm>
            <a:off x="284663" y="403455"/>
            <a:ext cx="12310113" cy="468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68" b="1" dirty="0">
                <a:latin typeface="Arial" panose="020B0604020202020204" pitchFamily="34" charset="0"/>
                <a:cs typeface="Arial" panose="020B0604020202020204" pitchFamily="34" charset="0"/>
              </a:rPr>
              <a:t>UNIVERSITY HOSPITAL DORSET  - CLINICAL CARE GROUP STRUCTURE</a:t>
            </a:r>
            <a:endParaRPr lang="en-GB" sz="2326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7233466" y="4871735"/>
            <a:ext cx="2323161" cy="886893"/>
            <a:chOff x="4233882" y="827866"/>
            <a:chExt cx="1522660" cy="889239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3" name="Rounded Rectangle 142"/>
            <p:cNvSpPr/>
            <p:nvPr/>
          </p:nvSpPr>
          <p:spPr>
            <a:xfrm>
              <a:off x="4233882" y="827866"/>
              <a:ext cx="1522660" cy="8892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4" name="Rounded Rectangle 4"/>
            <p:cNvSpPr/>
            <p:nvPr/>
          </p:nvSpPr>
          <p:spPr>
            <a:xfrm>
              <a:off x="4294704" y="970019"/>
              <a:ext cx="1394993" cy="710312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Women's Health </a:t>
              </a: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Maternity / Obstetrics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Gynaecology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4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208671" y="3398426"/>
            <a:ext cx="2279229" cy="1308423"/>
            <a:chOff x="4853845" y="1407662"/>
            <a:chExt cx="1472241" cy="146143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6" name="Rounded Rectangle 145"/>
            <p:cNvSpPr/>
            <p:nvPr/>
          </p:nvSpPr>
          <p:spPr>
            <a:xfrm>
              <a:off x="4853845" y="1407662"/>
              <a:ext cx="1472241" cy="146143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7" name="Rounded Rectangle 6"/>
            <p:cNvSpPr/>
            <p:nvPr/>
          </p:nvSpPr>
          <p:spPr>
            <a:xfrm>
              <a:off x="4901952" y="1498577"/>
              <a:ext cx="1400821" cy="1279607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2" tIns="12002" rIns="18002" bIns="12002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 Health Directorate 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Acute Paediatrics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Child Development Unit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NICU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Community Paediatrics</a:t>
              </a:r>
            </a:p>
          </p:txBody>
        </p:sp>
      </p:grpSp>
      <p:sp>
        <p:nvSpPr>
          <p:cNvPr id="149" name="Rounded Rectangle 148"/>
          <p:cNvSpPr/>
          <p:nvPr/>
        </p:nvSpPr>
        <p:spPr>
          <a:xfrm>
            <a:off x="7217092" y="5923514"/>
            <a:ext cx="2279229" cy="1018292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1A71A-3B14-D847-87ED-DD5D14B8F2B4}"/>
              </a:ext>
            </a:extLst>
          </p:cNvPr>
          <p:cNvSpPr/>
          <p:nvPr/>
        </p:nvSpPr>
        <p:spPr>
          <a:xfrm>
            <a:off x="7356958" y="5929941"/>
            <a:ext cx="204731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&amp; Pharmacy Directorate 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/ Imaging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3A9B16B-282A-8F49-AC5E-0E38442AB619}"/>
              </a:ext>
            </a:extLst>
          </p:cNvPr>
          <p:cNvSpPr/>
          <p:nvPr/>
        </p:nvSpPr>
        <p:spPr>
          <a:xfrm>
            <a:off x="7279790" y="8388241"/>
            <a:ext cx="2238361" cy="73545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C0CA9E83-0150-5B4E-8E6C-63CD53133F94}"/>
              </a:ext>
            </a:extLst>
          </p:cNvPr>
          <p:cNvSpPr/>
          <p:nvPr/>
        </p:nvSpPr>
        <p:spPr>
          <a:xfrm>
            <a:off x="7396042" y="8637655"/>
            <a:ext cx="1969141" cy="309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2559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041902" y="4026444"/>
            <a:ext cx="2254121" cy="1511275"/>
            <a:chOff x="848359" y="2240486"/>
            <a:chExt cx="2081350" cy="142868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6" name="Rounded Rectangle 85"/>
            <p:cNvSpPr/>
            <p:nvPr/>
          </p:nvSpPr>
          <p:spPr>
            <a:xfrm>
              <a:off x="848359" y="2240486"/>
              <a:ext cx="2081350" cy="1428682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ounded Rectangle 6"/>
            <p:cNvSpPr/>
            <p:nvPr/>
          </p:nvSpPr>
          <p:spPr>
            <a:xfrm>
              <a:off x="926590" y="2295344"/>
              <a:ext cx="1900288" cy="12858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Anaesthetics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Theatres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Critical Care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Anaesthetics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Peri-operative Medicine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Sterile Services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18069" y="5642533"/>
            <a:ext cx="2269154" cy="1538556"/>
            <a:chOff x="547507" y="4601397"/>
            <a:chExt cx="1632367" cy="133920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547507" y="4601397"/>
              <a:ext cx="1632367" cy="133920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10"/>
            <p:cNvSpPr/>
            <p:nvPr/>
          </p:nvSpPr>
          <p:spPr>
            <a:xfrm>
              <a:off x="650313" y="4637778"/>
              <a:ext cx="1405158" cy="1238231"/>
            </a:xfrm>
            <a:prstGeom prst="rect">
              <a:avLst/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 Neck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Ophthalmology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ENT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Oral and Maxillofacial Surgery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Orthodontics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0" dirty="0">
                  <a:latin typeface="Arial" panose="020B0604020202020204" pitchFamily="34" charset="0"/>
                  <a:cs typeface="Arial" panose="020B0604020202020204" pitchFamily="34" charset="0"/>
                </a:rPr>
                <a:t>Reconstructive Dentistry</a:t>
              </a: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73486B7-BBDF-F84D-B9DB-247120DF76AC}"/>
              </a:ext>
            </a:extLst>
          </p:cNvPr>
          <p:cNvSpPr/>
          <p:nvPr/>
        </p:nvSpPr>
        <p:spPr>
          <a:xfrm>
            <a:off x="4019141" y="7300419"/>
            <a:ext cx="2300717" cy="1306659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E6EF40-B461-7C47-9F57-81139603115B}"/>
              </a:ext>
            </a:extLst>
          </p:cNvPr>
          <p:cNvSpPr/>
          <p:nvPr/>
        </p:nvSpPr>
        <p:spPr>
          <a:xfrm>
            <a:off x="4056038" y="7350682"/>
            <a:ext cx="2138516" cy="11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Trauma &amp; Orthopedics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Directorate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17CBE8F-1483-254D-A7EB-60D208E6BF99}"/>
              </a:ext>
            </a:extLst>
          </p:cNvPr>
          <p:cNvSpPr/>
          <p:nvPr/>
        </p:nvSpPr>
        <p:spPr>
          <a:xfrm>
            <a:off x="7181358" y="2051751"/>
            <a:ext cx="2287531" cy="120489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EAD8EB-11F5-874F-A4AA-F07448E4472C}"/>
              </a:ext>
            </a:extLst>
          </p:cNvPr>
          <p:cNvSpPr/>
          <p:nvPr/>
        </p:nvSpPr>
        <p:spPr>
          <a:xfrm>
            <a:off x="7279375" y="2087885"/>
            <a:ext cx="2152463" cy="1134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Cancer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Haematology/Oncology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Radiotheraphy Brachytherapy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/Hospices</a:t>
            </a:r>
          </a:p>
        </p:txBody>
      </p:sp>
      <p:sp>
        <p:nvSpPr>
          <p:cNvPr id="51" name="Rounded Rectangle 4"/>
          <p:cNvSpPr/>
          <p:nvPr/>
        </p:nvSpPr>
        <p:spPr>
          <a:xfrm>
            <a:off x="1018175" y="2200743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104934" y="2404258"/>
            <a:ext cx="2302771" cy="1411603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066080"/>
            <a:ext cx="2302768" cy="49178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2972550-B3E2-274E-9F4A-5A62322B68C0}"/>
              </a:ext>
            </a:extLst>
          </p:cNvPr>
          <p:cNvSpPr/>
          <p:nvPr/>
        </p:nvSpPr>
        <p:spPr>
          <a:xfrm>
            <a:off x="10104934" y="3914336"/>
            <a:ext cx="2302771" cy="163624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4280D2-2A30-FB42-A8E9-8CC0446EA126}"/>
              </a:ext>
            </a:extLst>
          </p:cNvPr>
          <p:cNvSpPr txBox="1"/>
          <p:nvPr/>
        </p:nvSpPr>
        <p:spPr>
          <a:xfrm>
            <a:off x="10198144" y="4003388"/>
            <a:ext cx="209531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Catering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Portering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Security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Housekeeping/Cleaning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Patient Transport logistics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Patient Affairs/General Office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7D7C72-C0AE-5142-AE19-62909F08873F}"/>
              </a:ext>
            </a:extLst>
          </p:cNvPr>
          <p:cNvSpPr txBox="1"/>
          <p:nvPr/>
        </p:nvSpPr>
        <p:spPr>
          <a:xfrm>
            <a:off x="10247381" y="2437228"/>
            <a:ext cx="1969477" cy="13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Clinical Site Management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Clinical Site Teams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Hospital at night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Resuscitation  &amp; Outreach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Discharge lounge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198145" y="7065498"/>
            <a:ext cx="2171127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Planning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(EPPR)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719687"/>
            <a:ext cx="2302768" cy="1395625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44068" y="7715160"/>
            <a:ext cx="1969477" cy="142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&amp; Emergency Care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5760103"/>
            <a:ext cx="2302768" cy="110844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13917" y="5794647"/>
            <a:ext cx="2095314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Partnership, Integration &amp; Discharge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Discharge Team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Interim Care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8E8DC3-0B7C-D149-8C87-D7CD7B59E336}"/>
              </a:ext>
            </a:extLst>
          </p:cNvPr>
          <p:cNvSpPr/>
          <p:nvPr/>
        </p:nvSpPr>
        <p:spPr>
          <a:xfrm>
            <a:off x="899463" y="3381625"/>
            <a:ext cx="2353672" cy="1243526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Acute and Ambulatory Medicine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Medicine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Treatment Investigation Unit</a:t>
            </a:r>
            <a:endParaRPr lang="en-GB" sz="12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F32D140-BF5A-8D48-9A16-5A793087B450}"/>
              </a:ext>
            </a:extLst>
          </p:cNvPr>
          <p:cNvSpPr/>
          <p:nvPr/>
        </p:nvSpPr>
        <p:spPr>
          <a:xfrm>
            <a:off x="888671" y="1974001"/>
            <a:ext cx="2346932" cy="1301396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and Urgent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Accident &amp; Emergency Department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Admissions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Treatment Centre </a:t>
            </a:r>
          </a:p>
          <a:p>
            <a:endParaRPr lang="en-GB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DFEFD6F-3BE4-534A-88BF-1C40E23734EF}"/>
              </a:ext>
            </a:extLst>
          </p:cNvPr>
          <p:cNvSpPr/>
          <p:nvPr/>
        </p:nvSpPr>
        <p:spPr>
          <a:xfrm>
            <a:off x="868919" y="7241209"/>
            <a:ext cx="2354399" cy="1878631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Older People’s Medicine &amp; Neuro Sciences Directorate 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Older Peoples services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Brain Injury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Neurology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  <a:endParaRPr lang="en-GB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134399-35CD-4C4A-B761-BFE8C7B2B2E2}"/>
              </a:ext>
            </a:extLst>
          </p:cNvPr>
          <p:cNvSpPr/>
          <p:nvPr/>
        </p:nvSpPr>
        <p:spPr>
          <a:xfrm>
            <a:off x="12393260" y="2013135"/>
            <a:ext cx="2337368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2A6970A-D00C-324F-8EDB-0DF6A22B4F21}"/>
              </a:ext>
            </a:extLst>
          </p:cNvPr>
          <p:cNvSpPr/>
          <p:nvPr/>
        </p:nvSpPr>
        <p:spPr>
          <a:xfrm>
            <a:off x="900199" y="4743345"/>
            <a:ext cx="2352936" cy="795432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Cardiology and Renal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Cardiology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endParaRPr lang="en-GB" sz="1200" dirty="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BA2D3922-EBD8-1C48-968D-84112F75DAEA}"/>
              </a:ext>
            </a:extLst>
          </p:cNvPr>
          <p:cNvSpPr/>
          <p:nvPr/>
        </p:nvSpPr>
        <p:spPr>
          <a:xfrm>
            <a:off x="888671" y="5670841"/>
            <a:ext cx="2328988" cy="1438303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Medical Specialties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Respiratory Medicine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Gastroenterology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Diabetes &amp; Endocrine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endParaRPr lang="en-GB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7243076" y="7065498"/>
            <a:ext cx="2275075" cy="1161869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7356957" y="7137286"/>
            <a:ext cx="2111932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Outpatients 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&amp; Development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82">
            <a:extLst>
              <a:ext uri="{FF2B5EF4-FFF2-40B4-BE49-F238E27FC236}">
                <a16:creationId xmlns:a16="http://schemas.microsoft.com/office/drawing/2014/main" id="{2EC3C7AE-4FB9-46E8-A1DA-1C0283248013}"/>
              </a:ext>
            </a:extLst>
          </p:cNvPr>
          <p:cNvSpPr/>
          <p:nvPr/>
        </p:nvSpPr>
        <p:spPr>
          <a:xfrm>
            <a:off x="4018069" y="1994284"/>
            <a:ext cx="2301789" cy="1927346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F7E1F613-DF52-4655-8B83-C4FED09424E0}"/>
              </a:ext>
            </a:extLst>
          </p:cNvPr>
          <p:cNvSpPr/>
          <p:nvPr/>
        </p:nvSpPr>
        <p:spPr>
          <a:xfrm>
            <a:off x="4144728" y="2142984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Surgery Directorate  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Vascular Surgery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69">
            <a:extLst>
              <a:ext uri="{FF2B5EF4-FFF2-40B4-BE49-F238E27FC236}">
                <a16:creationId xmlns:a16="http://schemas.microsoft.com/office/drawing/2014/main" id="{A38F4ADE-D1C4-46EA-A718-71D7E64700B0}"/>
              </a:ext>
            </a:extLst>
          </p:cNvPr>
          <p:cNvSpPr/>
          <p:nvPr/>
        </p:nvSpPr>
        <p:spPr>
          <a:xfrm>
            <a:off x="4028060" y="8726408"/>
            <a:ext cx="2281803" cy="397290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D88536-6A45-4289-A133-06986D1C1932}"/>
              </a:ext>
            </a:extLst>
          </p:cNvPr>
          <p:cNvSpPr/>
          <p:nvPr/>
        </p:nvSpPr>
        <p:spPr>
          <a:xfrm>
            <a:off x="4046140" y="8820578"/>
            <a:ext cx="2138516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b="1" dirty="0"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8728E7-37FC-DC4C-9FB2-65D47BF2AA6A}"/>
              </a:ext>
            </a:extLst>
          </p:cNvPr>
          <p:cNvCxnSpPr/>
          <p:nvPr/>
        </p:nvCxnSpPr>
        <p:spPr>
          <a:xfrm>
            <a:off x="0" y="908261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920646" y="1994284"/>
            <a:ext cx="2674130" cy="3652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9986" y="2092792"/>
            <a:ext cx="2674130" cy="31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22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F0B34FB-019E-44B2-8FA2-82DFBA29CE1A}"/>
              </a:ext>
            </a:extLst>
          </p:cNvPr>
          <p:cNvSpPr/>
          <p:nvPr/>
        </p:nvSpPr>
        <p:spPr>
          <a:xfrm>
            <a:off x="4068847" y="1187940"/>
            <a:ext cx="2277895" cy="67307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Care Group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3F5E62-E2EB-4338-B750-6698C1934D74}"/>
              </a:ext>
            </a:extLst>
          </p:cNvPr>
          <p:cNvSpPr/>
          <p:nvPr/>
        </p:nvSpPr>
        <p:spPr>
          <a:xfrm>
            <a:off x="865473" y="1178229"/>
            <a:ext cx="2368758" cy="6526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Care Group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856A04B-3EB5-4950-83DA-6CBBCBA2ACC9}"/>
              </a:ext>
            </a:extLst>
          </p:cNvPr>
          <p:cNvSpPr/>
          <p:nvPr/>
        </p:nvSpPr>
        <p:spPr>
          <a:xfrm>
            <a:off x="7181358" y="1224977"/>
            <a:ext cx="2310809" cy="65269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Care Group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D2423F-775C-490F-A007-00787A895554}"/>
              </a:ext>
            </a:extLst>
          </p:cNvPr>
          <p:cNvSpPr/>
          <p:nvPr/>
        </p:nvSpPr>
        <p:spPr>
          <a:xfrm>
            <a:off x="10101723" y="1250592"/>
            <a:ext cx="2305981" cy="6526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90917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172789" y="4461163"/>
            <a:ext cx="1658993" cy="4377251"/>
          </a:xfrm>
          <a:prstGeom prst="triangle">
            <a:avLst>
              <a:gd name="adj" fmla="val 4918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7898948" y="4450414"/>
            <a:ext cx="1549290" cy="438800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544801" y="4451197"/>
            <a:ext cx="1549290" cy="438800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3303284" y="4438549"/>
            <a:ext cx="1558806" cy="440065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972262" y="4438548"/>
            <a:ext cx="1647449" cy="4400651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10012867" y="3059625"/>
            <a:ext cx="2091810" cy="13444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Older Peoples services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Brain Injury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Neurology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</a:p>
        </p:txBody>
      </p:sp>
      <p:sp>
        <p:nvSpPr>
          <p:cNvPr id="125" name="object 12"/>
          <p:cNvSpPr/>
          <p:nvPr/>
        </p:nvSpPr>
        <p:spPr>
          <a:xfrm>
            <a:off x="849930" y="3050983"/>
            <a:ext cx="2056965" cy="13325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Accident &amp; Emergency Department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Treatment Centre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3097054" y="3059625"/>
            <a:ext cx="2091810" cy="13223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Medicine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Ambulatory Care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Treatment Investigation Unit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7743382" y="3059327"/>
            <a:ext cx="2074685" cy="13438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Respiratory Medicine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Gastroenterology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Diabetes and Endocrine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5394481" y="3064873"/>
            <a:ext cx="2091810" cy="1327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Cardiology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Renal Medicine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150" y="182529"/>
            <a:ext cx="12105450" cy="5522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Medical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811239" y="2342026"/>
            <a:ext cx="2095656" cy="6609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marL="13334" marR="5333" algn="ctr">
              <a:lnSpc>
                <a:spcPct val="99600"/>
              </a:lnSpc>
              <a:spcBef>
                <a:spcPts val="11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Emergency and Urgent Care</a:t>
            </a:r>
            <a:endParaRPr lang="en-US" sz="1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3131840" y="2357215"/>
            <a:ext cx="2022239" cy="666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marL="13334" marR="5333" algn="ctr">
              <a:lnSpc>
                <a:spcPct val="99600"/>
              </a:lnSpc>
              <a:spcBef>
                <a:spcPts val="11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Acute and Ambulatory Medicine</a:t>
            </a:r>
            <a:endParaRPr lang="en-US" sz="1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5394481" y="2387597"/>
            <a:ext cx="2022239" cy="6357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Cardiology and Renal</a:t>
            </a: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7719076" y="2367463"/>
            <a:ext cx="2045795" cy="6559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Medical Specialties</a:t>
            </a: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10023979" y="2351854"/>
            <a:ext cx="2028660" cy="6661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GB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Older People’s Medicine  Neurosciences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11239" y="5149616"/>
            <a:ext cx="202083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716822" y="1650999"/>
            <a:ext cx="3440196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Group Director of</a:t>
            </a:r>
          </a:p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Whitney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5449589" y="5275289"/>
            <a:ext cx="196805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Jehangir Din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3132464" y="5121214"/>
            <a:ext cx="1981947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O’Gorman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7732821" y="5287829"/>
            <a:ext cx="201215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Georgina Page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0019846" y="5275897"/>
            <a:ext cx="202043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Jupp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343396" y="4626165"/>
            <a:ext cx="4316017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Rohana Lustig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22337" y="4641078"/>
            <a:ext cx="2030302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Gemma Brittan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8557" y="5855829"/>
            <a:ext cx="202043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Gilling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50297" y="5870998"/>
            <a:ext cx="4295842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Jody Bryant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32635" y="4573584"/>
            <a:ext cx="4281776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Toby Mulvey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55117" y="5848258"/>
            <a:ext cx="1997871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Hopkins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43382" y="5855829"/>
            <a:ext cx="201454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Trudi Ellis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58620" y="7836662"/>
            <a:ext cx="2032907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Bradley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65850" y="6547896"/>
            <a:ext cx="1991348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Samantha Audus (Interim)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448314" y="6531044"/>
            <a:ext cx="2021691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Nikki Manns (Interim)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447245" y="7812292"/>
            <a:ext cx="2022759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Kaye Woodward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7743382" y="7812292"/>
            <a:ext cx="2009910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32821" y="6563212"/>
            <a:ext cx="206195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Bowers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54668" y="7837964"/>
            <a:ext cx="2009909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Morwenna Gower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4147" y="6521609"/>
            <a:ext cx="2020430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Richards/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Bond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36678" y="7169776"/>
            <a:ext cx="2053755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Maple-Roberts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4147" y="7253080"/>
            <a:ext cx="2009908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 Welch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73129" y="6563212"/>
            <a:ext cx="1949702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Ivory (Interim)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3171639" y="7837964"/>
            <a:ext cx="1990514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Oakleigh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655274" y="1006127"/>
            <a:ext cx="3458873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Richardson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701067" y="851586"/>
            <a:ext cx="3471706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Lister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87001" y="933176"/>
            <a:ext cx="3471706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Reed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783600" y="1645751"/>
            <a:ext cx="3471706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Nursing and Professions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Leanne Aggas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52D046EC-7F64-49F0-8640-8EE0EA3C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7" y="1033970"/>
            <a:ext cx="395737" cy="4742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E62455-FD27-4D67-8050-DFF98A2CD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603" y="1022830"/>
            <a:ext cx="420603" cy="529033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A40AF34-B82B-42DC-9770-E0662A79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16" y="1664129"/>
            <a:ext cx="369916" cy="453080"/>
          </a:xfrm>
          <a:prstGeom prst="ellipse">
            <a:avLst/>
          </a:prstGeom>
        </p:spPr>
      </p:pic>
      <p:pic>
        <p:nvPicPr>
          <p:cNvPr id="53" name="Picture 5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044B67B-2CA5-4502-955D-AB912AE268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9312" r="11595" b="34706"/>
          <a:stretch/>
        </p:blipFill>
        <p:spPr>
          <a:xfrm>
            <a:off x="4745810" y="1664129"/>
            <a:ext cx="408269" cy="441539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2406E5B-D075-4CFC-A0D4-3B4BA32C26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1" b="31760"/>
          <a:stretch/>
        </p:blipFill>
        <p:spPr>
          <a:xfrm>
            <a:off x="841983" y="4609105"/>
            <a:ext cx="421966" cy="429864"/>
          </a:xfrm>
          <a:prstGeom prst="ellipse">
            <a:avLst/>
          </a:prstGeom>
          <a:ln>
            <a:solidFill>
              <a:srgbClr val="ECF1F8"/>
            </a:solidFill>
          </a:ln>
        </p:spPr>
      </p:pic>
      <p:pic>
        <p:nvPicPr>
          <p:cNvPr id="56" name="Picture 2" descr="C:\Users\jane.mcnamee\Pictures\PHOTOS\Bruce Hopkins.PNG">
            <a:extLst>
              <a:ext uri="{FF2B5EF4-FFF2-40B4-BE49-F238E27FC236}">
                <a16:creationId xmlns:a16="http://schemas.microsoft.com/office/drawing/2014/main" id="{CCACEB2A-AD0F-4D9C-9441-2321E53D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1" y="5867276"/>
            <a:ext cx="369877" cy="40754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8A56106-6E28-46A0-A2E6-13A8D16D16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24018" y="7959927"/>
            <a:ext cx="385672" cy="357067"/>
          </a:xfrm>
          <a:prstGeom prst="ellipse">
            <a:avLst/>
          </a:prstGeom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E492733A-CAA0-4C88-AA47-F11DE499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24" y="6604153"/>
            <a:ext cx="369408" cy="415475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BAEC0C07-6680-4DAB-AB36-94F6145C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43" y="7195030"/>
            <a:ext cx="429967" cy="454552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A097EB8-650D-4729-A7C0-32C24563251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619"/>
          <a:stretch/>
        </p:blipFill>
        <p:spPr>
          <a:xfrm>
            <a:off x="10047609" y="5843992"/>
            <a:ext cx="443198" cy="449136"/>
          </a:xfrm>
          <a:prstGeom prst="ellipse">
            <a:avLst/>
          </a:prstGeom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A057458A-5820-410A-ADCB-A728A360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241" y="7252790"/>
            <a:ext cx="381587" cy="4446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1">
            <a:extLst>
              <a:ext uri="{FF2B5EF4-FFF2-40B4-BE49-F238E27FC236}">
                <a16:creationId xmlns:a16="http://schemas.microsoft.com/office/drawing/2014/main" id="{A938DA00-DC3E-43FA-A7F8-12F1D2CB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26" y="4635929"/>
            <a:ext cx="358446" cy="403040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1647928-7113-4306-A1D1-99A7410A90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8603" y="4662075"/>
            <a:ext cx="297167" cy="427760"/>
          </a:xfrm>
          <a:prstGeom prst="ellipse">
            <a:avLst/>
          </a:prstGeom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id="{400F6974-E2D6-4716-A118-FCB902CD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26" y="6463160"/>
            <a:ext cx="326218" cy="414334"/>
          </a:xfrm>
          <a:prstGeom prst="ellipse">
            <a:avLst/>
          </a:prstGeom>
          <a:pattFill prst="dkVert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ECF1F8"/>
            </a:solidFill>
          </a:ln>
        </p:spPr>
      </p:pic>
      <p:pic>
        <p:nvPicPr>
          <p:cNvPr id="80" name="Picture 14">
            <a:extLst>
              <a:ext uri="{FF2B5EF4-FFF2-40B4-BE49-F238E27FC236}">
                <a16:creationId xmlns:a16="http://schemas.microsoft.com/office/drawing/2014/main" id="{797F3291-6C2B-42D5-95DD-D9241E74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385">
            <a:off x="7778657" y="6584607"/>
            <a:ext cx="339174" cy="417445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3" descr="C:\Users\jane.mcnamee\Pictures\PHOTOS\Jody Bryant.PNG">
            <a:extLst>
              <a:ext uri="{FF2B5EF4-FFF2-40B4-BE49-F238E27FC236}">
                <a16:creationId xmlns:a16="http://schemas.microsoft.com/office/drawing/2014/main" id="{CF5EF617-06D3-4F62-BB26-37FFAD58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67" y="5901429"/>
            <a:ext cx="384881" cy="43607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32EAD8F-7732-471C-861B-B76020FF27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08662" y="5901160"/>
            <a:ext cx="341221" cy="401130"/>
          </a:xfrm>
          <a:prstGeom prst="ellipse">
            <a:avLst/>
          </a:prstGeom>
        </p:spPr>
      </p:pic>
      <p:pic>
        <p:nvPicPr>
          <p:cNvPr id="87" name="Picture 11">
            <a:extLst>
              <a:ext uri="{FF2B5EF4-FFF2-40B4-BE49-F238E27FC236}">
                <a16:creationId xmlns:a16="http://schemas.microsoft.com/office/drawing/2014/main" id="{9C0F4D67-84CF-43C1-A2EE-3D6E14B1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257" y="6871917"/>
            <a:ext cx="336173" cy="3072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 descr="C:\Users\jane.mcnamee\Pictures\PHOTOS\bEN lEIGH.png">
            <a:extLst>
              <a:ext uri="{FF2B5EF4-FFF2-40B4-BE49-F238E27FC236}">
                <a16:creationId xmlns:a16="http://schemas.microsoft.com/office/drawing/2014/main" id="{12E28252-8460-488C-AA8F-BF9C527ED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9386" r="21800" b="31094"/>
          <a:stretch/>
        </p:blipFill>
        <p:spPr bwMode="auto">
          <a:xfrm>
            <a:off x="3236585" y="7911608"/>
            <a:ext cx="459799" cy="4302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FA912B3F-A91F-459C-B2CE-841BA6F6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32" y="6610480"/>
            <a:ext cx="335429" cy="3899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D19DC17-BCD6-445F-A634-4BF0C76F35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84822" y="7888075"/>
            <a:ext cx="322374" cy="487652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76AAB-C21A-466E-AE92-A8F6023FFF2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50947" y="894921"/>
            <a:ext cx="437857" cy="57400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88E78-A9ED-46C8-BB08-0BDFD0F628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69199" y="5309773"/>
            <a:ext cx="341387" cy="378884"/>
          </a:xfrm>
          <a:prstGeom prst="ellipse">
            <a:avLst/>
          </a:prstGeom>
        </p:spPr>
      </p:pic>
      <p:pic>
        <p:nvPicPr>
          <p:cNvPr id="77" name="7fd4dd4c-38f5-4793-83fb-6019ef7e01fa" descr="Image">
            <a:extLst>
              <a:ext uri="{FF2B5EF4-FFF2-40B4-BE49-F238E27FC236}">
                <a16:creationId xmlns:a16="http://schemas.microsoft.com/office/drawing/2014/main" id="{F59EB13B-A286-4D7E-9BEB-0348F690B12C}"/>
              </a:ext>
            </a:extLst>
          </p:cNvPr>
          <p:cNvPicPr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27847" r="31198" b="39149"/>
          <a:stretch/>
        </p:blipFill>
        <p:spPr bwMode="auto">
          <a:xfrm>
            <a:off x="10185927" y="7875501"/>
            <a:ext cx="397566" cy="5128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BA0B9F-7CDA-449B-B51B-D259A52C774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8857" r="5482" b="19319"/>
          <a:stretch/>
        </p:blipFill>
        <p:spPr>
          <a:xfrm>
            <a:off x="10071310" y="5287946"/>
            <a:ext cx="383189" cy="449251"/>
          </a:xfrm>
          <a:prstGeom prst="ellipse">
            <a:avLst/>
          </a:prstGeom>
        </p:spPr>
      </p:pic>
      <p:pic>
        <p:nvPicPr>
          <p:cNvPr id="76" name="id-00090FC3-3014-49F8-B2AD-3C1917A9A892" descr="Image.jpeg">
            <a:extLst>
              <a:ext uri="{FF2B5EF4-FFF2-40B4-BE49-F238E27FC236}">
                <a16:creationId xmlns:a16="http://schemas.microsoft.com/office/drawing/2014/main" id="{266E0A79-7FD7-462F-9CE0-A26DD11B0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3613" r="33222" b="43709"/>
          <a:stretch/>
        </p:blipFill>
        <p:spPr bwMode="auto">
          <a:xfrm>
            <a:off x="7788243" y="5248400"/>
            <a:ext cx="382058" cy="4545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6061CD8-14F6-48AA-9C5A-C58815AD22D1}"/>
              </a:ext>
            </a:extLst>
          </p:cNvPr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5247" r="20273" b="30866"/>
          <a:stretch/>
        </p:blipFill>
        <p:spPr bwMode="auto">
          <a:xfrm>
            <a:off x="3171639" y="5144241"/>
            <a:ext cx="368071" cy="43718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80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9906000" y="5090069"/>
            <a:ext cx="1650556" cy="407320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7656095" y="5095583"/>
            <a:ext cx="1785169" cy="406769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1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489556" y="5089992"/>
            <a:ext cx="1618076" cy="407328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3189117" y="5089992"/>
            <a:ext cx="1618076" cy="407328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08358" y="5053440"/>
            <a:ext cx="1618076" cy="410983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9887677" y="3105167"/>
            <a:ext cx="2075505" cy="18909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</a:t>
            </a:r>
          </a:p>
        </p:txBody>
      </p:sp>
      <p:sp>
        <p:nvSpPr>
          <p:cNvPr id="125" name="object 12"/>
          <p:cNvSpPr/>
          <p:nvPr/>
        </p:nvSpPr>
        <p:spPr>
          <a:xfrm>
            <a:off x="652253" y="3107120"/>
            <a:ext cx="2092875" cy="19006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Surgery,  Emergency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Surgery,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Urology, 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2949751" y="3104045"/>
            <a:ext cx="2069307" cy="1879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7503643" y="3104365"/>
            <a:ext cx="2064160" cy="1879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Pre-Operative Medicine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Sterile Services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5229713" y="3106916"/>
            <a:ext cx="2069307" cy="1889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Ophthalmology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Maxillofacial Surgery  / Orthodontics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Reconstructive Dentistry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" y="202331"/>
            <a:ext cx="11963400" cy="476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Surgical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684662" y="2329045"/>
            <a:ext cx="2053480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Directorate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2972818" y="2324206"/>
            <a:ext cx="2067268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 and Orthopaedics Directorate</a:t>
            </a: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5278197" y="2312457"/>
            <a:ext cx="2053480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and Neck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7493840" y="2301108"/>
            <a:ext cx="2050147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9884229" y="2312457"/>
            <a:ext cx="2050148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  <a:p>
            <a:pPr algn="ctr"/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663278" y="5775267"/>
            <a:ext cx="206615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Bromwich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41810" y="1600200"/>
            <a:ext cx="3471706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  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5233690" y="5783761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Mahesh Ramchandani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2936195" y="5772586"/>
            <a:ext cx="209907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Pavlou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7482832" y="5783761"/>
            <a:ext cx="20721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Green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9887676" y="5780338"/>
            <a:ext cx="2088171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Clothier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9887505" y="7380600"/>
            <a:ext cx="207550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Private Health UHD Team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213088" y="6424155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Minnie Klepacz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2960590" y="5187755"/>
            <a:ext cx="2058368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West (interim)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52253" y="6406874"/>
            <a:ext cx="204707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Coll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495506" y="7192688"/>
            <a:ext cx="2059490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Eoin Scott - Critical Care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 Bone - Theatres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618005" y="8349061"/>
            <a:ext cx="206271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29655" y="6994665"/>
            <a:ext cx="2069010" cy="657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Wyman  </a:t>
            </a:r>
            <a:r>
              <a:rPr lang="en-GB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Ambulatory/Day Case/POA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224611" y="7049945"/>
            <a:ext cx="2011679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Merrifield (secondment)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245540" y="8340370"/>
            <a:ext cx="1990750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Manager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892434" y="7049945"/>
            <a:ext cx="211537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Cathy Cocorachio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2897792" y="8317469"/>
            <a:ext cx="215164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West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559020" y="882302"/>
            <a:ext cx="3449935" cy="676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20039" y="795097"/>
            <a:ext cx="3471706" cy="676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81058" y="848363"/>
            <a:ext cx="3471706" cy="676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663278" y="1624343"/>
            <a:ext cx="3471706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Head of Nursing and Professions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Flatt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893954" y="6424155"/>
            <a:ext cx="212500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Davies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63279" y="5174234"/>
            <a:ext cx="2058369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 House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224612" y="5182028"/>
            <a:ext cx="2069306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Barry Alborough-Duell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9906000" y="5160251"/>
            <a:ext cx="20721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GDO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7479631" y="6377061"/>
            <a:ext cx="208817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Directorate Managers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McGraw (RBH)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Ward (PH)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450591" y="8060311"/>
            <a:ext cx="2117212" cy="868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Dodgson - Critical Care (secondment)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Blackman - Theatres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29401" y="7761612"/>
            <a:ext cx="2067540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Straw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9887676" y="6556217"/>
            <a:ext cx="207550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Medical Advisory Committee Chair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Schuster-Bruce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5E64F04-5225-42A1-A54D-D338C4EB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8" y="5222750"/>
            <a:ext cx="395911" cy="4370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E9C18C8D-A319-43D0-9FE7-E68BA8AE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8" y="5791213"/>
            <a:ext cx="384485" cy="4079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94C5B1D-827F-4A14-BC8E-F31AD7D2B0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30127" r="36875" b="36364"/>
          <a:stretch/>
        </p:blipFill>
        <p:spPr>
          <a:xfrm>
            <a:off x="684661" y="6422150"/>
            <a:ext cx="353510" cy="456132"/>
          </a:xfrm>
          <a:prstGeom prst="ellipse">
            <a:avLst/>
          </a:prstGeom>
          <a:ln>
            <a:solidFill>
              <a:srgbClr val="ECF1F8"/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371FA09-6FF0-49E2-B2CA-89488E78D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02" y="5228483"/>
            <a:ext cx="383332" cy="420402"/>
          </a:xfrm>
          <a:prstGeom prst="ellipse">
            <a:avLst/>
          </a:prstGeom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542F4726-3341-4F41-89B7-8EA92B33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4">
            <a:off x="3017582" y="5843635"/>
            <a:ext cx="343978" cy="3688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0B003083-E0F7-44DA-A3FC-FE00D0BF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31" y="6440159"/>
            <a:ext cx="377653" cy="4366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C994D89A-9502-4971-964B-ECAF629D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52" y="7091314"/>
            <a:ext cx="377653" cy="40589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849F52A-0ED2-4335-8EF2-26B248EC0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59" y="8475510"/>
            <a:ext cx="383332" cy="420402"/>
          </a:xfrm>
          <a:prstGeom prst="ellipse">
            <a:avLst/>
          </a:prstGeom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C4F3CDA1-A8E0-43E7-B611-5BF44F31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73" y="5226948"/>
            <a:ext cx="371475" cy="414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2511681-ADED-46F0-8A1E-2217FC06AC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732" t="1" r="22346" b="24654"/>
          <a:stretch/>
        </p:blipFill>
        <p:spPr>
          <a:xfrm>
            <a:off x="5278072" y="5854443"/>
            <a:ext cx="320132" cy="383579"/>
          </a:xfrm>
          <a:prstGeom prst="ellipse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CFEA64C-2E1D-41D3-A6BB-60B16B1C57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3570" y="6445398"/>
            <a:ext cx="371475" cy="431445"/>
          </a:xfrm>
          <a:prstGeom prst="ellipse">
            <a:avLst/>
          </a:prstGeom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2AEF9C37-6601-4F08-8CD0-90BF6B32C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58" y="5211856"/>
            <a:ext cx="394665" cy="4259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8D21E6AC-1475-481B-B3D8-355DA23B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39" y="1669883"/>
            <a:ext cx="396370" cy="53064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A257FFDF-6689-4341-BFAB-20E9E31A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07" y="5811384"/>
            <a:ext cx="378993" cy="4333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3">
            <a:extLst>
              <a:ext uri="{FF2B5EF4-FFF2-40B4-BE49-F238E27FC236}">
                <a16:creationId xmlns:a16="http://schemas.microsoft.com/office/drawing/2014/main" id="{A42BB77B-3004-4260-B799-3E5FD280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65" y="6377061"/>
            <a:ext cx="315850" cy="32913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76F1FDF-0BE9-4332-B224-C59E98B4812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4"/>
          <a:stretch/>
        </p:blipFill>
        <p:spPr>
          <a:xfrm>
            <a:off x="7450590" y="6713058"/>
            <a:ext cx="347025" cy="337304"/>
          </a:xfrm>
          <a:prstGeom prst="ellipse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A153456-D874-43B9-934D-9B7F465B37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5997" y="7224435"/>
            <a:ext cx="275421" cy="328857"/>
          </a:xfrm>
          <a:prstGeom prst="ellipse">
            <a:avLst/>
          </a:prstGeom>
        </p:spPr>
      </p:pic>
      <p:pic>
        <p:nvPicPr>
          <p:cNvPr id="90" name="Picture 2" descr="C:\Users\jane.mcnamee\Pictures\PHOTOS\Clare Bone.PNG">
            <a:extLst>
              <a:ext uri="{FF2B5EF4-FFF2-40B4-BE49-F238E27FC236}">
                <a16:creationId xmlns:a16="http://schemas.microsoft.com/office/drawing/2014/main" id="{4990DF0B-7F92-43C2-B3D7-BA510C6E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05" y="7552654"/>
            <a:ext cx="296774" cy="320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5">
            <a:extLst>
              <a:ext uri="{FF2B5EF4-FFF2-40B4-BE49-F238E27FC236}">
                <a16:creationId xmlns:a16="http://schemas.microsoft.com/office/drawing/2014/main" id="{95D6902F-5D71-4671-93C0-12E63798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73" y="8095820"/>
            <a:ext cx="307837" cy="3849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4">
            <a:extLst>
              <a:ext uri="{FF2B5EF4-FFF2-40B4-BE49-F238E27FC236}">
                <a16:creationId xmlns:a16="http://schemas.microsoft.com/office/drawing/2014/main" id="{D37EF767-4241-4C5B-8793-5A92D2C0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50" y="8494506"/>
            <a:ext cx="299053" cy="3824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62A33FA8-F815-4333-BEB1-A173372B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81" y="6007963"/>
            <a:ext cx="437817" cy="43781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EE736E0D-F037-4497-B3D9-AAD0B821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39" y="932767"/>
            <a:ext cx="468978" cy="5029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6FA92ED-CE33-440B-A3CA-D14CF145F5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4627" y="932767"/>
            <a:ext cx="439906" cy="478587"/>
          </a:xfrm>
          <a:prstGeom prst="ellipse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E1166F9-E758-4D35-B31C-C181141089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2593" y="1711765"/>
            <a:ext cx="457200" cy="457200"/>
          </a:xfrm>
          <a:prstGeom prst="ellipse">
            <a:avLst/>
          </a:prstGeom>
        </p:spPr>
      </p:pic>
      <p:pic>
        <p:nvPicPr>
          <p:cNvPr id="98" name="Picture 5">
            <a:extLst>
              <a:ext uri="{FF2B5EF4-FFF2-40B4-BE49-F238E27FC236}">
                <a16:creationId xmlns:a16="http://schemas.microsoft.com/office/drawing/2014/main" id="{8974E51C-3B8C-47B1-AC98-5DC6A6A1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6" y="7031414"/>
            <a:ext cx="337801" cy="40202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9" y="7790185"/>
            <a:ext cx="384175" cy="414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bigdaug\Pictures\AD 1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43" y="872615"/>
            <a:ext cx="440666" cy="4583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E11E61E-29F1-423F-A215-38FC66F82C1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754879">
            <a:off x="9922294" y="6628733"/>
            <a:ext cx="319032" cy="426874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65" y="5151281"/>
            <a:ext cx="2097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4467B6D-140C-4BF1-B9E6-E0349533F1C3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r="5135" b="18073"/>
          <a:stretch/>
        </p:blipFill>
        <p:spPr>
          <a:xfrm>
            <a:off x="5233691" y="7164977"/>
            <a:ext cx="361358" cy="4616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615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660792" y="4518360"/>
            <a:ext cx="1618076" cy="4662313"/>
          </a:xfrm>
          <a:prstGeom prst="triangle">
            <a:avLst>
              <a:gd name="adj" fmla="val 468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8584638" y="4518510"/>
            <a:ext cx="1695920" cy="466231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4536964" y="4462395"/>
            <a:ext cx="1618076" cy="471827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2414988" y="4488202"/>
            <a:ext cx="1532063" cy="4718277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271761" y="4462395"/>
            <a:ext cx="1592547" cy="474408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10513932" y="3090521"/>
            <a:ext cx="1999792" cy="134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sp>
        <p:nvSpPr>
          <p:cNvPr id="125" name="object 12"/>
          <p:cNvSpPr/>
          <p:nvPr/>
        </p:nvSpPr>
        <p:spPr>
          <a:xfrm>
            <a:off x="150808" y="3105200"/>
            <a:ext cx="1935386" cy="13325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CDU/NICU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2285840" y="3114150"/>
            <a:ext cx="1923824" cy="13223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Maternity, Obstetrics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Gynaecology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8428858" y="3094882"/>
            <a:ext cx="1942718" cy="13438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Outpatients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&amp; Development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4341267" y="3107982"/>
            <a:ext cx="1935385" cy="13270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Haematology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Oncology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Radiotherapy, Brachytherapy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&amp; Hospices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4321" y="137587"/>
            <a:ext cx="12351797" cy="5556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Specialties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162112" y="2306186"/>
            <a:ext cx="1917509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Health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2293453" y="2306186"/>
            <a:ext cx="1923824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4359634" y="2309295"/>
            <a:ext cx="1920171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Care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8441040" y="2274461"/>
            <a:ext cx="1942718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10526116" y="2291878"/>
            <a:ext cx="1999792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77366" y="5219822"/>
            <a:ext cx="190882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Tighe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89980" y="1637840"/>
            <a:ext cx="3471705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4336836" y="5218489"/>
            <a:ext cx="190179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Maxine Flubacher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2224175" y="5218950"/>
            <a:ext cx="193664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Taylor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0513932" y="5846862"/>
            <a:ext cx="197235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323370" y="4573583"/>
            <a:ext cx="191289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Mandy Tanner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530511" y="4557726"/>
            <a:ext cx="1966634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Service – One Dorset Pathology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Harding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513933" y="5293264"/>
            <a:ext cx="197234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Massey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80287" y="4598208"/>
            <a:ext cx="399510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Blackwell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70073" y="5949789"/>
            <a:ext cx="191273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Fernley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76612" y="7913354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Child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Hannington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66884" y="6750942"/>
            <a:ext cx="191273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NICU 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Lockyer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4336836" y="7416757"/>
            <a:ext cx="193538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Bundy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329868" y="7991972"/>
            <a:ext cx="1930820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Sian Williams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488087" y="8451409"/>
            <a:ext cx="196388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Research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Purandare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 cover Alex Jones)</a:t>
            </a:r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488087" y="6599887"/>
            <a:ext cx="190261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Therapies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Armitage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472458" y="7160960"/>
            <a:ext cx="1941209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Directorate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Roberts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238652" y="6739927"/>
            <a:ext cx="1949702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Hewett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2271591" y="7965382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Floyd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698013" y="975369"/>
            <a:ext cx="3464845" cy="676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89979" y="864231"/>
            <a:ext cx="3471706" cy="676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75803" y="908981"/>
            <a:ext cx="3464845" cy="676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683578" y="1634502"/>
            <a:ext cx="3464845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Head of Nursing and Professions </a:t>
            </a:r>
          </a:p>
          <a:p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4372952" y="5965072"/>
            <a:ext cx="188552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Miller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502984" y="5867265"/>
            <a:ext cx="188771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Research &amp; Innovation 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Levy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455871" y="7902148"/>
            <a:ext cx="199045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 Spriggs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4352170" y="6627590"/>
            <a:ext cx="192662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Lead Nurse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Pennington</a:t>
            </a: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6516337" y="4469512"/>
            <a:ext cx="1618076" cy="471116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2"/>
          <p:cNvSpPr/>
          <p:nvPr/>
        </p:nvSpPr>
        <p:spPr>
          <a:xfrm>
            <a:off x="6341394" y="3094882"/>
            <a:ext cx="1999792" cy="134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and Imaging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6393058" y="2306186"/>
            <a:ext cx="1926252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and Pharmacy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6378743" y="5173196"/>
            <a:ext cx="1942721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 Radiology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 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399555" y="4596882"/>
            <a:ext cx="196138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Imaging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Knowles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384963" y="5959906"/>
            <a:ext cx="190154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ADP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Bowden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501156" y="5134643"/>
            <a:ext cx="1874260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Outpatients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Marks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238652" y="5846496"/>
            <a:ext cx="1949702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Associate Director of Midwifery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Tonge</a:t>
            </a:r>
          </a:p>
        </p:txBody>
      </p:sp>
      <p:pic>
        <p:nvPicPr>
          <p:cNvPr id="64" name="Picture 7">
            <a:extLst>
              <a:ext uri="{FF2B5EF4-FFF2-40B4-BE49-F238E27FC236}">
                <a16:creationId xmlns:a16="http://schemas.microsoft.com/office/drawing/2014/main" id="{CF0B0D43-842F-4A79-9379-19831789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4" y="1081038"/>
            <a:ext cx="415073" cy="4992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46A9F8F-04D7-4958-A3DB-13C3CA120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89" y="888789"/>
            <a:ext cx="463296" cy="603770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9525770-3CF4-443C-B6E4-655ACF97C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55" y="1054524"/>
            <a:ext cx="513299" cy="5522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D86C350-970A-4DC1-BF65-118801315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946" y="1666443"/>
            <a:ext cx="441349" cy="530661"/>
          </a:xfrm>
          <a:prstGeom prst="ellipse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C00738F-6159-4C25-90F6-B2F6D04B4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66" y="5196414"/>
            <a:ext cx="368225" cy="511170"/>
          </a:xfrm>
          <a:prstGeom prst="ellipse">
            <a:avLst/>
          </a:prstGeom>
        </p:spPr>
      </p:pic>
      <p:pic>
        <p:nvPicPr>
          <p:cNvPr id="80" name="Picture 8">
            <a:extLst>
              <a:ext uri="{FF2B5EF4-FFF2-40B4-BE49-F238E27FC236}">
                <a16:creationId xmlns:a16="http://schemas.microsoft.com/office/drawing/2014/main" id="{0B5D8C6D-C732-447C-AA70-DC1B017B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1" y="4586725"/>
            <a:ext cx="360194" cy="453429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448D418-01A5-401A-BC86-066ADC2C9D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4" t="26217" r="43718" b="60467"/>
          <a:stretch/>
        </p:blipFill>
        <p:spPr>
          <a:xfrm>
            <a:off x="228807" y="5965075"/>
            <a:ext cx="411130" cy="4886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96BC821-A564-42D1-BE7A-966DA17815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-1" r="11226" b="42774"/>
          <a:stretch/>
        </p:blipFill>
        <p:spPr>
          <a:xfrm>
            <a:off x="168861" y="6747130"/>
            <a:ext cx="415073" cy="4814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F148C94-1CEA-471F-A032-35CA92EEBB9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r="12966"/>
          <a:stretch/>
        </p:blipFill>
        <p:spPr>
          <a:xfrm>
            <a:off x="288878" y="8097825"/>
            <a:ext cx="425367" cy="4394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5F44F49-E260-4FBA-80A7-6BF5681EC4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87" y="8133394"/>
            <a:ext cx="468448" cy="4324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8" name="Picture 2" descr="C:\Users\jane.mcnamee\AppData\Local\Microsoft\Windows\Temporary Internet Files\Content.Outlook\HMAP58AX\download.png">
            <a:extLst>
              <a:ext uri="{FF2B5EF4-FFF2-40B4-BE49-F238E27FC236}">
                <a16:creationId xmlns:a16="http://schemas.microsoft.com/office/drawing/2014/main" id="{1F074984-8A3C-4B9B-B04C-0191F819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5286" r="11450" b="18656"/>
          <a:stretch/>
        </p:blipFill>
        <p:spPr bwMode="auto">
          <a:xfrm>
            <a:off x="4380509" y="8048445"/>
            <a:ext cx="438915" cy="5382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5B70F1D-349E-4D88-832D-894C6B6CED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51" y="5241795"/>
            <a:ext cx="398018" cy="4527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D372DBED-B4E0-4E98-97FB-EB748CD9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51" y="6028147"/>
            <a:ext cx="317873" cy="4082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342D65E-2696-4E89-80B9-33CBCEF95F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4050" y="5879011"/>
            <a:ext cx="336357" cy="456485"/>
          </a:xfrm>
          <a:prstGeom prst="ellipse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C4A2148-7119-421B-B3B4-3B775C91C69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7893" b="17893"/>
          <a:stretch/>
        </p:blipFill>
        <p:spPr>
          <a:xfrm>
            <a:off x="10560881" y="4773436"/>
            <a:ext cx="326433" cy="399760"/>
          </a:xfrm>
          <a:prstGeom prst="ellipse">
            <a:avLst/>
          </a:prstGeom>
        </p:spPr>
      </p:pic>
      <p:pic>
        <p:nvPicPr>
          <p:cNvPr id="94" name="Picture 11">
            <a:extLst>
              <a:ext uri="{FF2B5EF4-FFF2-40B4-BE49-F238E27FC236}">
                <a16:creationId xmlns:a16="http://schemas.microsoft.com/office/drawing/2014/main" id="{93205CB3-BDFD-4ED5-8114-BE2DB111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82" y="5286046"/>
            <a:ext cx="339306" cy="4308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50E393B-23E1-4ED6-B736-0D685CB74E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3175" y="8503167"/>
            <a:ext cx="311421" cy="441006"/>
          </a:xfrm>
          <a:prstGeom prst="ellipse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74CEDD6-5BC7-49F0-AE1B-B7551A6F0B1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5422"/>
          <a:stretch/>
        </p:blipFill>
        <p:spPr>
          <a:xfrm>
            <a:off x="8528649" y="7394092"/>
            <a:ext cx="380176" cy="450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262D570-2E5F-4A48-9059-83CFDE9CCD0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006"/>
          <a:stretch/>
        </p:blipFill>
        <p:spPr>
          <a:xfrm>
            <a:off x="4389961" y="5224176"/>
            <a:ext cx="390536" cy="4577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8BBCCC1-6BC5-4CDE-8DF3-11F661DE733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5571"/>
          <a:stretch/>
        </p:blipFill>
        <p:spPr>
          <a:xfrm>
            <a:off x="8518901" y="5266306"/>
            <a:ext cx="392390" cy="482314"/>
          </a:xfrm>
          <a:prstGeom prst="ellipse">
            <a:avLst/>
          </a:prstGeom>
        </p:spPr>
      </p:pic>
      <p:pic>
        <p:nvPicPr>
          <p:cNvPr id="102" name="Picture 3">
            <a:extLst>
              <a:ext uri="{FF2B5EF4-FFF2-40B4-BE49-F238E27FC236}">
                <a16:creationId xmlns:a16="http://schemas.microsoft.com/office/drawing/2014/main" id="{0C441C6C-75F7-4573-92AC-ADF2A6F7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30" y="4615206"/>
            <a:ext cx="321120" cy="4113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93F78E5-0AC8-4C53-ACED-3999D78150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64580" y="6758010"/>
            <a:ext cx="365147" cy="451533"/>
          </a:xfrm>
          <a:prstGeom prst="ellipse">
            <a:avLst/>
          </a:prstGeom>
        </p:spPr>
      </p:pic>
      <p:pic>
        <p:nvPicPr>
          <p:cNvPr id="105" name="Picture 8">
            <a:extLst>
              <a:ext uri="{FF2B5EF4-FFF2-40B4-BE49-F238E27FC236}">
                <a16:creationId xmlns:a16="http://schemas.microsoft.com/office/drawing/2014/main" id="{A7A4D2B8-3788-432C-A1EE-B4D143D9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34" y="6751275"/>
            <a:ext cx="321664" cy="41127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1C3982-D4BF-4208-B48D-75C27654A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1913" b="16223"/>
          <a:stretch/>
        </p:blipFill>
        <p:spPr bwMode="auto">
          <a:xfrm>
            <a:off x="4413472" y="5971599"/>
            <a:ext cx="356699" cy="43941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wearing a black shirt&#10;&#10;Description automatically generated with medium confidence">
            <a:extLst>
              <a:ext uri="{FF2B5EF4-FFF2-40B4-BE49-F238E27FC236}">
                <a16:creationId xmlns:a16="http://schemas.microsoft.com/office/drawing/2014/main" id="{8DA7113F-FCF5-4B58-96F7-D944C2E380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30589" r="49527" b="25548"/>
          <a:stretch/>
        </p:blipFill>
        <p:spPr>
          <a:xfrm rot="5400000">
            <a:off x="2218216" y="6096961"/>
            <a:ext cx="454520" cy="368502"/>
          </a:xfrm>
          <a:prstGeom prst="ellipse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EEA78E9-2C72-4BB2-B232-0B060989B078}"/>
              </a:ext>
            </a:extLst>
          </p:cNvPr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1297" r="18847" b="28307"/>
          <a:stretch/>
        </p:blipFill>
        <p:spPr bwMode="auto">
          <a:xfrm>
            <a:off x="4409787" y="7415078"/>
            <a:ext cx="380358" cy="434104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432751" y="7980899"/>
            <a:ext cx="188552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ADP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Bolton</a:t>
            </a:r>
          </a:p>
          <a:p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1B7622F-20EB-4C65-831F-D6209138787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49" y="8045275"/>
            <a:ext cx="420714" cy="552841"/>
          </a:xfrm>
          <a:prstGeom prst="ellipse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3009515E-FAB0-437D-B0FD-382CDBB7F87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8579" r="16667" b="31651"/>
          <a:stretch/>
        </p:blipFill>
        <p:spPr>
          <a:xfrm>
            <a:off x="4348022" y="4553017"/>
            <a:ext cx="390536" cy="519771"/>
          </a:xfrm>
          <a:prstGeom prst="ellipse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B7B7C4EB-2B89-4C64-B83D-0C3D475AD1F4}"/>
              </a:ext>
            </a:extLst>
          </p:cNvPr>
          <p:cNvSpPr txBox="1"/>
          <p:nvPr/>
        </p:nvSpPr>
        <p:spPr>
          <a:xfrm>
            <a:off x="8524172" y="4569603"/>
            <a:ext cx="186652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GDoO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A0CA3FF-9F75-4293-A013-9B845009D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809" y="4596882"/>
            <a:ext cx="338408" cy="406888"/>
          </a:xfrm>
          <a:prstGeom prst="ellipse">
            <a:avLst/>
          </a:prstGeom>
        </p:spPr>
      </p:pic>
      <p:pic>
        <p:nvPicPr>
          <p:cNvPr id="106" name="Picture 3" descr="image005">
            <a:extLst>
              <a:ext uri="{FF2B5EF4-FFF2-40B4-BE49-F238E27FC236}">
                <a16:creationId xmlns:a16="http://schemas.microsoft.com/office/drawing/2014/main" id="{63A1C156-2D03-45D7-B94A-C6161AA1F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8" b="20967"/>
          <a:stretch/>
        </p:blipFill>
        <p:spPr bwMode="auto">
          <a:xfrm>
            <a:off x="8493240" y="7974375"/>
            <a:ext cx="373977" cy="41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Mr Alexander Taylor">
            <a:extLst>
              <a:ext uri="{FF2B5EF4-FFF2-40B4-BE49-F238E27FC236}">
                <a16:creationId xmlns:a16="http://schemas.microsoft.com/office/drawing/2014/main" id="{9DDE26F6-CCDB-4766-83DC-101451BC8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r="19491" b="26430"/>
          <a:stretch/>
        </p:blipFill>
        <p:spPr bwMode="auto">
          <a:xfrm>
            <a:off x="2290078" y="5241795"/>
            <a:ext cx="369403" cy="4443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Image">
            <a:extLst>
              <a:ext uri="{FF2B5EF4-FFF2-40B4-BE49-F238E27FC236}">
                <a16:creationId xmlns:a16="http://schemas.microsoft.com/office/drawing/2014/main" id="{875870B6-8636-48E4-B009-715F8206E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4" t="35748" r="31457" b="46411"/>
          <a:stretch/>
        </p:blipFill>
        <p:spPr bwMode="auto">
          <a:xfrm>
            <a:off x="8514646" y="6646006"/>
            <a:ext cx="290529" cy="3731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99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84609</TotalTime>
  <Words>1485</Words>
  <Application>Microsoft Office PowerPoint</Application>
  <PresentationFormat>A3 Paper (297x420 mm)</PresentationFormat>
  <Paragraphs>628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 July 2021 Master Version 4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Team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Woodward Stephanie</dc:creator>
  <cp:lastModifiedBy>Mcnamee, Jane</cp:lastModifiedBy>
  <cp:revision>1073</cp:revision>
  <cp:lastPrinted>2021-07-07T09:48:36Z</cp:lastPrinted>
  <dcterms:created xsi:type="dcterms:W3CDTF">2019-06-16T05:52:53Z</dcterms:created>
  <dcterms:modified xsi:type="dcterms:W3CDTF">2021-07-07T09:48:41Z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2019-06-16T00:00:00Z</vt:filetime>
  </property>
  <property fmtid="{D5CDD505-2E9C-101B-9397-08002B2CF9AE}" pid="3" name="Creator">
    <vt:lpwstr>Acrobat PDFMaker 19 for Word</vt:lpwstr>
  </property>
  <property fmtid="{D5CDD505-2E9C-101B-9397-08002B2CF9AE}" pid="4" name="LastSaved">
    <vt:filetime>2019-06-16T00:00:00Z</vt:filetime>
  </property>
</Properties>
</file>