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2"/>
  </p:notesMasterIdLst>
  <p:handoutMasterIdLst>
    <p:handoutMasterId r:id="rId13"/>
  </p:handoutMasterIdLst>
  <p:sldIdLst>
    <p:sldId id="550" r:id="rId2"/>
    <p:sldId id="547" r:id="rId3"/>
    <p:sldId id="257" r:id="rId4"/>
    <p:sldId id="556" r:id="rId5"/>
    <p:sldId id="495" r:id="rId6"/>
    <p:sldId id="559" r:id="rId7"/>
    <p:sldId id="560" r:id="rId8"/>
    <p:sldId id="555" r:id="rId9"/>
    <p:sldId id="561" r:id="rId10"/>
    <p:sldId id="557" r:id="rId11"/>
  </p:sldIdLst>
  <p:sldSz cx="12801600" cy="9601200" type="A3"/>
  <p:notesSz cx="9236075" cy="7010400"/>
  <p:defaultTextStyle>
    <a:defPPr>
      <a:defRPr lang="en-US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2791">
          <p15:clr>
            <a:srgbClr val="A4A3A4"/>
          </p15:clr>
        </p15:guide>
        <p15:guide id="7" pos="28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 Keogh" initials="KK" lastIdx="6" clrIdx="0"/>
  <p:cmAuthor id="2" name="Cusens, Lesley" initials="C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F6"/>
    <a:srgbClr val="E8C0BE"/>
    <a:srgbClr val="CCE9AD"/>
    <a:srgbClr val="E0ECF8"/>
    <a:srgbClr val="F2F7FC"/>
    <a:srgbClr val="ECF1F8"/>
    <a:srgbClr val="C55E5B"/>
    <a:srgbClr val="B3D999"/>
    <a:srgbClr val="D3EAF1"/>
    <a:srgbClr val="2C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66" autoAdjust="0"/>
    <p:restoredTop sz="94477" autoAdjust="0"/>
  </p:normalViewPr>
  <p:slideViewPr>
    <p:cSldViewPr>
      <p:cViewPr varScale="1">
        <p:scale>
          <a:sx n="74" d="100"/>
          <a:sy n="74" d="100"/>
        </p:scale>
        <p:origin x="2256" y="72"/>
      </p:cViewPr>
      <p:guideLst>
        <p:guide pos="2160"/>
        <p:guide orient="horz" pos="2880"/>
        <p:guide pos="2208"/>
        <p:guide orient="horz" pos="4032"/>
        <p:guide pos="2791"/>
        <p:guide pos="2853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002448" cy="350356"/>
          </a:xfrm>
          <a:prstGeom prst="rect">
            <a:avLst/>
          </a:prstGeom>
        </p:spPr>
        <p:txBody>
          <a:bodyPr vert="horz" lIns="91542" tIns="45771" rIns="91542" bIns="4577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144" y="3"/>
            <a:ext cx="4002447" cy="350356"/>
          </a:xfrm>
          <a:prstGeom prst="rect">
            <a:avLst/>
          </a:prstGeom>
        </p:spPr>
        <p:txBody>
          <a:bodyPr vert="horz" lIns="91542" tIns="45771" rIns="91542" bIns="45771" rtlCol="0"/>
          <a:lstStyle>
            <a:lvl1pPr algn="r">
              <a:defRPr sz="1200"/>
            </a:lvl1pPr>
          </a:lstStyle>
          <a:p>
            <a:fld id="{7FA781BA-4755-4B02-8413-9E18903A7F2F}" type="datetimeFigureOut">
              <a:rPr lang="en-GB" smtClean="0"/>
              <a:t>17/12/2021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09"/>
            <a:ext cx="4002448" cy="350356"/>
          </a:xfrm>
          <a:prstGeom prst="rect">
            <a:avLst/>
          </a:prstGeom>
        </p:spPr>
        <p:txBody>
          <a:bodyPr vert="horz" lIns="91542" tIns="45771" rIns="91542" bIns="4577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144" y="6658409"/>
            <a:ext cx="4002447" cy="350356"/>
          </a:xfrm>
          <a:prstGeom prst="rect">
            <a:avLst/>
          </a:prstGeom>
        </p:spPr>
        <p:txBody>
          <a:bodyPr vert="horz" lIns="91542" tIns="45771" rIns="91542" bIns="45771" rtlCol="0" anchor="b"/>
          <a:lstStyle>
            <a:lvl1pPr algn="r">
              <a:defRPr sz="1200"/>
            </a:lvl1pPr>
          </a:lstStyle>
          <a:p>
            <a:fld id="{7C1055EF-6F75-4934-B477-25418204B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565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4002299" cy="352142"/>
          </a:xfrm>
          <a:prstGeom prst="rect">
            <a:avLst/>
          </a:prstGeom>
        </p:spPr>
        <p:txBody>
          <a:bodyPr vert="horz" lIns="93921" tIns="46961" rIns="93921" bIns="469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298" y="6"/>
            <a:ext cx="4002299" cy="352142"/>
          </a:xfrm>
          <a:prstGeom prst="rect">
            <a:avLst/>
          </a:prstGeom>
        </p:spPr>
        <p:txBody>
          <a:bodyPr vert="horz" lIns="93921" tIns="46961" rIns="93921" bIns="46961" rtlCol="0"/>
          <a:lstStyle>
            <a:lvl1pPr algn="r">
              <a:defRPr sz="1200"/>
            </a:lvl1pPr>
          </a:lstStyle>
          <a:p>
            <a:fld id="{52FFC75B-86AD-7843-9CEB-1B989051B21F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3238" y="877888"/>
            <a:ext cx="3149600" cy="236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1" tIns="46961" rIns="93921" bIns="469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61"/>
            <a:ext cx="7388860" cy="2760344"/>
          </a:xfrm>
          <a:prstGeom prst="rect">
            <a:avLst/>
          </a:prstGeom>
        </p:spPr>
        <p:txBody>
          <a:bodyPr vert="horz" lIns="93921" tIns="46961" rIns="93921" bIns="4696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260"/>
            <a:ext cx="4002299" cy="352142"/>
          </a:xfrm>
          <a:prstGeom prst="rect">
            <a:avLst/>
          </a:prstGeom>
        </p:spPr>
        <p:txBody>
          <a:bodyPr vert="horz" lIns="93921" tIns="46961" rIns="93921" bIns="469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298" y="6658260"/>
            <a:ext cx="4002299" cy="352142"/>
          </a:xfrm>
          <a:prstGeom prst="rect">
            <a:avLst/>
          </a:prstGeom>
        </p:spPr>
        <p:txBody>
          <a:bodyPr vert="horz" lIns="93921" tIns="46961" rIns="93921" bIns="46961" rtlCol="0" anchor="b"/>
          <a:lstStyle>
            <a:lvl1pPr algn="r">
              <a:defRPr sz="1200"/>
            </a:lvl1pPr>
          </a:lstStyle>
          <a:p>
            <a:fld id="{282451ED-0578-4D4F-A092-FAEA501C9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8613" y="530225"/>
            <a:ext cx="3498850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81C4-EE95-4B3B-A13A-286E5701D90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1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08025"/>
            <a:ext cx="4711700" cy="3535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08025"/>
            <a:ext cx="4711700" cy="3535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6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704850"/>
            <a:ext cx="4699000" cy="352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51ED-0578-4D4F-A092-FAEA501C99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D773-275F-415B-A63D-CEBE9E9AF1B7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88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0596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4589" y="384504"/>
            <a:ext cx="3120391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424" y="384504"/>
            <a:ext cx="9147811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072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BAA-AFFE-4410-96C5-93B6F7B173C9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6169671"/>
            <a:ext cx="10881360" cy="190690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6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9551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421" y="2240289"/>
            <a:ext cx="613410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0881" y="2240289"/>
            <a:ext cx="6134100" cy="633634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035E-34AF-4947-A4CA-8FD379CAEDBE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62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6" cy="8956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6" cy="55318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7959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DA24-CBE1-458A-881C-89928CFF7358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1F71-6CF7-4CB4-BFD5-26092515C050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51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2270"/>
            <a:ext cx="4211639" cy="162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2" y="382281"/>
            <a:ext cx="7156450" cy="819435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2009145"/>
            <a:ext cx="4211639" cy="6567488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231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17E-3D8D-4594-B86A-A32FF24CAE54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2462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9"/>
            <a:ext cx="11521440" cy="6336348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901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317E-3D8D-4594-B86A-A32FF24CAE54}" type="datetime1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901"/>
            <a:ext cx="40538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901"/>
            <a:ext cx="2987040" cy="511175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9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122191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17" indent="-458217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defTabSz="1221913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391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47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304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260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12219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.jpe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3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1.jpeg"/><Relationship Id="rId3" Type="http://schemas.openxmlformats.org/officeDocument/2006/relationships/image" Target="../media/image13.png"/><Relationship Id="rId21" Type="http://schemas.openxmlformats.org/officeDocument/2006/relationships/image" Target="../media/image57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24" Type="http://schemas.openxmlformats.org/officeDocument/2006/relationships/image" Target="../media/image59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23.png"/><Relationship Id="rId28" Type="http://schemas.openxmlformats.org/officeDocument/2006/relationships/image" Target="../media/image63.jpe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jpeg"/><Relationship Id="rId26" Type="http://schemas.openxmlformats.org/officeDocument/2006/relationships/image" Target="../media/image84.jpeg"/><Relationship Id="rId3" Type="http://schemas.openxmlformats.org/officeDocument/2006/relationships/image" Target="../media/image14.jpeg"/><Relationship Id="rId21" Type="http://schemas.openxmlformats.org/officeDocument/2006/relationships/image" Target="../media/image79.jpeg"/><Relationship Id="rId7" Type="http://schemas.openxmlformats.org/officeDocument/2006/relationships/image" Target="../media/image65.png"/><Relationship Id="rId12" Type="http://schemas.openxmlformats.org/officeDocument/2006/relationships/image" Target="../media/image70.jpe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4.jpeg"/><Relationship Id="rId20" Type="http://schemas.openxmlformats.org/officeDocument/2006/relationships/image" Target="../media/image78.jpe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5" Type="http://schemas.openxmlformats.org/officeDocument/2006/relationships/image" Target="../media/image11.jpeg"/><Relationship Id="rId15" Type="http://schemas.openxmlformats.org/officeDocument/2006/relationships/image" Target="../media/image73.jpeg"/><Relationship Id="rId23" Type="http://schemas.openxmlformats.org/officeDocument/2006/relationships/image" Target="../media/image81.jpeg"/><Relationship Id="rId28" Type="http://schemas.openxmlformats.org/officeDocument/2006/relationships/image" Target="../media/image86.jpeg"/><Relationship Id="rId10" Type="http://schemas.openxmlformats.org/officeDocument/2006/relationships/image" Target="../media/image68.jpeg"/><Relationship Id="rId19" Type="http://schemas.openxmlformats.org/officeDocument/2006/relationships/image" Target="../media/image77.jpeg"/><Relationship Id="rId31" Type="http://schemas.openxmlformats.org/officeDocument/2006/relationships/image" Target="../media/image89.jpeg"/><Relationship Id="rId4" Type="http://schemas.openxmlformats.org/officeDocument/2006/relationships/image" Target="../media/image20.png"/><Relationship Id="rId9" Type="http://schemas.openxmlformats.org/officeDocument/2006/relationships/image" Target="../media/image67.jpeg"/><Relationship Id="rId14" Type="http://schemas.openxmlformats.org/officeDocument/2006/relationships/image" Target="../media/image72.jpg"/><Relationship Id="rId22" Type="http://schemas.openxmlformats.org/officeDocument/2006/relationships/image" Target="../media/image80.jpeg"/><Relationship Id="rId27" Type="http://schemas.openxmlformats.org/officeDocument/2006/relationships/image" Target="../media/image85.png"/><Relationship Id="rId30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3.png"/><Relationship Id="rId3" Type="http://schemas.openxmlformats.org/officeDocument/2006/relationships/image" Target="../media/image92.jpeg"/><Relationship Id="rId21" Type="http://schemas.openxmlformats.org/officeDocument/2006/relationships/image" Target="../media/image21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jpeg"/><Relationship Id="rId25" Type="http://schemas.openxmlformats.org/officeDocument/2006/relationships/image" Target="../media/image11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5.jpeg"/><Relationship Id="rId20" Type="http://schemas.openxmlformats.org/officeDocument/2006/relationships/image" Target="../media/image12.jpe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11" Type="http://schemas.openxmlformats.org/officeDocument/2006/relationships/image" Target="../media/image100.png"/><Relationship Id="rId24" Type="http://schemas.openxmlformats.org/officeDocument/2006/relationships/image" Target="../media/image111.png"/><Relationship Id="rId5" Type="http://schemas.openxmlformats.org/officeDocument/2006/relationships/image" Target="../media/image94.jpg"/><Relationship Id="rId15" Type="http://schemas.openxmlformats.org/officeDocument/2006/relationships/image" Target="../media/image104.jpeg"/><Relationship Id="rId23" Type="http://schemas.openxmlformats.org/officeDocument/2006/relationships/image" Target="../media/image110.png"/><Relationship Id="rId28" Type="http://schemas.openxmlformats.org/officeDocument/2006/relationships/image" Target="../media/image115.jpe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jpeg"/><Relationship Id="rId14" Type="http://schemas.openxmlformats.org/officeDocument/2006/relationships/image" Target="../media/image103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237" y="7360929"/>
            <a:ext cx="3594295" cy="1643050"/>
          </a:xfrm>
        </p:spPr>
        <p:txBody>
          <a:bodyPr>
            <a:noAutofit/>
          </a:bodyPr>
          <a:lstStyle/>
          <a:p>
            <a:pPr algn="r">
              <a:spcBef>
                <a:spcPts val="3207"/>
              </a:spcBef>
              <a:spcAft>
                <a:spcPts val="3207"/>
              </a:spcAft>
            </a:pP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16</a:t>
            </a:r>
            <a:r>
              <a:rPr lang="en-GB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Version 2</a:t>
            </a: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7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193" y="3352800"/>
            <a:ext cx="11127545" cy="2816430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algn="ctr"/>
            <a:r>
              <a:rPr lang="en-GB" sz="6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Groups and Operations</a:t>
            </a:r>
          </a:p>
          <a:p>
            <a:pPr algn="ctr"/>
            <a:r>
              <a:rPr lang="en-GB" sz="6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</a:p>
          <a:p>
            <a:pPr algn="ctr"/>
            <a:endParaRPr lang="en-GB" sz="43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4" descr="University-Hospital-Dorst-NHSFT logo">
            <a:extLst>
              <a:ext uri="{FF2B5EF4-FFF2-40B4-BE49-F238E27FC236}">
                <a16:creationId xmlns:a16="http://schemas.microsoft.com/office/drawing/2014/main" id="{54EC5CC4-A321-41B6-9255-09E2960F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56" y="376744"/>
            <a:ext cx="4425168" cy="12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9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/>
          </p:cNvSpPr>
          <p:nvPr/>
        </p:nvSpPr>
        <p:spPr>
          <a:xfrm>
            <a:off x="164801" y="178886"/>
            <a:ext cx="12310113" cy="468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68" b="1" dirty="0">
                <a:latin typeface="Arial" panose="020B0604020202020204" pitchFamily="34" charset="0"/>
                <a:cs typeface="Arial" panose="020B0604020202020204" pitchFamily="34" charset="0"/>
              </a:rPr>
              <a:t>UNIVERSITY HOSPITAL DORSET  - CLINICAL CARE GROUP STRUCTURE</a:t>
            </a:r>
            <a:endParaRPr lang="en-GB" sz="2326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7233466" y="4871735"/>
            <a:ext cx="2323161" cy="886893"/>
            <a:chOff x="4233882" y="827866"/>
            <a:chExt cx="1522660" cy="889239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3" name="Rounded Rectangle 142"/>
            <p:cNvSpPr/>
            <p:nvPr/>
          </p:nvSpPr>
          <p:spPr>
            <a:xfrm>
              <a:off x="4233882" y="827866"/>
              <a:ext cx="1522660" cy="8892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4" name="Rounded Rectangle 4"/>
            <p:cNvSpPr/>
            <p:nvPr/>
          </p:nvSpPr>
          <p:spPr>
            <a:xfrm>
              <a:off x="4294704" y="970019"/>
              <a:ext cx="1394993" cy="710312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Women's Health </a:t>
              </a: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Maternity / Obstetrics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Gynaecology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4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208671" y="3398426"/>
            <a:ext cx="2279229" cy="1308423"/>
            <a:chOff x="4853845" y="1407662"/>
            <a:chExt cx="1472241" cy="146143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6" name="Rounded Rectangle 145"/>
            <p:cNvSpPr/>
            <p:nvPr/>
          </p:nvSpPr>
          <p:spPr>
            <a:xfrm>
              <a:off x="4853845" y="1407662"/>
              <a:ext cx="1472241" cy="146143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7" name="Rounded Rectangle 6"/>
            <p:cNvSpPr/>
            <p:nvPr/>
          </p:nvSpPr>
          <p:spPr>
            <a:xfrm>
              <a:off x="4901952" y="1498577"/>
              <a:ext cx="1400821" cy="1279607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2" tIns="12002" rIns="18002" bIns="12002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 Health Directorate 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Acute Paediatrics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Child Development Unit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NICU </a:t>
              </a:r>
            </a:p>
            <a:p>
              <a:pPr algn="ctr" defTabSz="42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Community Paediatrics</a:t>
              </a:r>
            </a:p>
          </p:txBody>
        </p:sp>
      </p:grpSp>
      <p:sp>
        <p:nvSpPr>
          <p:cNvPr id="149" name="Rounded Rectangle 148"/>
          <p:cNvSpPr/>
          <p:nvPr/>
        </p:nvSpPr>
        <p:spPr>
          <a:xfrm>
            <a:off x="7217092" y="5923514"/>
            <a:ext cx="2279229" cy="1018292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1A71A-3B14-D847-87ED-DD5D14B8F2B4}"/>
              </a:ext>
            </a:extLst>
          </p:cNvPr>
          <p:cNvSpPr/>
          <p:nvPr/>
        </p:nvSpPr>
        <p:spPr>
          <a:xfrm>
            <a:off x="7356958" y="5929941"/>
            <a:ext cx="2047313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&amp; Pharmacy Directorate  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Radiology / Imaging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3A9B16B-282A-8F49-AC5E-0E38442AB619}"/>
              </a:ext>
            </a:extLst>
          </p:cNvPr>
          <p:cNvSpPr/>
          <p:nvPr/>
        </p:nvSpPr>
        <p:spPr>
          <a:xfrm>
            <a:off x="7279790" y="8388241"/>
            <a:ext cx="2238361" cy="735457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Rounded Rectangle 12">
            <a:extLst>
              <a:ext uri="{FF2B5EF4-FFF2-40B4-BE49-F238E27FC236}">
                <a16:creationId xmlns:a16="http://schemas.microsoft.com/office/drawing/2014/main" id="{C0CA9E83-0150-5B4E-8E6C-63CD53133F94}"/>
              </a:ext>
            </a:extLst>
          </p:cNvPr>
          <p:cNvSpPr/>
          <p:nvPr/>
        </p:nvSpPr>
        <p:spPr>
          <a:xfrm>
            <a:off x="7396042" y="8637655"/>
            <a:ext cx="1969141" cy="309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2559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Pathology Directorate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Services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Network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041902" y="4026444"/>
            <a:ext cx="2254121" cy="1511275"/>
            <a:chOff x="848359" y="2240486"/>
            <a:chExt cx="2081350" cy="1428682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6" name="Rounded Rectangle 85"/>
            <p:cNvSpPr/>
            <p:nvPr/>
          </p:nvSpPr>
          <p:spPr>
            <a:xfrm>
              <a:off x="848359" y="2240486"/>
              <a:ext cx="2081350" cy="1428682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ounded Rectangle 6"/>
            <p:cNvSpPr/>
            <p:nvPr/>
          </p:nvSpPr>
          <p:spPr>
            <a:xfrm>
              <a:off x="926590" y="2295344"/>
              <a:ext cx="1900288" cy="12858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Anaesthetics 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Theatres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Critical Care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Anaesthetics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Peri-operative Medicine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Sterile Services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18069" y="5642533"/>
            <a:ext cx="2269154" cy="1538556"/>
            <a:chOff x="547507" y="4601397"/>
            <a:chExt cx="1632367" cy="133920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9" name="Rounded Rectangle 88"/>
            <p:cNvSpPr/>
            <p:nvPr/>
          </p:nvSpPr>
          <p:spPr>
            <a:xfrm>
              <a:off x="547507" y="4601397"/>
              <a:ext cx="1632367" cy="133920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ounded Rectangle 10"/>
            <p:cNvSpPr/>
            <p:nvPr/>
          </p:nvSpPr>
          <p:spPr>
            <a:xfrm>
              <a:off x="650313" y="4637778"/>
              <a:ext cx="1405158" cy="1238231"/>
            </a:xfrm>
            <a:prstGeom prst="rect">
              <a:avLst/>
            </a:pr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02" tIns="13335" rIns="20002" bIns="13335" numCol="1" spcCol="1270" anchor="ctr" anchorCtr="0">
              <a:noAutofit/>
            </a:bodyPr>
            <a:lstStyle/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  Neck Directorate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Ophthalmology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latin typeface="Arial" panose="020B0604020202020204" pitchFamily="34" charset="0"/>
                  <a:cs typeface="Arial" panose="020B0604020202020204" pitchFamily="34" charset="0"/>
                </a:rPr>
                <a:t>ENT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Oral and Maxillofacial Surgery 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Orthodontics</a:t>
              </a:r>
            </a:p>
            <a:p>
              <a:pPr algn="ctr" defTabSz="4667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60" dirty="0">
                  <a:latin typeface="Arial" panose="020B0604020202020204" pitchFamily="34" charset="0"/>
                  <a:cs typeface="Arial" panose="020B0604020202020204" pitchFamily="34" charset="0"/>
                </a:rPr>
                <a:t>Reconstructive Dentistry</a:t>
              </a:r>
            </a:p>
          </p:txBody>
        </p:sp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73486B7-BBDF-F84D-B9DB-247120DF76AC}"/>
              </a:ext>
            </a:extLst>
          </p:cNvPr>
          <p:cNvSpPr/>
          <p:nvPr/>
        </p:nvSpPr>
        <p:spPr>
          <a:xfrm>
            <a:off x="4019141" y="7300419"/>
            <a:ext cx="2300717" cy="1306659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E6EF40-B461-7C47-9F57-81139603115B}"/>
              </a:ext>
            </a:extLst>
          </p:cNvPr>
          <p:cNvSpPr/>
          <p:nvPr/>
        </p:nvSpPr>
        <p:spPr>
          <a:xfrm>
            <a:off x="4056038" y="7350682"/>
            <a:ext cx="2138516" cy="119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Trauma &amp; Orthopedics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Directorate 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Fracture Clinics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Elective Orthopedics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B17CBE8F-1483-254D-A7EB-60D208E6BF99}"/>
              </a:ext>
            </a:extLst>
          </p:cNvPr>
          <p:cNvSpPr/>
          <p:nvPr/>
        </p:nvSpPr>
        <p:spPr>
          <a:xfrm>
            <a:off x="7181358" y="2051751"/>
            <a:ext cx="2287531" cy="1204897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6EAD8EB-11F5-874F-A4AA-F07448E4472C}"/>
              </a:ext>
            </a:extLst>
          </p:cNvPr>
          <p:cNvSpPr/>
          <p:nvPr/>
        </p:nvSpPr>
        <p:spPr>
          <a:xfrm>
            <a:off x="7279375" y="2087885"/>
            <a:ext cx="2152463" cy="1134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Cancer Care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Haematology/Oncology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Radiotheraphy Brachytherapy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/Hospices</a:t>
            </a:r>
          </a:p>
        </p:txBody>
      </p:sp>
      <p:sp>
        <p:nvSpPr>
          <p:cNvPr id="51" name="Rounded Rectangle 4"/>
          <p:cNvSpPr/>
          <p:nvPr/>
        </p:nvSpPr>
        <p:spPr>
          <a:xfrm>
            <a:off x="1018175" y="2200743"/>
            <a:ext cx="1960183" cy="162994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92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104934" y="2404258"/>
            <a:ext cx="2302771" cy="1411603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7066080"/>
            <a:ext cx="2302768" cy="49178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2972550-B3E2-274E-9F4A-5A62322B68C0}"/>
              </a:ext>
            </a:extLst>
          </p:cNvPr>
          <p:cNvSpPr/>
          <p:nvPr/>
        </p:nvSpPr>
        <p:spPr>
          <a:xfrm>
            <a:off x="10104934" y="3914336"/>
            <a:ext cx="2302771" cy="163624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4280D2-2A30-FB42-A8E9-8CC0446EA126}"/>
              </a:ext>
            </a:extLst>
          </p:cNvPr>
          <p:cNvSpPr txBox="1"/>
          <p:nvPr/>
        </p:nvSpPr>
        <p:spPr>
          <a:xfrm>
            <a:off x="10198144" y="4003388"/>
            <a:ext cx="2095314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Catering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Portering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&amp; Security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Housekeeping/Cleaning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Patient Transport logistics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Patient Affairs/General Office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7D7C72-C0AE-5142-AE19-62909F08873F}"/>
              </a:ext>
            </a:extLst>
          </p:cNvPr>
          <p:cNvSpPr txBox="1"/>
          <p:nvPr/>
        </p:nvSpPr>
        <p:spPr>
          <a:xfrm>
            <a:off x="10247381" y="2437228"/>
            <a:ext cx="1969477" cy="13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Clinical Site Management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Clinical Site Teams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Hospital at night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Resuscitation  &amp; Outreach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Discharge lounge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198145" y="7065498"/>
            <a:ext cx="2171127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Emergency Planning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(EPPR)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7719687"/>
            <a:ext cx="2302768" cy="1395625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244068" y="7715160"/>
            <a:ext cx="1969477" cy="142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Operational Performance, Assurance &amp; Delivery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RTT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Urgent &amp; Emergency Care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D0F31F5-1D49-0C4E-8973-C435BA022BBA}"/>
              </a:ext>
            </a:extLst>
          </p:cNvPr>
          <p:cNvSpPr/>
          <p:nvPr/>
        </p:nvSpPr>
        <p:spPr>
          <a:xfrm>
            <a:off x="10104936" y="5760103"/>
            <a:ext cx="2302768" cy="110844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B219F5-A7EC-A344-B32F-41C4CDB1BA59}"/>
              </a:ext>
            </a:extLst>
          </p:cNvPr>
          <p:cNvSpPr txBox="1"/>
          <p:nvPr/>
        </p:nvSpPr>
        <p:spPr>
          <a:xfrm>
            <a:off x="10213917" y="5794647"/>
            <a:ext cx="2095314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Partnership, Integration &amp; Discharge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Discharge Team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Interim Care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8E8DC3-0B7C-D149-8C87-D7CD7B59E336}"/>
              </a:ext>
            </a:extLst>
          </p:cNvPr>
          <p:cNvSpPr/>
          <p:nvPr/>
        </p:nvSpPr>
        <p:spPr>
          <a:xfrm>
            <a:off x="899463" y="3381625"/>
            <a:ext cx="2353672" cy="1243526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Acute and Ambulatory Medicine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Medicine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Ambulatory Care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Treatment Investigation Unit</a:t>
            </a:r>
            <a:endParaRPr lang="en-GB" sz="1200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F32D140-BF5A-8D48-9A16-5A793087B450}"/>
              </a:ext>
            </a:extLst>
          </p:cNvPr>
          <p:cNvSpPr/>
          <p:nvPr/>
        </p:nvSpPr>
        <p:spPr>
          <a:xfrm>
            <a:off x="888671" y="1974001"/>
            <a:ext cx="2346932" cy="1301396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Emergency and Urgent Care Directorate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Accident &amp; Emergency Department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Emergency Admissions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Urgent Treatment Centre </a:t>
            </a:r>
          </a:p>
          <a:p>
            <a:endParaRPr lang="en-GB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DFEFD6F-3BE4-534A-88BF-1C40E23734EF}"/>
              </a:ext>
            </a:extLst>
          </p:cNvPr>
          <p:cNvSpPr/>
          <p:nvPr/>
        </p:nvSpPr>
        <p:spPr>
          <a:xfrm>
            <a:off x="868919" y="7241209"/>
            <a:ext cx="2354399" cy="1878631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Older People’s Medicine &amp; Neuro Sciences Directorate 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Older Peoples services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Stroke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Brain Injury Unit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Neurology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Neurosciences</a:t>
            </a:r>
            <a:endParaRPr lang="en-GB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134399-35CD-4C4A-B761-BFE8C7B2B2E2}"/>
              </a:ext>
            </a:extLst>
          </p:cNvPr>
          <p:cNvSpPr/>
          <p:nvPr/>
        </p:nvSpPr>
        <p:spPr>
          <a:xfrm>
            <a:off x="12393260" y="2013135"/>
            <a:ext cx="2337368" cy="2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2A6970A-D00C-324F-8EDB-0DF6A22B4F21}"/>
              </a:ext>
            </a:extLst>
          </p:cNvPr>
          <p:cNvSpPr/>
          <p:nvPr/>
        </p:nvSpPr>
        <p:spPr>
          <a:xfrm>
            <a:off x="900199" y="4743345"/>
            <a:ext cx="2352936" cy="795432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Cardiology and Renal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Cardiology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endParaRPr lang="en-GB" sz="1200" dirty="0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BA2D3922-EBD8-1C48-968D-84112F75DAEA}"/>
              </a:ext>
            </a:extLst>
          </p:cNvPr>
          <p:cNvSpPr/>
          <p:nvPr/>
        </p:nvSpPr>
        <p:spPr>
          <a:xfrm>
            <a:off x="888671" y="5670841"/>
            <a:ext cx="2328988" cy="1438303"/>
          </a:xfrm>
          <a:prstGeom prst="roundRect">
            <a:avLst>
              <a:gd name="adj" fmla="val 10000"/>
            </a:avLst>
          </a:prstGeom>
          <a:solidFill>
            <a:srgbClr val="CCE9AD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Medical Specialties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Respiratory Medicine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Gastroenterology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Diabetes &amp; Endocrine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Dermatology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  <a:endParaRPr lang="en-GB" sz="1200" dirty="0"/>
          </a:p>
        </p:txBody>
      </p:sp>
      <p:sp>
        <p:nvSpPr>
          <p:cNvPr id="59" name="Rounded Rectangle 58"/>
          <p:cNvSpPr/>
          <p:nvPr/>
        </p:nvSpPr>
        <p:spPr>
          <a:xfrm>
            <a:off x="7243076" y="7065498"/>
            <a:ext cx="2275075" cy="1161869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7356957" y="7137286"/>
            <a:ext cx="2111932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Support Directorate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Outpatients 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</a:p>
          <a:p>
            <a:pPr algn="ctr" defTabSz="2843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&amp; Development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82">
            <a:extLst>
              <a:ext uri="{FF2B5EF4-FFF2-40B4-BE49-F238E27FC236}">
                <a16:creationId xmlns:a16="http://schemas.microsoft.com/office/drawing/2014/main" id="{2EC3C7AE-4FB9-46E8-A1DA-1C0283248013}"/>
              </a:ext>
            </a:extLst>
          </p:cNvPr>
          <p:cNvSpPr/>
          <p:nvPr/>
        </p:nvSpPr>
        <p:spPr>
          <a:xfrm>
            <a:off x="4018069" y="1994284"/>
            <a:ext cx="2301789" cy="1927346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  <a:alpha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F7E1F613-DF52-4655-8B83-C4FED09424E0}"/>
              </a:ext>
            </a:extLst>
          </p:cNvPr>
          <p:cNvSpPr/>
          <p:nvPr/>
        </p:nvSpPr>
        <p:spPr>
          <a:xfrm>
            <a:off x="4144728" y="2142984"/>
            <a:ext cx="1960183" cy="162994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" tIns="13335" rIns="20002" bIns="13335" numCol="1" spcCol="1270" anchor="ctr" anchorCtr="0">
            <a:no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92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Surgery Directorate  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Breast, Endocrine &amp; Skin Surgery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Vascular Surgery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Prosthetics Centre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Ambulatory care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69">
            <a:extLst>
              <a:ext uri="{FF2B5EF4-FFF2-40B4-BE49-F238E27FC236}">
                <a16:creationId xmlns:a16="http://schemas.microsoft.com/office/drawing/2014/main" id="{A38F4ADE-D1C4-46EA-A718-71D7E64700B0}"/>
              </a:ext>
            </a:extLst>
          </p:cNvPr>
          <p:cNvSpPr/>
          <p:nvPr/>
        </p:nvSpPr>
        <p:spPr>
          <a:xfrm>
            <a:off x="4028060" y="8726408"/>
            <a:ext cx="2281803" cy="397290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D88536-6A45-4289-A133-06986D1C1932}"/>
              </a:ext>
            </a:extLst>
          </p:cNvPr>
          <p:cNvSpPr/>
          <p:nvPr/>
        </p:nvSpPr>
        <p:spPr>
          <a:xfrm>
            <a:off x="4046140" y="8820578"/>
            <a:ext cx="2138516" cy="2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63" b="1" dirty="0">
                <a:latin typeface="Arial" panose="020B0604020202020204" pitchFamily="34" charset="0"/>
                <a:cs typeface="Arial" panose="020B0604020202020204" pitchFamily="34" charset="0"/>
              </a:rPr>
              <a:t>Private Health UHD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8728E7-37FC-DC4C-9FB2-65D47BF2AA6A}"/>
              </a:ext>
            </a:extLst>
          </p:cNvPr>
          <p:cNvCxnSpPr/>
          <p:nvPr/>
        </p:nvCxnSpPr>
        <p:spPr>
          <a:xfrm>
            <a:off x="0" y="689453"/>
            <a:ext cx="11816862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9920646" y="1994284"/>
            <a:ext cx="2674130" cy="3652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9986" y="2092792"/>
            <a:ext cx="2674130" cy="31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22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Flow &amp; Facilities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F0B34FB-019E-44B2-8FA2-82DFBA29CE1A}"/>
              </a:ext>
            </a:extLst>
          </p:cNvPr>
          <p:cNvSpPr/>
          <p:nvPr/>
        </p:nvSpPr>
        <p:spPr>
          <a:xfrm>
            <a:off x="4018069" y="1187940"/>
            <a:ext cx="2328673" cy="67307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Care Group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3F5E62-E2EB-4338-B750-6698C1934D74}"/>
              </a:ext>
            </a:extLst>
          </p:cNvPr>
          <p:cNvSpPr/>
          <p:nvPr/>
        </p:nvSpPr>
        <p:spPr>
          <a:xfrm>
            <a:off x="865473" y="1178229"/>
            <a:ext cx="2368758" cy="6526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Care 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856A04B-3EB5-4950-83DA-6CBBCBA2ACC9}"/>
              </a:ext>
            </a:extLst>
          </p:cNvPr>
          <p:cNvSpPr/>
          <p:nvPr/>
        </p:nvSpPr>
        <p:spPr>
          <a:xfrm>
            <a:off x="7181358" y="1224977"/>
            <a:ext cx="2310809" cy="65269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 Care Group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D2423F-775C-490F-A007-00787A895554}"/>
              </a:ext>
            </a:extLst>
          </p:cNvPr>
          <p:cNvSpPr/>
          <p:nvPr/>
        </p:nvSpPr>
        <p:spPr>
          <a:xfrm>
            <a:off x="10101723" y="1187940"/>
            <a:ext cx="2305981" cy="7153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2041"/>
            <a:r>
              <a:rPr lang="en-GB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9091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981" y="323616"/>
            <a:ext cx="9069693" cy="10314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08" tIns="63959" rIns="127908" bIns="63959" rtlCol="0" anchor="ctr"/>
          <a:lstStyle/>
          <a:p>
            <a:pPr algn="ctr"/>
            <a:endParaRPr lang="en-GB" sz="336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6092" y="284878"/>
            <a:ext cx="8639472" cy="1108923"/>
          </a:xfrm>
          <a:prstGeom prst="rect">
            <a:avLst/>
          </a:prstGeom>
        </p:spPr>
        <p:txBody>
          <a:bodyPr vert="horz" lIns="127694" tIns="63850" rIns="127694" bIns="63850" rtlCol="0" anchor="ctr">
            <a:normAutofit/>
          </a:bodyPr>
          <a:lstStyle>
            <a:lvl1pPr algn="ctr" defTabSz="9143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4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Board </a:t>
            </a:r>
          </a:p>
        </p:txBody>
      </p:sp>
      <p:pic>
        <p:nvPicPr>
          <p:cNvPr id="2" name="Picture 1" descr="University-Hospital-Dorst-NHSFT logo">
            <a:extLst>
              <a:ext uri="{FF2B5EF4-FFF2-40B4-BE49-F238E27FC236}">
                <a16:creationId xmlns:a16="http://schemas.microsoft.com/office/drawing/2014/main" id="{F3D3B5C5-1143-4B7C-BBF3-2D7C7EB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48" y="284878"/>
            <a:ext cx="2289224" cy="10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4CAEB-D86D-4621-86BD-5CE4E2EB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0" y="1719656"/>
            <a:ext cx="12582439" cy="75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University-Hospital-Dorst-NHSFT logo">
            <a:extLst>
              <a:ext uri="{FF2B5EF4-FFF2-40B4-BE49-F238E27FC236}">
                <a16:creationId xmlns:a16="http://schemas.microsoft.com/office/drawing/2014/main" id="{CC2C08BF-9DCD-40E0-9EBD-F5E7BBCE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06" y="146590"/>
            <a:ext cx="2430740" cy="7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02B156-D3F6-49AE-BA6F-083ED5523537}"/>
              </a:ext>
            </a:extLst>
          </p:cNvPr>
          <p:cNvSpPr/>
          <p:nvPr/>
        </p:nvSpPr>
        <p:spPr>
          <a:xfrm>
            <a:off x="8604547" y="4582305"/>
            <a:ext cx="4026355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Strategy &amp;</a:t>
            </a: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Renaut</a:t>
            </a: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 (</a:t>
            </a:r>
            <a:r>
              <a:rPr lang="en-GB" sz="168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Engineering)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&amp; Transformation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&amp; Improvement 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6379D76-1749-4A1C-B869-38D6CA59CF56}"/>
              </a:ext>
            </a:extLst>
          </p:cNvPr>
          <p:cNvSpPr/>
          <p:nvPr/>
        </p:nvSpPr>
        <p:spPr>
          <a:xfrm>
            <a:off x="170699" y="5944323"/>
            <a:ext cx="4096208" cy="3525855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People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Allman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&amp; Training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Operations / HR Strategy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Development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Development, Strategy &amp; Planning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Health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ABDBDE4-C935-465C-976D-90413994F281}"/>
              </a:ext>
            </a:extLst>
          </p:cNvPr>
          <p:cNvSpPr/>
          <p:nvPr/>
        </p:nvSpPr>
        <p:spPr>
          <a:xfrm>
            <a:off x="4424119" y="2157506"/>
            <a:ext cx="4008841" cy="3576545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Nursing Officer</a:t>
            </a:r>
          </a:p>
          <a:p>
            <a:pPr algn="r" defTabSz="590857"/>
            <a:r>
              <a:rPr lang="en-GB" sz="168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</a:t>
            </a:r>
          </a:p>
          <a:p>
            <a:pPr algn="r" defTabSz="590857"/>
            <a:r>
              <a:rPr lang="en-GB" sz="168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Paula Shobbrook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Quality, Governance &amp; Risk (</a:t>
            </a:r>
            <a:r>
              <a:rPr lang="en-GB" sz="15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Audit &amp; Effectiveness, </a:t>
            </a: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Management, Quality Assurance – CQC, Health &amp; Safety)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Experience (</a:t>
            </a:r>
            <a:r>
              <a:rPr lang="en-GB" sz="154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GB" sz="15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Chaplaincy, Complaints, PALS &amp; Volunteers</a:t>
            </a: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Practice Infection Control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5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Adults &amp; Children</a:t>
            </a: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47B6B0F-89F4-4921-A853-6C64991778C6}"/>
              </a:ext>
            </a:extLst>
          </p:cNvPr>
          <p:cNvSpPr/>
          <p:nvPr/>
        </p:nvSpPr>
        <p:spPr>
          <a:xfrm>
            <a:off x="202587" y="2157506"/>
            <a:ext cx="4064320" cy="357385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Medical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Alyson O’Donnell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– Responsible Officer, 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 Risk &amp; Safety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Examiners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Claims and Inquests (inc. Learning from Deaths)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Caldicott Guardian</a:t>
            </a:r>
          </a:p>
          <a:p>
            <a:pPr algn="ctr" defTabSz="590857"/>
            <a:endParaRPr lang="en-GB" sz="16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0E8CF53-4BB8-4E56-801D-C5BA2AC56CEB}"/>
              </a:ext>
            </a:extLst>
          </p:cNvPr>
          <p:cNvSpPr/>
          <p:nvPr/>
        </p:nvSpPr>
        <p:spPr>
          <a:xfrm>
            <a:off x="8641043" y="7046505"/>
            <a:ext cx="4027902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Information &amp; </a:t>
            </a: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Gill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/ Telecoms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Records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Governance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0876438-54AD-4A9F-86B4-D2A84767ABB4}"/>
              </a:ext>
            </a:extLst>
          </p:cNvPr>
          <p:cNvSpPr/>
          <p:nvPr/>
        </p:nvSpPr>
        <p:spPr>
          <a:xfrm>
            <a:off x="8590172" y="2158811"/>
            <a:ext cx="4040730" cy="2373407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Finance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 Papworth</a:t>
            </a:r>
          </a:p>
          <a:p>
            <a:pPr algn="ctr" defTabSz="590857"/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Services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Intelligence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49E5F37-E6D6-4BBD-B810-62E4E76D182E}"/>
              </a:ext>
            </a:extLst>
          </p:cNvPr>
          <p:cNvSpPr/>
          <p:nvPr/>
        </p:nvSpPr>
        <p:spPr>
          <a:xfrm>
            <a:off x="4424119" y="5908091"/>
            <a:ext cx="4059712" cy="3538699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endParaRPr lang="en-GB" sz="168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Operating Officer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Mould</a:t>
            </a: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90857"/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/ Medical / Specialties Care Groups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Flow &amp; Facilities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Partnership, Integration  &amp; Discharge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Planning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Performance, Assurance &amp; Delivery</a:t>
            </a: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defTabSz="590857">
              <a:buFont typeface="Arial" panose="020B0604020202020204" pitchFamily="34" charset="0"/>
              <a:buChar char="•"/>
            </a:pPr>
            <a:endParaRPr lang="en-GB" sz="1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08956B-33AA-4C1E-8431-02B5349418AA}"/>
              </a:ext>
            </a:extLst>
          </p:cNvPr>
          <p:cNvSpPr/>
          <p:nvPr/>
        </p:nvSpPr>
        <p:spPr>
          <a:xfrm>
            <a:off x="3911600" y="741661"/>
            <a:ext cx="5013960" cy="700952"/>
          </a:xfrm>
          <a:prstGeom prst="round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590857"/>
            <a:r>
              <a:rPr lang="en-GB" sz="168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</a:t>
            </a:r>
          </a:p>
          <a:p>
            <a:pPr algn="r" defTabSz="590857"/>
            <a:r>
              <a:rPr lang="en-GB" sz="1680" b="1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 Fleming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F7741D-3289-4DEE-866E-DBBD68A4D9D1}"/>
              </a:ext>
            </a:extLst>
          </p:cNvPr>
          <p:cNvSpPr/>
          <p:nvPr/>
        </p:nvSpPr>
        <p:spPr>
          <a:xfrm>
            <a:off x="170699" y="1677336"/>
            <a:ext cx="12460203" cy="423707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0857"/>
            <a:r>
              <a:rPr lang="en-GB" sz="182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 /  Executive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71C66-4FCA-4160-A694-604BE5297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13" y="5928755"/>
            <a:ext cx="1004776" cy="1324124"/>
          </a:xfrm>
          <a:prstGeom prst="ellipse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BF3402-B40C-4BFC-A710-30DFF9577733}"/>
              </a:ext>
            </a:extLst>
          </p:cNvPr>
          <p:cNvCxnSpPr>
            <a:cxnSpLocks/>
          </p:cNvCxnSpPr>
          <p:nvPr/>
        </p:nvCxnSpPr>
        <p:spPr>
          <a:xfrm>
            <a:off x="6428541" y="1420908"/>
            <a:ext cx="0" cy="165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2C74A7-2526-4A59-9112-4C1489F27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83" y="772568"/>
            <a:ext cx="608010" cy="688635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912174-881F-4A6A-9CED-BEE339447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934" y="4676399"/>
            <a:ext cx="968804" cy="1252356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E1B938-BFC5-4343-95FF-1073F05A2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485" y="2306452"/>
            <a:ext cx="1067489" cy="1198991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5B3E3-31D2-4078-8605-0BF88FD87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7933" y="2208896"/>
            <a:ext cx="908692" cy="1120493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559AA9-769B-4384-A868-D253A31C2F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9203" y="7174021"/>
            <a:ext cx="986262" cy="1224874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367AAE-4468-4F4F-AD1F-7EF8C3662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778" y="2334753"/>
            <a:ext cx="949549" cy="1129387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A63627-6805-4DC5-9B19-C5DE6F76EC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904" y="6030627"/>
            <a:ext cx="1063992" cy="1143394"/>
          </a:xfrm>
          <a:prstGeom prst="ellipse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716292-ED00-4CAC-9144-6167F10CB48C}"/>
              </a:ext>
            </a:extLst>
          </p:cNvPr>
          <p:cNvSpPr/>
          <p:nvPr/>
        </p:nvSpPr>
        <p:spPr>
          <a:xfrm>
            <a:off x="3333639" y="130973"/>
            <a:ext cx="6189805" cy="526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0857"/>
            <a:r>
              <a:rPr lang="en-GB" sz="155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  <a:p>
            <a:pPr algn="ctr" defTabSz="590857"/>
            <a:r>
              <a:rPr lang="en-GB" sz="155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(Chairman, Executive Directors, Non-Executive Directors)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01A7F1-0203-4E19-B9CE-D5CECADFDDDE}"/>
              </a:ext>
            </a:extLst>
          </p:cNvPr>
          <p:cNvSpPr/>
          <p:nvPr/>
        </p:nvSpPr>
        <p:spPr>
          <a:xfrm>
            <a:off x="332342" y="131023"/>
            <a:ext cx="2460891" cy="5314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90857"/>
            <a:r>
              <a:rPr lang="en-GB" sz="16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of Governors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82FC73-DAC2-4D8C-836B-75C2CEBA4A9B}"/>
              </a:ext>
            </a:extLst>
          </p:cNvPr>
          <p:cNvCxnSpPr>
            <a:cxnSpLocks/>
            <a:stCxn id="25" idx="3"/>
            <a:endCxn id="23" idx="1"/>
          </p:cNvCxnSpPr>
          <p:nvPr/>
        </p:nvCxnSpPr>
        <p:spPr>
          <a:xfrm flipV="1">
            <a:off x="2793232" y="394051"/>
            <a:ext cx="540406" cy="269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>
            <a:cxnSpLocks/>
          </p:cNvCxnSpPr>
          <p:nvPr/>
        </p:nvCxnSpPr>
        <p:spPr>
          <a:xfrm>
            <a:off x="6380486" y="2476808"/>
            <a:ext cx="0" cy="1748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" y="-246359"/>
            <a:ext cx="246833" cy="49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2191" tIns="61096" rIns="122191" bIns="610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48729" y="2208224"/>
            <a:ext cx="2775132" cy="12261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Mark Mould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Operating Officer</a:t>
            </a:r>
          </a:p>
          <a:p>
            <a:pPr algn="r"/>
            <a:endParaRPr lang="en-GB" sz="1600" dirty="0">
              <a:solidFill>
                <a:schemeClr val="tx1"/>
              </a:solidFill>
            </a:endParaRPr>
          </a:p>
          <a:p>
            <a:pPr algn="r"/>
            <a:r>
              <a:rPr lang="en-GB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289865" y="3938731"/>
            <a:ext cx="0" cy="279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2290042" y="3949198"/>
            <a:ext cx="82215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>
            <a:off x="6364400" y="1754257"/>
            <a:ext cx="0" cy="517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5400000">
            <a:off x="775372" y="131533"/>
            <a:ext cx="1247042" cy="2444756"/>
          </a:xfrm>
          <a:prstGeom prst="rect">
            <a:avLst/>
          </a:prstGeom>
          <a:solidFill>
            <a:srgbClr val="F2F7FC"/>
          </a:solidFill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1300" b="1" u="sng" dirty="0">
                <a:solidFill>
                  <a:schemeClr val="tx1"/>
                </a:solidFill>
              </a:rPr>
              <a:t>Professional Accountability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Group Directors of Nursing to Chief Nursing Officer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Medical Directors to Chief Medical Officer</a:t>
            </a:r>
          </a:p>
        </p:txBody>
      </p:sp>
      <p:sp>
        <p:nvSpPr>
          <p:cNvPr id="98" name="TextBox 97"/>
          <p:cNvSpPr txBox="1"/>
          <p:nvPr/>
        </p:nvSpPr>
        <p:spPr>
          <a:xfrm rot="5400000">
            <a:off x="10763369" y="59565"/>
            <a:ext cx="1046988" cy="2456925"/>
          </a:xfrm>
          <a:prstGeom prst="rect">
            <a:avLst/>
          </a:prstGeom>
          <a:solidFill>
            <a:srgbClr val="F2F7FC"/>
          </a:solidFill>
          <a:ln w="31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>
            <a:defPPr>
              <a:defRPr lang="en-US"/>
            </a:defPPr>
            <a:lvl1pPr algn="ctr">
              <a:defRPr sz="1600" b="1" u="sng">
                <a:solidFill>
                  <a:schemeClr val="tx1"/>
                </a:solidFill>
              </a:defRPr>
            </a:lvl1pPr>
          </a:lstStyle>
          <a:p>
            <a:r>
              <a:rPr lang="en-GB" sz="1300" dirty="0"/>
              <a:t>Managerial</a:t>
            </a:r>
            <a:r>
              <a:rPr lang="en-GB" sz="1300" u="none" dirty="0"/>
              <a:t> </a:t>
            </a:r>
            <a:r>
              <a:rPr lang="en-GB" sz="1300" dirty="0"/>
              <a:t>Accountability</a:t>
            </a:r>
          </a:p>
          <a:p>
            <a:r>
              <a:rPr lang="en-GB" sz="1300" b="0" u="none" dirty="0"/>
              <a:t>Through Group Director of Operations  to Chief Operating </a:t>
            </a:r>
            <a:endParaRPr lang="en-GB" sz="1300" b="0" dirty="0"/>
          </a:p>
          <a:p>
            <a:r>
              <a:rPr lang="en-GB" sz="1300" b="0" u="none" dirty="0"/>
              <a:t>Officer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13093" y="2229933"/>
            <a:ext cx="2619221" cy="12261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Alyson O’Donnell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Medical Officer</a:t>
            </a:r>
          </a:p>
          <a:p>
            <a:pPr algn="r"/>
            <a:endParaRPr lang="en-GB" sz="1600" dirty="0">
              <a:solidFill>
                <a:schemeClr val="tx1"/>
              </a:solidFill>
            </a:endParaRPr>
          </a:p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32569" y="2212752"/>
            <a:ext cx="2667994" cy="12261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Paula Shobbrook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Nursing Officer/ Deputy Chief Executive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596776" y="1986077"/>
            <a:ext cx="5814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14495" y="1986077"/>
            <a:ext cx="0" cy="1920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/>
        </p:nvCxnSpPr>
        <p:spPr>
          <a:xfrm flipH="1">
            <a:off x="9421601" y="1970733"/>
            <a:ext cx="7302" cy="237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DF50B143-EEB3-4BD0-A45B-E56D18B82C24}"/>
              </a:ext>
            </a:extLst>
          </p:cNvPr>
          <p:cNvSpPr/>
          <p:nvPr/>
        </p:nvSpPr>
        <p:spPr>
          <a:xfrm>
            <a:off x="4924429" y="5177039"/>
            <a:ext cx="2823732" cy="1563646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Abigail Daughters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 Surgical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(GDO)</a:t>
            </a:r>
          </a:p>
        </p:txBody>
      </p:sp>
      <p:sp>
        <p:nvSpPr>
          <p:cNvPr id="67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1353748" y="6292759"/>
            <a:ext cx="1703816" cy="1865823"/>
          </a:xfrm>
          <a:prstGeom prst="triangle">
            <a:avLst>
              <a:gd name="adj" fmla="val 5161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69" name="Rounded Rectangle 26">
            <a:extLst>
              <a:ext uri="{FF2B5EF4-FFF2-40B4-BE49-F238E27FC236}">
                <a16:creationId xmlns:a16="http://schemas.microsoft.com/office/drawing/2014/main" id="{81B8D551-CDD1-487D-8E1A-36540D7792F6}"/>
              </a:ext>
            </a:extLst>
          </p:cNvPr>
          <p:cNvSpPr/>
          <p:nvPr/>
        </p:nvSpPr>
        <p:spPr>
          <a:xfrm>
            <a:off x="9120162" y="5141831"/>
            <a:ext cx="2782438" cy="1518825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Macklin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 Director of 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 (GDO)</a:t>
            </a:r>
          </a:p>
        </p:txBody>
      </p:sp>
      <p:sp>
        <p:nvSpPr>
          <p:cNvPr id="71" name="Rounded Rectangle 39">
            <a:extLst>
              <a:ext uri="{FF2B5EF4-FFF2-40B4-BE49-F238E27FC236}">
                <a16:creationId xmlns:a16="http://schemas.microsoft.com/office/drawing/2014/main" id="{39BD08FB-946E-4B2B-ADB0-CB7A757E0BFF}"/>
              </a:ext>
            </a:extLst>
          </p:cNvPr>
          <p:cNvSpPr/>
          <p:nvPr/>
        </p:nvSpPr>
        <p:spPr>
          <a:xfrm>
            <a:off x="898646" y="5197632"/>
            <a:ext cx="2782437" cy="145875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Lister </a:t>
            </a: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 Medicine (GDO)</a:t>
            </a:r>
          </a:p>
        </p:txBody>
      </p:sp>
      <p:sp>
        <p:nvSpPr>
          <p:cNvPr id="72" name="Rounded Rectangle 48">
            <a:extLst>
              <a:ext uri="{FF2B5EF4-FFF2-40B4-BE49-F238E27FC236}">
                <a16:creationId xmlns:a16="http://schemas.microsoft.com/office/drawing/2014/main" id="{7BD0EEA9-8897-4E5B-A241-B090BC3D6550}"/>
              </a:ext>
            </a:extLst>
          </p:cNvPr>
          <p:cNvSpPr/>
          <p:nvPr/>
        </p:nvSpPr>
        <p:spPr>
          <a:xfrm>
            <a:off x="4462109" y="7843082"/>
            <a:ext cx="2003688" cy="170905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Howell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76" name="Rounded Rectangle 50">
            <a:extLst>
              <a:ext uri="{FF2B5EF4-FFF2-40B4-BE49-F238E27FC236}">
                <a16:creationId xmlns:a16="http://schemas.microsoft.com/office/drawing/2014/main" id="{39CCAE44-3746-4349-904F-EB3D47AFEDBB}"/>
              </a:ext>
            </a:extLst>
          </p:cNvPr>
          <p:cNvSpPr/>
          <p:nvPr/>
        </p:nvSpPr>
        <p:spPr>
          <a:xfrm>
            <a:off x="6578352" y="7843082"/>
            <a:ext cx="1855216" cy="170905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Madeleine Seeley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Nursing(GDN)</a:t>
            </a:r>
          </a:p>
        </p:txBody>
      </p:sp>
      <p:sp>
        <p:nvSpPr>
          <p:cNvPr id="77" name="Rounded Rectangle 56">
            <a:extLst>
              <a:ext uri="{FF2B5EF4-FFF2-40B4-BE49-F238E27FC236}">
                <a16:creationId xmlns:a16="http://schemas.microsoft.com/office/drawing/2014/main" id="{F9A5C73E-296D-43F1-BFD1-F674C86A7A3C}"/>
              </a:ext>
            </a:extLst>
          </p:cNvPr>
          <p:cNvSpPr/>
          <p:nvPr/>
        </p:nvSpPr>
        <p:spPr>
          <a:xfrm>
            <a:off x="350438" y="7832994"/>
            <a:ext cx="1855218" cy="1723382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Tristan Richardson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79" name="Rounded Rectangle 57">
            <a:extLst>
              <a:ext uri="{FF2B5EF4-FFF2-40B4-BE49-F238E27FC236}">
                <a16:creationId xmlns:a16="http://schemas.microsoft.com/office/drawing/2014/main" id="{AD6D1152-6930-435B-9060-B96C589E59A0}"/>
              </a:ext>
            </a:extLst>
          </p:cNvPr>
          <p:cNvSpPr/>
          <p:nvPr/>
        </p:nvSpPr>
        <p:spPr>
          <a:xfrm>
            <a:off x="8908275" y="7785849"/>
            <a:ext cx="1795780" cy="176673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Webster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 (GMD)</a:t>
            </a:r>
          </a:p>
        </p:txBody>
      </p:sp>
      <p:sp>
        <p:nvSpPr>
          <p:cNvPr id="88" name="Rounded Rectangle 59">
            <a:extLst>
              <a:ext uri="{FF2B5EF4-FFF2-40B4-BE49-F238E27FC236}">
                <a16:creationId xmlns:a16="http://schemas.microsoft.com/office/drawing/2014/main" id="{F06FB520-ACAF-4CFC-AA8C-202FD6C101E3}"/>
              </a:ext>
            </a:extLst>
          </p:cNvPr>
          <p:cNvSpPr/>
          <p:nvPr/>
        </p:nvSpPr>
        <p:spPr>
          <a:xfrm>
            <a:off x="10816610" y="7765310"/>
            <a:ext cx="1814091" cy="1807044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Rogers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 (GDN)</a:t>
            </a:r>
          </a:p>
        </p:txBody>
      </p:sp>
      <p:sp>
        <p:nvSpPr>
          <p:cNvPr id="89" name="Rounded Rectangle 61">
            <a:extLst>
              <a:ext uri="{FF2B5EF4-FFF2-40B4-BE49-F238E27FC236}">
                <a16:creationId xmlns:a16="http://schemas.microsoft.com/office/drawing/2014/main" id="{852482B2-8900-4E62-A48A-031B106BF26B}"/>
              </a:ext>
            </a:extLst>
          </p:cNvPr>
          <p:cNvSpPr/>
          <p:nvPr/>
        </p:nvSpPr>
        <p:spPr>
          <a:xfrm>
            <a:off x="2340092" y="7847218"/>
            <a:ext cx="1855218" cy="172397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Reed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 (GDN)</a:t>
            </a:r>
          </a:p>
        </p:txBody>
      </p:sp>
      <p:sp>
        <p:nvSpPr>
          <p:cNvPr id="90" name="Isosceles Triangle 8">
            <a:extLst>
              <a:ext uri="{FF2B5EF4-FFF2-40B4-BE49-F238E27FC236}">
                <a16:creationId xmlns:a16="http://schemas.microsoft.com/office/drawing/2014/main" id="{19362CF0-9F51-47AB-9AED-DA8CC33A7DBF}"/>
              </a:ext>
            </a:extLst>
          </p:cNvPr>
          <p:cNvSpPr/>
          <p:nvPr/>
        </p:nvSpPr>
        <p:spPr>
          <a:xfrm>
            <a:off x="5425873" y="6320050"/>
            <a:ext cx="1703816" cy="1870018"/>
          </a:xfrm>
          <a:prstGeom prst="triangle">
            <a:avLst>
              <a:gd name="adj" fmla="val 51616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91" name="Isosceles Triangle 8">
            <a:extLst>
              <a:ext uri="{FF2B5EF4-FFF2-40B4-BE49-F238E27FC236}">
                <a16:creationId xmlns:a16="http://schemas.microsoft.com/office/drawing/2014/main" id="{02AFFE73-229F-4E97-9FB0-EE085E33207C}"/>
              </a:ext>
            </a:extLst>
          </p:cNvPr>
          <p:cNvSpPr/>
          <p:nvPr/>
        </p:nvSpPr>
        <p:spPr>
          <a:xfrm>
            <a:off x="9688335" y="6363613"/>
            <a:ext cx="1703816" cy="1794969"/>
          </a:xfrm>
          <a:prstGeom prst="triangle">
            <a:avLst>
              <a:gd name="adj" fmla="val 5161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6C5280-859C-4AB2-8474-B9F4F7A247E4}"/>
              </a:ext>
            </a:extLst>
          </p:cNvPr>
          <p:cNvCxnSpPr/>
          <p:nvPr/>
        </p:nvCxnSpPr>
        <p:spPr>
          <a:xfrm>
            <a:off x="7058557" y="51346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EE81244D-AC63-4C2F-8647-42BF6CA63A7D}"/>
              </a:ext>
            </a:extLst>
          </p:cNvPr>
          <p:cNvSpPr/>
          <p:nvPr/>
        </p:nvSpPr>
        <p:spPr>
          <a:xfrm>
            <a:off x="9120163" y="4157172"/>
            <a:ext cx="2782437" cy="8607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 defTabSz="7239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</a:t>
            </a:r>
          </a:p>
        </p:txBody>
      </p:sp>
      <p:sp>
        <p:nvSpPr>
          <p:cNvPr id="94" name="Rounded Rectangle 4">
            <a:extLst>
              <a:ext uri="{FF2B5EF4-FFF2-40B4-BE49-F238E27FC236}">
                <a16:creationId xmlns:a16="http://schemas.microsoft.com/office/drawing/2014/main" id="{20E3F56E-071E-412D-906A-12153879F2EC}"/>
              </a:ext>
            </a:extLst>
          </p:cNvPr>
          <p:cNvSpPr/>
          <p:nvPr/>
        </p:nvSpPr>
        <p:spPr>
          <a:xfrm>
            <a:off x="839700" y="4210978"/>
            <a:ext cx="2900330" cy="860273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</p:txBody>
      </p:sp>
      <p:sp>
        <p:nvSpPr>
          <p:cNvPr id="96" name="Rounded Rectangle 4">
            <a:extLst>
              <a:ext uri="{FF2B5EF4-FFF2-40B4-BE49-F238E27FC236}">
                <a16:creationId xmlns:a16="http://schemas.microsoft.com/office/drawing/2014/main" id="{7EAE8B4F-934C-4B8E-8EF0-8285BB7FB937}"/>
              </a:ext>
            </a:extLst>
          </p:cNvPr>
          <p:cNvSpPr/>
          <p:nvPr/>
        </p:nvSpPr>
        <p:spPr>
          <a:xfrm>
            <a:off x="4848889" y="4201007"/>
            <a:ext cx="2974812" cy="86027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/>
          <a:p>
            <a:pPr algn="ctr" defTabSz="7239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433E7-B19D-4A42-AB32-BBD78E8C2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74" y="7832994"/>
            <a:ext cx="584850" cy="64078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1602FD-3E85-4056-8350-67C4DDCBF627}"/>
              </a:ext>
            </a:extLst>
          </p:cNvPr>
          <p:cNvCxnSpPr>
            <a:cxnSpLocks/>
          </p:cNvCxnSpPr>
          <p:nvPr/>
        </p:nvCxnSpPr>
        <p:spPr>
          <a:xfrm flipH="1">
            <a:off x="10487565" y="3938731"/>
            <a:ext cx="1" cy="301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CE5F69D-2146-4E25-B677-3D5838DEFECF}"/>
              </a:ext>
            </a:extLst>
          </p:cNvPr>
          <p:cNvCxnSpPr>
            <a:cxnSpLocks/>
          </p:cNvCxnSpPr>
          <p:nvPr/>
        </p:nvCxnSpPr>
        <p:spPr>
          <a:xfrm>
            <a:off x="1921832" y="3760396"/>
            <a:ext cx="44549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26">
            <a:extLst>
              <a:ext uri="{FF2B5EF4-FFF2-40B4-BE49-F238E27FC236}">
                <a16:creationId xmlns:a16="http://schemas.microsoft.com/office/drawing/2014/main" id="{55F034D9-33D2-4276-BFE8-85A8B870BC72}"/>
              </a:ext>
            </a:extLst>
          </p:cNvPr>
          <p:cNvSpPr/>
          <p:nvPr/>
        </p:nvSpPr>
        <p:spPr>
          <a:xfrm>
            <a:off x="49800" y="2896290"/>
            <a:ext cx="1872032" cy="1123780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Coleman Interim Deputy COO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34" y="7886163"/>
            <a:ext cx="492509" cy="5448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39" y="7876755"/>
            <a:ext cx="572088" cy="6266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600" y="7793776"/>
            <a:ext cx="627276" cy="6625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0E1954-3905-42E4-A762-598876AA2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8" y="7868805"/>
            <a:ext cx="455883" cy="579554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CA51D-170F-43A0-85D3-AED6997806EF}"/>
              </a:ext>
            </a:extLst>
          </p:cNvPr>
          <p:cNvSpPr txBox="1"/>
          <p:nvPr/>
        </p:nvSpPr>
        <p:spPr>
          <a:xfrm>
            <a:off x="4844288" y="901870"/>
            <a:ext cx="2868687" cy="9537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2191" tIns="61096" rIns="122191" bIns="61096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Debbie Fleming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</a:rPr>
              <a:t>Chief Executive</a:t>
            </a:r>
          </a:p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C58F65BA-6E56-42C4-829C-B2C0D43D0C92}"/>
              </a:ext>
            </a:extLst>
          </p:cNvPr>
          <p:cNvSpPr/>
          <p:nvPr/>
        </p:nvSpPr>
        <p:spPr>
          <a:xfrm>
            <a:off x="5734964" y="2831633"/>
            <a:ext cx="1331671" cy="1246811"/>
          </a:xfrm>
          <a:prstGeom prst="triangle">
            <a:avLst>
              <a:gd name="adj" fmla="val 51616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8357B-4146-495C-9694-1ED64841BFE4}"/>
              </a:ext>
            </a:extLst>
          </p:cNvPr>
          <p:cNvSpPr txBox="1"/>
          <p:nvPr/>
        </p:nvSpPr>
        <p:spPr>
          <a:xfrm rot="5400000">
            <a:off x="5987714" y="-3267680"/>
            <a:ext cx="630565" cy="73488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tx1"/>
                </a:solidFill>
              </a:rPr>
              <a:t> University Hospitals Dorset Care Group Structure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0DB136-A63B-41C9-AF77-6BC37246A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3485" y="985816"/>
            <a:ext cx="502053" cy="784646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1ADCF5-780B-4B07-89FE-BABC8116A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2655" y="2243332"/>
            <a:ext cx="614873" cy="819831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26776B-8A23-4024-8275-1162D735EE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6908" y="2273750"/>
            <a:ext cx="620164" cy="814725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D0E60-7C20-483D-B029-427043DCB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3415" y="2253178"/>
            <a:ext cx="586018" cy="800140"/>
          </a:xfrm>
          <a:prstGeom prst="ellipse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914FA7F-C2E3-4571-9386-3A3D459B54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8499" y="5554110"/>
            <a:ext cx="718924" cy="80950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2AAEA-9DEE-4496-A456-C9E43D471E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8161" y="7832994"/>
            <a:ext cx="588994" cy="640785"/>
          </a:xfrm>
          <a:prstGeom prst="ellipse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33" y="5566903"/>
            <a:ext cx="697039" cy="75314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34F4DD-0BFC-4CCA-AEA1-BB1E9C9565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4642" y="5551051"/>
            <a:ext cx="566809" cy="7430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66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FEB59A-0053-DC4D-BC6F-E68A3B68F59F}"/>
              </a:ext>
            </a:extLst>
          </p:cNvPr>
          <p:cNvCxnSpPr/>
          <p:nvPr/>
        </p:nvCxnSpPr>
        <p:spPr>
          <a:xfrm>
            <a:off x="0" y="960120"/>
            <a:ext cx="11816862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9538034-1335-CB43-8DD7-AE203465F363}"/>
              </a:ext>
            </a:extLst>
          </p:cNvPr>
          <p:cNvSpPr txBox="1"/>
          <p:nvPr/>
        </p:nvSpPr>
        <p:spPr>
          <a:xfrm rot="5400000">
            <a:off x="4387737" y="-3972967"/>
            <a:ext cx="616100" cy="891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Site Based Support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AA15D2-496B-1646-95B1-D58E2A25A2C9}"/>
              </a:ext>
            </a:extLst>
          </p:cNvPr>
          <p:cNvSpPr/>
          <p:nvPr/>
        </p:nvSpPr>
        <p:spPr>
          <a:xfrm>
            <a:off x="7871242" y="2548450"/>
            <a:ext cx="2872957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Operating Officer (COO)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2297" y="3712225"/>
            <a:ext cx="6117782" cy="4849579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35981" y="7390951"/>
            <a:ext cx="5639657" cy="99104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22191" tIns="61096" rIns="122191" bIns="61096" rtlCol="0">
            <a:spAutoFit/>
          </a:bodyPr>
          <a:lstStyle/>
          <a:p>
            <a:pPr algn="ctr"/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Bournemouth and Christchurch sites responsibility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6FB663F-F42D-324E-8272-A4D77F43BA08}"/>
              </a:ext>
            </a:extLst>
          </p:cNvPr>
          <p:cNvSpPr/>
          <p:nvPr/>
        </p:nvSpPr>
        <p:spPr>
          <a:xfrm>
            <a:off x="3511460" y="4343400"/>
            <a:ext cx="1822540" cy="173886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Hoskins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Nursing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56449C5-5282-284D-B8D5-D473C3997948}"/>
              </a:ext>
            </a:extLst>
          </p:cNvPr>
          <p:cNvSpPr/>
          <p:nvPr/>
        </p:nvSpPr>
        <p:spPr>
          <a:xfrm>
            <a:off x="7543800" y="4318343"/>
            <a:ext cx="1917219" cy="172916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Hodson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Nursing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</a:t>
            </a:r>
          </a:p>
          <a:p>
            <a:pPr algn="r"/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5B58CE-CD37-7C4B-A483-48B2CB5AEAA3}"/>
              </a:ext>
            </a:extLst>
          </p:cNvPr>
          <p:cNvSpPr/>
          <p:nvPr/>
        </p:nvSpPr>
        <p:spPr>
          <a:xfrm>
            <a:off x="1380057" y="2509898"/>
            <a:ext cx="3256615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 Nursing Officer (CNO)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A7C5A84-29E2-6B4E-9948-707BD6E5FACB}"/>
              </a:ext>
            </a:extLst>
          </p:cNvPr>
          <p:cNvSpPr/>
          <p:nvPr/>
        </p:nvSpPr>
        <p:spPr>
          <a:xfrm>
            <a:off x="4706105" y="1493521"/>
            <a:ext cx="3256615" cy="10549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Medical Officer (CMO)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389B34-CADC-524C-B4D9-B93236F49235}"/>
              </a:ext>
            </a:extLst>
          </p:cNvPr>
          <p:cNvSpPr txBox="1"/>
          <p:nvPr/>
        </p:nvSpPr>
        <p:spPr>
          <a:xfrm>
            <a:off x="6704720" y="7405155"/>
            <a:ext cx="5524307" cy="1031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122191" tIns="61096" rIns="122191" bIns="61096" rtlCol="0" anchor="ctr" anchorCtr="0">
            <a:spAutoFit/>
          </a:bodyPr>
          <a:lstStyle/>
          <a:p>
            <a:pPr algn="ctr"/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Poole site responsibility</a:t>
            </a:r>
          </a:p>
          <a:p>
            <a:pPr algn="ct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599657-71C3-BE41-87CC-E017094FC40C}"/>
              </a:ext>
            </a:extLst>
          </p:cNvPr>
          <p:cNvSpPr/>
          <p:nvPr/>
        </p:nvSpPr>
        <p:spPr>
          <a:xfrm>
            <a:off x="6455218" y="3712225"/>
            <a:ext cx="6117782" cy="484957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655100C-CDDD-5349-94BC-8F9C26556E17}"/>
              </a:ext>
            </a:extLst>
          </p:cNvPr>
          <p:cNvSpPr/>
          <p:nvPr/>
        </p:nvSpPr>
        <p:spPr>
          <a:xfrm>
            <a:off x="1511522" y="4346735"/>
            <a:ext cx="1897137" cy="170077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Williamson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Medical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CA6FE77-AE05-2E4F-B4B5-14D983F83CDA}"/>
              </a:ext>
            </a:extLst>
          </p:cNvPr>
          <p:cNvSpPr/>
          <p:nvPr/>
        </p:nvSpPr>
        <p:spPr>
          <a:xfrm>
            <a:off x="9557289" y="4336706"/>
            <a:ext cx="1872711" cy="17367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Thomas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Medical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9887920" y="6789940"/>
            <a:ext cx="7302" cy="237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5502793" y="2617779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2590800" y="6136917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sp>
        <p:nvSpPr>
          <p:cNvPr id="57" name="Isosceles Triangle 8">
            <a:extLst>
              <a:ext uri="{FF2B5EF4-FFF2-40B4-BE49-F238E27FC236}">
                <a16:creationId xmlns:a16="http://schemas.microsoft.com/office/drawing/2014/main" id="{EF2231F9-9957-4BCB-9C7A-428C00FF541A}"/>
              </a:ext>
            </a:extLst>
          </p:cNvPr>
          <p:cNvSpPr/>
          <p:nvPr/>
        </p:nvSpPr>
        <p:spPr>
          <a:xfrm>
            <a:off x="8586133" y="6194411"/>
            <a:ext cx="1703816" cy="999761"/>
          </a:xfrm>
          <a:prstGeom prst="triangle">
            <a:avLst>
              <a:gd name="adj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5B05AC-02C1-4E00-83FE-CD8B583F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81" y="5214244"/>
            <a:ext cx="633412" cy="735071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840F09-58A6-4AC7-AEFF-4B79169AC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638" y="5178075"/>
            <a:ext cx="503214" cy="685845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0CFCB13-B02D-41CE-A4BD-EF204641B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77" y="5205101"/>
            <a:ext cx="744813" cy="805614"/>
          </a:xfrm>
          <a:prstGeom prst="ellipse">
            <a:avLst/>
          </a:prstGeom>
        </p:spPr>
      </p:pic>
      <p:pic>
        <p:nvPicPr>
          <p:cNvPr id="9" name="Picture 4" descr="University-Hospital-Dorst-NHSFT logo">
            <a:extLst>
              <a:ext uri="{FF2B5EF4-FFF2-40B4-BE49-F238E27FC236}">
                <a16:creationId xmlns:a16="http://schemas.microsoft.com/office/drawing/2014/main" id="{D5542AE6-6850-428E-A93A-574C354A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23" y="154093"/>
            <a:ext cx="2212582" cy="63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C555A1-75A8-4062-997A-D46BA5AB1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153" y="1551792"/>
            <a:ext cx="710533" cy="933445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7E592-AC0C-41DA-A259-A4F27636F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5833" y="2545851"/>
            <a:ext cx="842768" cy="1024988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362C06-9C57-4BF8-8824-14273133EA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598" y="2519720"/>
            <a:ext cx="782238" cy="1035315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71BB3-0429-4F2B-A70A-1CB302702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120" y="5270268"/>
            <a:ext cx="537997" cy="713159"/>
          </a:xfrm>
          <a:prstGeom prst="ellipse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CB66C5-DB54-B948-8EEE-E724FF47B8F4}"/>
              </a:ext>
            </a:extLst>
          </p:cNvPr>
          <p:cNvSpPr/>
          <p:nvPr/>
        </p:nvSpPr>
        <p:spPr>
          <a:xfrm>
            <a:off x="5486115" y="4343400"/>
            <a:ext cx="1867927" cy="171080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Coleman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Operating 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92E308-27CF-4ACC-917C-1DEAAC57F2F6}"/>
              </a:ext>
            </a:extLst>
          </p:cNvPr>
          <p:cNvCxnSpPr/>
          <p:nvPr/>
        </p:nvCxnSpPr>
        <p:spPr>
          <a:xfrm flipH="1">
            <a:off x="2460090" y="3962400"/>
            <a:ext cx="39599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EB4D51-0D85-4F4B-923E-D4BC89A4E506}"/>
              </a:ext>
            </a:extLst>
          </p:cNvPr>
          <p:cNvCxnSpPr/>
          <p:nvPr/>
        </p:nvCxnSpPr>
        <p:spPr>
          <a:xfrm>
            <a:off x="4419600" y="3962400"/>
            <a:ext cx="0" cy="381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F768181-E41D-4247-9637-B0429D2901FC}"/>
              </a:ext>
            </a:extLst>
          </p:cNvPr>
          <p:cNvCxnSpPr/>
          <p:nvPr/>
        </p:nvCxnSpPr>
        <p:spPr>
          <a:xfrm>
            <a:off x="2460090" y="3949698"/>
            <a:ext cx="0" cy="381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E3F5DFC-7CD2-468D-B527-93C8D7E48DE5}"/>
              </a:ext>
            </a:extLst>
          </p:cNvPr>
          <p:cNvCxnSpPr>
            <a:cxnSpLocks/>
          </p:cNvCxnSpPr>
          <p:nvPr/>
        </p:nvCxnSpPr>
        <p:spPr>
          <a:xfrm flipH="1">
            <a:off x="6479412" y="3962400"/>
            <a:ext cx="41123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AA6BF70-3DC6-4722-BACD-F7DBF970DD5E}"/>
              </a:ext>
            </a:extLst>
          </p:cNvPr>
          <p:cNvCxnSpPr/>
          <p:nvPr/>
        </p:nvCxnSpPr>
        <p:spPr>
          <a:xfrm>
            <a:off x="8534400" y="3962400"/>
            <a:ext cx="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0662EF-2F71-4593-9F50-49FBD5A9E4AD}"/>
              </a:ext>
            </a:extLst>
          </p:cNvPr>
          <p:cNvCxnSpPr/>
          <p:nvPr/>
        </p:nvCxnSpPr>
        <p:spPr>
          <a:xfrm>
            <a:off x="6479412" y="3949698"/>
            <a:ext cx="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4476A56-845E-4D66-929B-A0DE27ECA2C4}"/>
              </a:ext>
            </a:extLst>
          </p:cNvPr>
          <p:cNvCxnSpPr/>
          <p:nvPr/>
        </p:nvCxnSpPr>
        <p:spPr>
          <a:xfrm>
            <a:off x="10591800" y="3949698"/>
            <a:ext cx="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1377DBD-69BB-4DA4-84D5-9154CA879381}"/>
              </a:ext>
            </a:extLst>
          </p:cNvPr>
          <p:cNvCxnSpPr/>
          <p:nvPr/>
        </p:nvCxnSpPr>
        <p:spPr>
          <a:xfrm>
            <a:off x="6407552" y="3962400"/>
            <a:ext cx="0" cy="381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9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36024" y="3195074"/>
            <a:ext cx="12470984" cy="629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r>
              <a:rPr lang="en-GB" sz="1680" b="1" i="1" dirty="0"/>
              <a:t>UHD Operational Delivery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5308" y="1727365"/>
            <a:ext cx="1247098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b="1" i="1" dirty="0"/>
              <a:t>Operational Responsibility</a:t>
            </a:r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  <a:p>
            <a:endParaRPr lang="en-GB" sz="1680" b="1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149008" y="760833"/>
            <a:ext cx="12470984" cy="883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80" b="1" i="1" dirty="0"/>
              <a:t>Operational Accountability</a:t>
            </a:r>
          </a:p>
          <a:p>
            <a:endParaRPr lang="en-GB" sz="1680" b="1" i="1" dirty="0"/>
          </a:p>
          <a:p>
            <a:endParaRPr lang="en-GB" sz="168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75802" y="2122655"/>
            <a:ext cx="3353398" cy="646986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Interim Deputy COO </a:t>
            </a:r>
          </a:p>
          <a:p>
            <a:r>
              <a:rPr lang="en-GB" sz="1600" dirty="0">
                <a:solidFill>
                  <a:schemeClr val="bg1"/>
                </a:solidFill>
              </a:rPr>
              <a:t>John Coleman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7266" y="7083822"/>
            <a:ext cx="1500970" cy="1786580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Directorate Manager -  </a:t>
            </a: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Discharge Services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Val Horn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02720" y="3390395"/>
            <a:ext cx="1781004" cy="1802475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Associate Director of Operational Performance, Assurance &amp; Delivery – Cancer  Care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Alison Ashmore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4644" y="3395400"/>
            <a:ext cx="1647275" cy="1767292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Associate Director of Operational Performance, Assurance and Delivery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Judith May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0018" y="5399240"/>
            <a:ext cx="1503218" cy="1603843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Access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Jonathan Wright </a:t>
            </a: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626833" y="3051472"/>
            <a:ext cx="3703111" cy="85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7315074" y="3109766"/>
            <a:ext cx="4178148" cy="180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9437285" y="3119965"/>
            <a:ext cx="0" cy="296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2"/>
          <p:cNvSpPr>
            <a:spLocks noGrp="1"/>
          </p:cNvSpPr>
          <p:nvPr>
            <p:ph type="title"/>
          </p:nvPr>
        </p:nvSpPr>
        <p:spPr>
          <a:xfrm>
            <a:off x="136024" y="50076"/>
            <a:ext cx="11521440" cy="483324"/>
          </a:xfrm>
        </p:spPr>
        <p:txBody>
          <a:bodyPr>
            <a:normAutofit/>
          </a:bodyPr>
          <a:lstStyle/>
          <a:p>
            <a:pPr algn="l"/>
            <a:r>
              <a:rPr lang="en-GB" sz="2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Team Structure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E7A0A5F-E7C4-45D4-9063-F721AAA83849}"/>
              </a:ext>
            </a:extLst>
          </p:cNvPr>
          <p:cNvCxnSpPr/>
          <p:nvPr/>
        </p:nvCxnSpPr>
        <p:spPr>
          <a:xfrm>
            <a:off x="-11688" y="533400"/>
            <a:ext cx="11816861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0070C0"/>
                </a:gs>
                <a:gs pos="8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6683" y="788191"/>
            <a:ext cx="6475751" cy="844487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Chief Operating Officer </a:t>
            </a:r>
          </a:p>
          <a:p>
            <a:pPr algn="ctr"/>
            <a:r>
              <a:rPr lang="en-GB" sz="1960" b="1" dirty="0">
                <a:solidFill>
                  <a:schemeClr val="bg1"/>
                </a:solidFill>
              </a:rPr>
              <a:t>Mark Mould</a:t>
            </a:r>
          </a:p>
        </p:txBody>
      </p:sp>
      <p:cxnSp>
        <p:nvCxnSpPr>
          <p:cNvPr id="89" name="Straight Connector 88"/>
          <p:cNvCxnSpPr>
            <a:cxnSpLocks/>
          </p:cNvCxnSpPr>
          <p:nvPr/>
        </p:nvCxnSpPr>
        <p:spPr>
          <a:xfrm>
            <a:off x="7336422" y="4821391"/>
            <a:ext cx="0" cy="6066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99741" y="3336698"/>
            <a:ext cx="1828437" cy="1562981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Associate Director - Operations, Flow and Facilities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Sophie Jordan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S:\CEO-Directorate\CEO Secretaries\PA to COO\MARK MOULD\Mark Mould photo.jpg">
            <a:extLst>
              <a:ext uri="{FF2B5EF4-FFF2-40B4-BE49-F238E27FC236}">
                <a16:creationId xmlns:a16="http://schemas.microsoft.com/office/drawing/2014/main" id="{A7FC31F6-2BB0-495F-AD4B-D75E720B4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74" b="15204"/>
          <a:stretch/>
        </p:blipFill>
        <p:spPr bwMode="auto">
          <a:xfrm>
            <a:off x="9278088" y="825369"/>
            <a:ext cx="636433" cy="80730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C129E040-16A6-4274-BC86-04DC0A21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272962"/>
            <a:ext cx="371416" cy="44508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4E6749EB-62FD-4C7C-9B0A-4B8060F6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810" y="4678176"/>
            <a:ext cx="403654" cy="4754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329944" y="7083822"/>
            <a:ext cx="1451856" cy="1770686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Programme Implementation Manager -  Integrated Care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Elizabeth Warrington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5F5F0-D8BE-4B4E-8170-DA0510677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506" y="8378939"/>
            <a:ext cx="346731" cy="428507"/>
          </a:xfrm>
          <a:prstGeom prst="ellipse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FC8E5C-4133-4B1B-87A3-E6BD7D1E8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8098" y="6154364"/>
            <a:ext cx="514720" cy="558751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6BEB00-38FE-4766-A71D-F6E2190C07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975" y="4603059"/>
            <a:ext cx="413942" cy="512228"/>
          </a:xfrm>
          <a:prstGeom prst="ellipse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1613961" y="3051472"/>
            <a:ext cx="0" cy="563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59A0A58-DDAD-4CC9-B1CF-D6B3F9C877CE}"/>
              </a:ext>
            </a:extLst>
          </p:cNvPr>
          <p:cNvCxnSpPr>
            <a:cxnSpLocks/>
          </p:cNvCxnSpPr>
          <p:nvPr/>
        </p:nvCxnSpPr>
        <p:spPr>
          <a:xfrm>
            <a:off x="4507751" y="6042120"/>
            <a:ext cx="0" cy="1065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DF0EF1-B882-43B6-9388-D47EF8FD2117}"/>
              </a:ext>
            </a:extLst>
          </p:cNvPr>
          <p:cNvCxnSpPr>
            <a:cxnSpLocks/>
          </p:cNvCxnSpPr>
          <p:nvPr/>
        </p:nvCxnSpPr>
        <p:spPr>
          <a:xfrm>
            <a:off x="2619863" y="5549819"/>
            <a:ext cx="10746" cy="17553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2949" y="5282155"/>
            <a:ext cx="1500969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Operations, Flow &amp;  Facilities  </a:t>
            </a:r>
            <a:r>
              <a:rPr lang="en-GB" sz="1260" b="1" dirty="0">
                <a:solidFill>
                  <a:schemeClr val="bg1"/>
                </a:solidFill>
              </a:rPr>
              <a:t>Stuart Willes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2303" y="7120167"/>
            <a:ext cx="1489285" cy="1766507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Directorate Manager -  Facilities 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Mike Richardson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32" name="Picture 5">
            <a:extLst>
              <a:ext uri="{FF2B5EF4-FFF2-40B4-BE49-F238E27FC236}">
                <a16:creationId xmlns:a16="http://schemas.microsoft.com/office/drawing/2014/main" id="{0B554A8B-DB78-4D81-A752-1F1034E8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92" y="8194611"/>
            <a:ext cx="373434" cy="5234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person, necktie, wall, person&#10;&#10;Description automatically generated">
            <a:extLst>
              <a:ext uri="{FF2B5EF4-FFF2-40B4-BE49-F238E27FC236}">
                <a16:creationId xmlns:a16="http://schemas.microsoft.com/office/drawing/2014/main" id="{0F6E7832-C91F-4296-94F9-31D6A1E3DB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44" y="6298385"/>
            <a:ext cx="375266" cy="512823"/>
          </a:xfrm>
          <a:prstGeom prst="ellipse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52B3EF-2101-438B-AFFF-BD855968DAF4}"/>
              </a:ext>
            </a:extLst>
          </p:cNvPr>
          <p:cNvCxnSpPr>
            <a:cxnSpLocks/>
          </p:cNvCxnSpPr>
          <p:nvPr/>
        </p:nvCxnSpPr>
        <p:spPr>
          <a:xfrm>
            <a:off x="1600200" y="4887660"/>
            <a:ext cx="0" cy="2173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F609488-52A2-47CF-9288-03993898ABF6}"/>
              </a:ext>
            </a:extLst>
          </p:cNvPr>
          <p:cNvSpPr txBox="1"/>
          <p:nvPr/>
        </p:nvSpPr>
        <p:spPr>
          <a:xfrm>
            <a:off x="215467" y="5278798"/>
            <a:ext cx="1491493" cy="1589824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Operations, Flow &amp; Capacity Planning</a:t>
            </a:r>
          </a:p>
          <a:p>
            <a:pPr algn="ctr"/>
            <a:r>
              <a:rPr lang="en-GB" sz="1260" dirty="0">
                <a:solidFill>
                  <a:schemeClr val="bg1"/>
                </a:solidFill>
              </a:rPr>
              <a:t>Stuart Wersby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4524955" y="6053368"/>
            <a:ext cx="1556406" cy="93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 flipH="1">
            <a:off x="5296033" y="3059988"/>
            <a:ext cx="33911" cy="30027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59A0A58-DDAD-4CC9-B1CF-D6B3F9C877CE}"/>
              </a:ext>
            </a:extLst>
          </p:cNvPr>
          <p:cNvCxnSpPr>
            <a:cxnSpLocks/>
          </p:cNvCxnSpPr>
          <p:nvPr/>
        </p:nvCxnSpPr>
        <p:spPr>
          <a:xfrm>
            <a:off x="6081361" y="6053366"/>
            <a:ext cx="3561" cy="1143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3400" y="3425357"/>
            <a:ext cx="1905000" cy="1603843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Associate Director -  Partnership, Integration &amp; Discharge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Cherry McCubbin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</p:txBody>
      </p:sp>
      <p:pic>
        <p:nvPicPr>
          <p:cNvPr id="67" name="Picture 3">
            <a:extLst>
              <a:ext uri="{FF2B5EF4-FFF2-40B4-BE49-F238E27FC236}">
                <a16:creationId xmlns:a16="http://schemas.microsoft.com/office/drawing/2014/main" id="{7CA9DB9F-F783-4EC7-8AF4-6DFF3C26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55" y="4344331"/>
            <a:ext cx="396749" cy="4667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37A6D15-4778-443E-925B-C60D0EEDA8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6268" y="4329509"/>
            <a:ext cx="420058" cy="491882"/>
          </a:xfrm>
          <a:prstGeom prst="ellipse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3652005" y="2438400"/>
            <a:ext cx="0" cy="613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 flipH="1">
            <a:off x="7315074" y="1618705"/>
            <a:ext cx="12872" cy="1886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11480689" y="3115008"/>
            <a:ext cx="1" cy="2853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4419600" y="1644651"/>
            <a:ext cx="0" cy="4780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79952" y="1871680"/>
            <a:ext cx="4658142" cy="1055608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</a:t>
            </a:r>
          </a:p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 / Surgical </a:t>
            </a:r>
          </a:p>
          <a:p>
            <a:pPr algn="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Medicine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C6E4E9A-0D6C-4722-A46C-46EFC9D5C9F2}"/>
              </a:ext>
            </a:extLst>
          </p:cNvPr>
          <p:cNvCxnSpPr>
            <a:cxnSpLocks/>
          </p:cNvCxnSpPr>
          <p:nvPr/>
        </p:nvCxnSpPr>
        <p:spPr>
          <a:xfrm>
            <a:off x="10058400" y="1632678"/>
            <a:ext cx="0" cy="4780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F134F4DD-0BFC-4CCA-AEA1-BB1E9C9565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6059" y="2066872"/>
            <a:ext cx="566809" cy="743056"/>
          </a:xfrm>
          <a:prstGeom prst="ellipse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914FA7F-C2E3-4571-9386-3A3D459B54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0130" y="2016494"/>
            <a:ext cx="718924" cy="809503"/>
          </a:xfrm>
          <a:prstGeom prst="ellipse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692" y="2016494"/>
            <a:ext cx="697039" cy="75314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1F18C3-8A8D-4ABD-9EBC-AA404DEED460}"/>
              </a:ext>
            </a:extLst>
          </p:cNvPr>
          <p:cNvCxnSpPr>
            <a:cxnSpLocks/>
          </p:cNvCxnSpPr>
          <p:nvPr/>
        </p:nvCxnSpPr>
        <p:spPr>
          <a:xfrm flipV="1">
            <a:off x="949301" y="5091724"/>
            <a:ext cx="1630601" cy="13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BB99AA1-47D6-42D2-B57D-F2DE1E3A8CF4}"/>
              </a:ext>
            </a:extLst>
          </p:cNvPr>
          <p:cNvSpPr txBox="1"/>
          <p:nvPr/>
        </p:nvSpPr>
        <p:spPr>
          <a:xfrm>
            <a:off x="8534718" y="3405009"/>
            <a:ext cx="1781004" cy="1723025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Head of Emergency Planning &amp; Response</a:t>
            </a: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Libby Beesley </a:t>
            </a:r>
          </a:p>
          <a:p>
            <a:pPr algn="ctr"/>
            <a:endParaRPr lang="en-GB" sz="1260" dirty="0">
              <a:solidFill>
                <a:schemeClr val="bg1"/>
              </a:solidFill>
            </a:endParaRPr>
          </a:p>
          <a:p>
            <a:pPr algn="ctr"/>
            <a:endParaRPr lang="en-GB" sz="700" b="1" dirty="0">
              <a:solidFill>
                <a:schemeClr val="bg1"/>
              </a:solidFill>
            </a:endParaRPr>
          </a:p>
          <a:p>
            <a:pPr algn="ctr"/>
            <a:r>
              <a:rPr lang="en-GB" sz="126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GB" sz="1260" b="1" dirty="0">
              <a:solidFill>
                <a:schemeClr val="bg1"/>
              </a:solidFill>
            </a:endParaRPr>
          </a:p>
          <a:p>
            <a:pPr algn="ctr"/>
            <a:endParaRPr lang="en-GB" sz="1260" dirty="0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2841764-62B6-45FE-B1B1-2D74234AB8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2875" y="4329509"/>
            <a:ext cx="436599" cy="544402"/>
          </a:xfrm>
          <a:prstGeom prst="ellipse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AA20556-40F5-4C58-86B5-59071FD2A0C7}"/>
              </a:ext>
            </a:extLst>
          </p:cNvPr>
          <p:cNvCxnSpPr>
            <a:cxnSpLocks/>
          </p:cNvCxnSpPr>
          <p:nvPr/>
        </p:nvCxnSpPr>
        <p:spPr>
          <a:xfrm>
            <a:off x="2579902" y="5083208"/>
            <a:ext cx="0" cy="296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6ECCE0F-F423-47A7-980E-44F2B0484DD7}"/>
              </a:ext>
            </a:extLst>
          </p:cNvPr>
          <p:cNvCxnSpPr>
            <a:cxnSpLocks/>
          </p:cNvCxnSpPr>
          <p:nvPr/>
        </p:nvCxnSpPr>
        <p:spPr>
          <a:xfrm>
            <a:off x="949301" y="5091724"/>
            <a:ext cx="0" cy="2966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8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5368423" y="704955"/>
            <a:ext cx="2040525" cy="1646870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10172789" y="4461163"/>
            <a:ext cx="1658993" cy="2001997"/>
          </a:xfrm>
          <a:prstGeom prst="triangle">
            <a:avLst>
              <a:gd name="adj" fmla="val 49182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7898948" y="4450415"/>
            <a:ext cx="1549290" cy="2012746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5544801" y="4451197"/>
            <a:ext cx="1549290" cy="2011963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3303284" y="4438549"/>
            <a:ext cx="1558806" cy="202461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95B0F52-4556-4CD0-8BCD-D52A63EFDFEC}"/>
              </a:ext>
            </a:extLst>
          </p:cNvPr>
          <p:cNvSpPr/>
          <p:nvPr/>
        </p:nvSpPr>
        <p:spPr>
          <a:xfrm>
            <a:off x="972262" y="4438549"/>
            <a:ext cx="1647449" cy="2024611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bject 12"/>
          <p:cNvSpPr/>
          <p:nvPr/>
        </p:nvSpPr>
        <p:spPr>
          <a:xfrm>
            <a:off x="10012866" y="3059625"/>
            <a:ext cx="2101279" cy="1344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Older Peoples services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Stroke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Brain Injury Unit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Neurology </a:t>
            </a:r>
          </a:p>
          <a:p>
            <a:pPr algn="ctr" defTabSz="4667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Neurosciences</a:t>
            </a:r>
          </a:p>
        </p:txBody>
      </p:sp>
      <p:sp>
        <p:nvSpPr>
          <p:cNvPr id="125" name="object 12"/>
          <p:cNvSpPr/>
          <p:nvPr/>
        </p:nvSpPr>
        <p:spPr>
          <a:xfrm>
            <a:off x="849930" y="3050983"/>
            <a:ext cx="2056965" cy="13325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Accident &amp; Emergency Department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Urgent Treatment Centre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bject 12"/>
          <p:cNvSpPr/>
          <p:nvPr/>
        </p:nvSpPr>
        <p:spPr>
          <a:xfrm>
            <a:off x="3097054" y="3059625"/>
            <a:ext cx="2091810" cy="13223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Acute Medicine 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Ambulatory Care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Treatment Investigation Unit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bject 12"/>
          <p:cNvSpPr/>
          <p:nvPr/>
        </p:nvSpPr>
        <p:spPr>
          <a:xfrm>
            <a:off x="7743382" y="3059327"/>
            <a:ext cx="2021489" cy="13438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Respiratory Medicine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Gastroenterology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Diabetes and Endocrine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Dermatology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bject 12"/>
          <p:cNvSpPr/>
          <p:nvPr/>
        </p:nvSpPr>
        <p:spPr>
          <a:xfrm>
            <a:off x="5394481" y="3064873"/>
            <a:ext cx="2091810" cy="13270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Cardiology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Renal Medicine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2050" y="83399"/>
            <a:ext cx="12105450" cy="5522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31025" tIns="20683" rIns="31025" bIns="20683" numCol="1" spcCol="1697" anchor="ctr" anchorCtr="0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Medical Care Group</a:t>
            </a:r>
          </a:p>
        </p:txBody>
      </p:sp>
      <p:sp>
        <p:nvSpPr>
          <p:cNvPr id="110" name="object 12">
            <a:extLst>
              <a:ext uri="{FF2B5EF4-FFF2-40B4-BE49-F238E27FC236}">
                <a16:creationId xmlns:a16="http://schemas.microsoft.com/office/drawing/2014/main" id="{61FE2668-04EA-3247-947B-5C1968268752}"/>
              </a:ext>
            </a:extLst>
          </p:cNvPr>
          <p:cNvSpPr/>
          <p:nvPr/>
        </p:nvSpPr>
        <p:spPr>
          <a:xfrm>
            <a:off x="861863" y="2590800"/>
            <a:ext cx="2045031" cy="4688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marL="13334" marR="5333" algn="ctr">
              <a:lnSpc>
                <a:spcPct val="99600"/>
              </a:lnSpc>
              <a:spcBef>
                <a:spcPts val="110"/>
              </a:spcBef>
            </a:pP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Emergency and Urgent Care</a:t>
            </a:r>
            <a:endParaRPr lang="en-US" sz="12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12">
            <a:extLst>
              <a:ext uri="{FF2B5EF4-FFF2-40B4-BE49-F238E27FC236}">
                <a16:creationId xmlns:a16="http://schemas.microsoft.com/office/drawing/2014/main" id="{0A49DB82-3790-E841-82CC-292AE39A8F18}"/>
              </a:ext>
            </a:extLst>
          </p:cNvPr>
          <p:cNvSpPr/>
          <p:nvPr/>
        </p:nvSpPr>
        <p:spPr>
          <a:xfrm>
            <a:off x="3097054" y="2590800"/>
            <a:ext cx="2091810" cy="4819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marL="13334" marR="5333" algn="ctr">
              <a:lnSpc>
                <a:spcPct val="99600"/>
              </a:lnSpc>
              <a:spcBef>
                <a:spcPts val="110"/>
              </a:spcBef>
            </a:pPr>
            <a:r>
              <a:rPr 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Acute and Ambulatory Medicine</a:t>
            </a:r>
            <a:endParaRPr lang="en-US" sz="12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2">
            <a:extLst>
              <a:ext uri="{FF2B5EF4-FFF2-40B4-BE49-F238E27FC236}">
                <a16:creationId xmlns:a16="http://schemas.microsoft.com/office/drawing/2014/main" id="{0E569437-4978-8142-A139-9A0A01B754CD}"/>
              </a:ext>
            </a:extLst>
          </p:cNvPr>
          <p:cNvSpPr/>
          <p:nvPr/>
        </p:nvSpPr>
        <p:spPr>
          <a:xfrm>
            <a:off x="5396217" y="2590800"/>
            <a:ext cx="2090074" cy="4944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Cardiology and Renal</a:t>
            </a:r>
          </a:p>
        </p:txBody>
      </p:sp>
      <p:sp>
        <p:nvSpPr>
          <p:cNvPr id="114" name="object 12">
            <a:extLst>
              <a:ext uri="{FF2B5EF4-FFF2-40B4-BE49-F238E27FC236}">
                <a16:creationId xmlns:a16="http://schemas.microsoft.com/office/drawing/2014/main" id="{8497F959-73AA-BC49-95FE-62CDDDBE5901}"/>
              </a:ext>
            </a:extLst>
          </p:cNvPr>
          <p:cNvSpPr/>
          <p:nvPr/>
        </p:nvSpPr>
        <p:spPr>
          <a:xfrm>
            <a:off x="7719076" y="2590800"/>
            <a:ext cx="2045795" cy="4819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Medical Specialties</a:t>
            </a:r>
          </a:p>
        </p:txBody>
      </p:sp>
      <p:sp>
        <p:nvSpPr>
          <p:cNvPr id="116" name="object 12">
            <a:extLst>
              <a:ext uri="{FF2B5EF4-FFF2-40B4-BE49-F238E27FC236}">
                <a16:creationId xmlns:a16="http://schemas.microsoft.com/office/drawing/2014/main" id="{6B3752C6-3DD3-0B4B-98E8-4936F24E82A4}"/>
              </a:ext>
            </a:extLst>
          </p:cNvPr>
          <p:cNvSpPr/>
          <p:nvPr/>
        </p:nvSpPr>
        <p:spPr>
          <a:xfrm>
            <a:off x="10009973" y="2590800"/>
            <a:ext cx="2104172" cy="492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GB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Older People’s Medicine  Neurosciences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28005" y="5149616"/>
            <a:ext cx="207889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Harry Adlington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9019184" y="1780813"/>
            <a:ext cx="3057031" cy="5710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Group Director of</a:t>
            </a:r>
          </a:p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Whitney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5396217" y="5144241"/>
            <a:ext cx="2090074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Jehangir Din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3132464" y="5121214"/>
            <a:ext cx="205640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O’Gorman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7707922" y="5149616"/>
            <a:ext cx="205694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Georgina Page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10019846" y="5151119"/>
            <a:ext cx="209430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 anchor="t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Becky Jupp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5396217" y="4573584"/>
            <a:ext cx="4361708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pPr algn="ctr"/>
            <a:r>
              <a:rPr lang="en-GB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Rohana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Lustig – 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Recruiting Mat cover 12/12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0009973" y="4573584"/>
            <a:ext cx="2104173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Gemma Brittan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8556" y="5855829"/>
            <a:ext cx="206558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Gilling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3150297" y="5870998"/>
            <a:ext cx="4335994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Jody Bryant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832634" y="4573584"/>
            <a:ext cx="435622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Toby Mulvey Leaving Late Dec –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Recruiting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28005" y="5848258"/>
            <a:ext cx="207889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Hopkins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43382" y="5855829"/>
            <a:ext cx="202649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Trudi Ellis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3097053" y="7572591"/>
            <a:ext cx="2091809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 Bradley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28005" y="6879408"/>
            <a:ext cx="207888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  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Georgina Bianchi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5396217" y="6850920"/>
            <a:ext cx="2090074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Nikki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Manns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5343396" y="7600377"/>
            <a:ext cx="2142895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Kaye Woodward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7775768" y="8289129"/>
            <a:ext cx="2053755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Nicki Walsh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07922" y="6850926"/>
            <a:ext cx="2056949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Bowers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10074241" y="8298913"/>
            <a:ext cx="2039905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 algn="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Morwenna Gower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44146" y="6841218"/>
            <a:ext cx="2069999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Richards/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Bond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7775769" y="7597215"/>
            <a:ext cx="2053755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Maple-Roberts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10033586" y="7592215"/>
            <a:ext cx="2080560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 Welch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3127988" y="6870459"/>
            <a:ext cx="2060873" cy="454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 Ivory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828005" y="7535867"/>
            <a:ext cx="2078890" cy="639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pPr algn="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pPr algn="r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697C5F-AEE1-4844-8631-F2DEC5FE38D1}"/>
              </a:ext>
            </a:extLst>
          </p:cNvPr>
          <p:cNvSpPr txBox="1"/>
          <p:nvPr/>
        </p:nvSpPr>
        <p:spPr>
          <a:xfrm>
            <a:off x="8180427" y="1080762"/>
            <a:ext cx="3870810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Tristan Richardson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49A680-922C-498E-AA4C-76286E475E33}"/>
              </a:ext>
            </a:extLst>
          </p:cNvPr>
          <p:cNvSpPr txBox="1"/>
          <p:nvPr/>
        </p:nvSpPr>
        <p:spPr>
          <a:xfrm>
            <a:off x="4751007" y="838200"/>
            <a:ext cx="3308986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Lister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1A791-9107-4FA6-8354-4135BFB05735}"/>
              </a:ext>
            </a:extLst>
          </p:cNvPr>
          <p:cNvSpPr txBox="1"/>
          <p:nvPr/>
        </p:nvSpPr>
        <p:spPr>
          <a:xfrm>
            <a:off x="886521" y="1065167"/>
            <a:ext cx="3736701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Reed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E429E4-AF41-43F5-A9CA-B87F331D977F}"/>
              </a:ext>
            </a:extLst>
          </p:cNvPr>
          <p:cNvSpPr txBox="1"/>
          <p:nvPr/>
        </p:nvSpPr>
        <p:spPr>
          <a:xfrm>
            <a:off x="861862" y="1780813"/>
            <a:ext cx="3220825" cy="5710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4395" tIns="42198" rIns="84395" bIns="42198" rtlCol="0">
            <a:spAutoFit/>
          </a:bodyPr>
          <a:lstStyle/>
          <a:p>
            <a:pPr algn="r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Nursing &amp; Professions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Leanne Aggas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52D046EC-7F64-49F0-8640-8EE0EA3CA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7" y="1127641"/>
            <a:ext cx="528741" cy="4742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DE62455-FD27-4D67-8050-DFF98A2CD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490" y="1127641"/>
            <a:ext cx="503660" cy="529033"/>
          </a:xfrm>
          <a:prstGeom prst="ellipse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A40AF34-B82B-42DC-9770-E0662A79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74" y="1820146"/>
            <a:ext cx="369916" cy="453080"/>
          </a:xfrm>
          <a:prstGeom prst="ellipse">
            <a:avLst/>
          </a:prstGeom>
        </p:spPr>
      </p:pic>
      <p:pic>
        <p:nvPicPr>
          <p:cNvPr id="53" name="Picture 5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044B67B-2CA5-4502-955D-AB912AE268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9312" r="11595" b="34706"/>
          <a:stretch/>
        </p:blipFill>
        <p:spPr>
          <a:xfrm>
            <a:off x="9077982" y="1851320"/>
            <a:ext cx="554427" cy="441539"/>
          </a:xfrm>
          <a:prstGeom prst="ellipse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2406E5B-D075-4CFC-A0D4-3B4BA32C26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1" b="31760"/>
          <a:stretch/>
        </p:blipFill>
        <p:spPr>
          <a:xfrm>
            <a:off x="841983" y="4609105"/>
            <a:ext cx="366881" cy="373748"/>
          </a:xfrm>
          <a:prstGeom prst="ellipse">
            <a:avLst/>
          </a:prstGeom>
          <a:ln>
            <a:solidFill>
              <a:srgbClr val="ECF1F8"/>
            </a:solidFill>
          </a:ln>
        </p:spPr>
      </p:pic>
      <p:pic>
        <p:nvPicPr>
          <p:cNvPr id="56" name="Picture 2" descr="C:\Users\jane.mcnamee\Pictures\PHOTOS\Bruce Hopkins.PNG">
            <a:extLst>
              <a:ext uri="{FF2B5EF4-FFF2-40B4-BE49-F238E27FC236}">
                <a16:creationId xmlns:a16="http://schemas.microsoft.com/office/drawing/2014/main" id="{CCACEB2A-AD0F-4D9C-9441-2321E53D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1" y="5867276"/>
            <a:ext cx="369877" cy="407549"/>
          </a:xfrm>
          <a:prstGeom prst="ellipse">
            <a:avLst/>
          </a:prstGeom>
          <a:noFill/>
          <a:ln>
            <a:solidFill>
              <a:srgbClr val="ECF1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8A56106-6E28-46A0-A2E6-13A8D16D16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060563" y="7729457"/>
            <a:ext cx="534191" cy="357067"/>
          </a:xfrm>
          <a:prstGeom prst="ellipse">
            <a:avLst/>
          </a:prstGeom>
        </p:spPr>
      </p:pic>
      <p:pic>
        <p:nvPicPr>
          <p:cNvPr id="58" name="Picture 5">
            <a:extLst>
              <a:ext uri="{FF2B5EF4-FFF2-40B4-BE49-F238E27FC236}">
                <a16:creationId xmlns:a16="http://schemas.microsoft.com/office/drawing/2014/main" id="{E492733A-CAA0-4C88-AA47-F11DE499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67" y="6889997"/>
            <a:ext cx="369408" cy="415475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BAEC0C07-6680-4DAB-AB36-94F6145C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36" y="7562799"/>
            <a:ext cx="429967" cy="454552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A097EB8-650D-4729-A7C0-32C24563251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8619"/>
          <a:stretch/>
        </p:blipFill>
        <p:spPr>
          <a:xfrm>
            <a:off x="10047609" y="5870998"/>
            <a:ext cx="443198" cy="422130"/>
          </a:xfrm>
          <a:prstGeom prst="ellipse">
            <a:avLst/>
          </a:prstGeom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A057458A-5820-410A-ADCB-A728A360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680" y="7591925"/>
            <a:ext cx="381587" cy="4446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1">
            <a:extLst>
              <a:ext uri="{FF2B5EF4-FFF2-40B4-BE49-F238E27FC236}">
                <a16:creationId xmlns:a16="http://schemas.microsoft.com/office/drawing/2014/main" id="{A938DA00-DC3E-43FA-A7F8-12F1D2CB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626" y="4602563"/>
            <a:ext cx="403280" cy="403040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1647928-7113-4306-A1D1-99A7410A90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9476" y="4602563"/>
            <a:ext cx="351110" cy="427760"/>
          </a:xfrm>
          <a:prstGeom prst="ellipse">
            <a:avLst/>
          </a:prstGeom>
        </p:spPr>
      </p:pic>
      <p:pic>
        <p:nvPicPr>
          <p:cNvPr id="79" name="Picture 13">
            <a:extLst>
              <a:ext uri="{FF2B5EF4-FFF2-40B4-BE49-F238E27FC236}">
                <a16:creationId xmlns:a16="http://schemas.microsoft.com/office/drawing/2014/main" id="{400F6974-E2D6-4716-A118-FCB902CD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310" y="6862406"/>
            <a:ext cx="304649" cy="386939"/>
          </a:xfrm>
          <a:prstGeom prst="ellipse">
            <a:avLst/>
          </a:prstGeom>
          <a:pattFill prst="dkVert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ECF1F8"/>
            </a:solidFill>
          </a:ln>
        </p:spPr>
      </p:pic>
      <p:pic>
        <p:nvPicPr>
          <p:cNvPr id="80" name="Picture 14">
            <a:extLst>
              <a:ext uri="{FF2B5EF4-FFF2-40B4-BE49-F238E27FC236}">
                <a16:creationId xmlns:a16="http://schemas.microsoft.com/office/drawing/2014/main" id="{797F3291-6C2B-42D5-95DD-D9241E74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803">
            <a:off x="7824957" y="6885001"/>
            <a:ext cx="339174" cy="417445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" name="Picture 3" descr="C:\Users\jane.mcnamee\Pictures\PHOTOS\Jody Bryant.PNG">
            <a:extLst>
              <a:ext uri="{FF2B5EF4-FFF2-40B4-BE49-F238E27FC236}">
                <a16:creationId xmlns:a16="http://schemas.microsoft.com/office/drawing/2014/main" id="{CF5EF617-06D3-4F62-BB26-37FFAD584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67" y="5901429"/>
            <a:ext cx="384881" cy="436079"/>
          </a:xfrm>
          <a:prstGeom prst="ellipse">
            <a:avLst/>
          </a:prstGeom>
          <a:noFill/>
          <a:ln>
            <a:solidFill>
              <a:srgbClr val="ECF1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32EAD8F-7732-471C-861B-B76020FF27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08662" y="5901160"/>
            <a:ext cx="350335" cy="401130"/>
          </a:xfrm>
          <a:prstGeom prst="ellipse">
            <a:avLst/>
          </a:prstGeom>
        </p:spPr>
      </p:pic>
      <p:pic>
        <p:nvPicPr>
          <p:cNvPr id="87" name="Picture 11">
            <a:extLst>
              <a:ext uri="{FF2B5EF4-FFF2-40B4-BE49-F238E27FC236}">
                <a16:creationId xmlns:a16="http://schemas.microsoft.com/office/drawing/2014/main" id="{9C0F4D67-84CF-43C1-A2EE-3D6E14B1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20" y="7170959"/>
            <a:ext cx="336173" cy="3072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>
            <a:extLst>
              <a:ext uri="{FF2B5EF4-FFF2-40B4-BE49-F238E27FC236}">
                <a16:creationId xmlns:a16="http://schemas.microsoft.com/office/drawing/2014/main" id="{FA912B3F-A91F-459C-B2CE-841BA6F6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35" y="6883211"/>
            <a:ext cx="405051" cy="38997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D19DC17-BCD6-445F-A634-4BF0C76F35B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89472" y="7687433"/>
            <a:ext cx="351491" cy="487652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376AAB-C21A-466E-AE92-A8F6023FFF2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62090" y="843076"/>
            <a:ext cx="437857" cy="57400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88E78-A9ED-46C8-BB08-0BDFD0F628E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69199" y="5191603"/>
            <a:ext cx="379797" cy="378884"/>
          </a:xfrm>
          <a:prstGeom prst="ellipse">
            <a:avLst/>
          </a:prstGeom>
        </p:spPr>
      </p:pic>
      <p:pic>
        <p:nvPicPr>
          <p:cNvPr id="77" name="7fd4dd4c-38f5-4793-83fb-6019ef7e01fa" descr="Image">
            <a:extLst>
              <a:ext uri="{FF2B5EF4-FFF2-40B4-BE49-F238E27FC236}">
                <a16:creationId xmlns:a16="http://schemas.microsoft.com/office/drawing/2014/main" id="{F59EB13B-A286-4D7E-9BEB-0348F690B12C}"/>
              </a:ext>
            </a:extLst>
          </p:cNvPr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27847" r="31198" b="39149"/>
          <a:stretch/>
        </p:blipFill>
        <p:spPr bwMode="auto">
          <a:xfrm>
            <a:off x="10172789" y="8352338"/>
            <a:ext cx="397566" cy="5128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1BA0B9F-7CDA-449B-B51B-D259A52C774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8857" r="5482" b="19319"/>
          <a:stretch/>
        </p:blipFill>
        <p:spPr>
          <a:xfrm>
            <a:off x="10071310" y="5156420"/>
            <a:ext cx="383189" cy="449251"/>
          </a:xfrm>
          <a:prstGeom prst="ellipse">
            <a:avLst/>
          </a:prstGeom>
        </p:spPr>
      </p:pic>
      <p:pic>
        <p:nvPicPr>
          <p:cNvPr id="76" name="id-00090FC3-3014-49F8-B2AD-3C1917A9A892" descr="Image.jpeg">
            <a:extLst>
              <a:ext uri="{FF2B5EF4-FFF2-40B4-BE49-F238E27FC236}">
                <a16:creationId xmlns:a16="http://schemas.microsoft.com/office/drawing/2014/main" id="{266E0A79-7FD7-462F-9CE0-A26DD11B0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13613" r="33222" b="43709"/>
          <a:stretch/>
        </p:blipFill>
        <p:spPr bwMode="auto">
          <a:xfrm>
            <a:off x="7776939" y="5144241"/>
            <a:ext cx="382058" cy="4545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6061CD8-14F6-48AA-9C5A-C58815AD22D1}"/>
              </a:ext>
            </a:extLst>
          </p:cNvPr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5247" r="20273" b="30866"/>
          <a:stretch/>
        </p:blipFill>
        <p:spPr bwMode="auto">
          <a:xfrm>
            <a:off x="3171639" y="5144241"/>
            <a:ext cx="368071" cy="437182"/>
          </a:xfrm>
          <a:prstGeom prst="ellipse">
            <a:avLst/>
          </a:prstGeom>
          <a:noFill/>
          <a:ln>
            <a:noFill/>
          </a:ln>
        </p:spPr>
      </p:pic>
      <p:sp>
        <p:nvSpPr>
          <p:cNvPr id="92" name="TextBox 91"/>
          <p:cNvSpPr txBox="1"/>
          <p:nvPr/>
        </p:nvSpPr>
        <p:spPr>
          <a:xfrm rot="5400000">
            <a:off x="692994" y="7941363"/>
            <a:ext cx="1016210" cy="21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tx1"/>
                </a:solidFill>
              </a:rPr>
              <a:t>Professional Accountability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Matrons to Senior  Matrons through to Group Director of Nursing 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Clinical  Directors to  Group Medical Directors</a:t>
            </a:r>
          </a:p>
        </p:txBody>
      </p:sp>
    </p:spTree>
    <p:extLst>
      <p:ext uri="{BB962C8B-B14F-4D97-AF65-F5344CB8AC3E}">
        <p14:creationId xmlns:p14="http://schemas.microsoft.com/office/powerpoint/2010/main" val="73080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4D711644-C941-42A5-93F3-5FC28A7EBD5B}"/>
              </a:ext>
            </a:extLst>
          </p:cNvPr>
          <p:cNvSpPr/>
          <p:nvPr/>
        </p:nvSpPr>
        <p:spPr>
          <a:xfrm>
            <a:off x="5398960" y="719355"/>
            <a:ext cx="2040525" cy="1492580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C7BE88AD-1031-4491-92ED-8AFF5584B19C}"/>
              </a:ext>
            </a:extLst>
          </p:cNvPr>
          <p:cNvSpPr/>
          <p:nvPr/>
        </p:nvSpPr>
        <p:spPr>
          <a:xfrm>
            <a:off x="10660792" y="4443970"/>
            <a:ext cx="1618076" cy="2109230"/>
          </a:xfrm>
          <a:prstGeom prst="triangle">
            <a:avLst>
              <a:gd name="adj" fmla="val 46872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BCB1BA38-668E-4394-828D-607A4BCCE517}"/>
              </a:ext>
            </a:extLst>
          </p:cNvPr>
          <p:cNvSpPr/>
          <p:nvPr/>
        </p:nvSpPr>
        <p:spPr>
          <a:xfrm>
            <a:off x="4536964" y="4462395"/>
            <a:ext cx="1618076" cy="2185003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F55868E7-80B4-436E-BA0D-18A75ECB5AD8}"/>
              </a:ext>
            </a:extLst>
          </p:cNvPr>
          <p:cNvSpPr/>
          <p:nvPr/>
        </p:nvSpPr>
        <p:spPr>
          <a:xfrm>
            <a:off x="2414988" y="4454504"/>
            <a:ext cx="1532063" cy="2192893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26464A0C-474F-42D9-B1C5-BD4215BC9A42}"/>
              </a:ext>
            </a:extLst>
          </p:cNvPr>
          <p:cNvSpPr/>
          <p:nvPr/>
        </p:nvSpPr>
        <p:spPr>
          <a:xfrm>
            <a:off x="271761" y="4462396"/>
            <a:ext cx="1592547" cy="2185002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bject 12">
            <a:extLst>
              <a:ext uri="{FF2B5EF4-FFF2-40B4-BE49-F238E27FC236}">
                <a16:creationId xmlns:a16="http://schemas.microsoft.com/office/drawing/2014/main" id="{01FE2A45-018F-4DF5-B2CA-44C99E9F34BF}"/>
              </a:ext>
            </a:extLst>
          </p:cNvPr>
          <p:cNvSpPr/>
          <p:nvPr/>
        </p:nvSpPr>
        <p:spPr>
          <a:xfrm>
            <a:off x="10513932" y="3090521"/>
            <a:ext cx="1999792" cy="1344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Pathology Services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Pathology Network</a:t>
            </a:r>
          </a:p>
        </p:txBody>
      </p:sp>
      <p:sp>
        <p:nvSpPr>
          <p:cNvPr id="103" name="object 12">
            <a:extLst>
              <a:ext uri="{FF2B5EF4-FFF2-40B4-BE49-F238E27FC236}">
                <a16:creationId xmlns:a16="http://schemas.microsoft.com/office/drawing/2014/main" id="{095998DF-8939-45F7-95B1-A2A60198F850}"/>
              </a:ext>
            </a:extLst>
          </p:cNvPr>
          <p:cNvSpPr/>
          <p:nvPr/>
        </p:nvSpPr>
        <p:spPr>
          <a:xfrm>
            <a:off x="150808" y="3105200"/>
            <a:ext cx="1935386" cy="13325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Paediatrics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CDU/NICU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Paediatrics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bject 12">
            <a:extLst>
              <a:ext uri="{FF2B5EF4-FFF2-40B4-BE49-F238E27FC236}">
                <a16:creationId xmlns:a16="http://schemas.microsoft.com/office/drawing/2014/main" id="{6ABE8ED8-FBA6-45E7-BED7-5AF7E8967F38}"/>
              </a:ext>
            </a:extLst>
          </p:cNvPr>
          <p:cNvSpPr/>
          <p:nvPr/>
        </p:nvSpPr>
        <p:spPr>
          <a:xfrm>
            <a:off x="2285840" y="3114150"/>
            <a:ext cx="1923824" cy="1322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Maternity, Obstetrics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Gynaecology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12">
            <a:extLst>
              <a:ext uri="{FF2B5EF4-FFF2-40B4-BE49-F238E27FC236}">
                <a16:creationId xmlns:a16="http://schemas.microsoft.com/office/drawing/2014/main" id="{0C41BAC1-75AF-4336-8D2C-ACE9BE9280DE}"/>
              </a:ext>
            </a:extLst>
          </p:cNvPr>
          <p:cNvSpPr/>
          <p:nvPr/>
        </p:nvSpPr>
        <p:spPr>
          <a:xfrm>
            <a:off x="8428858" y="3094882"/>
            <a:ext cx="1942718" cy="13438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Outpatients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 &amp; Development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bject 12">
            <a:extLst>
              <a:ext uri="{FF2B5EF4-FFF2-40B4-BE49-F238E27FC236}">
                <a16:creationId xmlns:a16="http://schemas.microsoft.com/office/drawing/2014/main" id="{70591DDE-A6C3-422D-8E63-9842DD8C5531}"/>
              </a:ext>
            </a:extLst>
          </p:cNvPr>
          <p:cNvSpPr/>
          <p:nvPr/>
        </p:nvSpPr>
        <p:spPr>
          <a:xfrm>
            <a:off x="4341267" y="3107982"/>
            <a:ext cx="1938538" cy="13270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Haematology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Oncology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Radiotherapy, Brachytherapy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&amp; Hospices </a:t>
            </a:r>
          </a:p>
          <a:p>
            <a:pPr algn="ctr" defTabSz="4666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CC8126B-5A0B-4578-B5D1-6FC6B838144F}"/>
              </a:ext>
            </a:extLst>
          </p:cNvPr>
          <p:cNvSpPr txBox="1"/>
          <p:nvPr/>
        </p:nvSpPr>
        <p:spPr>
          <a:xfrm>
            <a:off x="150807" y="76200"/>
            <a:ext cx="12296733" cy="55565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4374" tIns="16249" rIns="24374" bIns="16249" numCol="1" spcCol="1270" anchor="ctr" anchorCtr="0">
            <a:noAutofit/>
          </a:bodyPr>
          <a:lstStyle>
            <a:defPPr>
              <a:defRPr lang="en-US"/>
            </a:defPPr>
            <a:lvl1pPr algn="ctr" defTabSz="5687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5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Specialties Care Group</a:t>
            </a:r>
          </a:p>
        </p:txBody>
      </p:sp>
      <p:sp>
        <p:nvSpPr>
          <p:cNvPr id="112" name="object 12">
            <a:extLst>
              <a:ext uri="{FF2B5EF4-FFF2-40B4-BE49-F238E27FC236}">
                <a16:creationId xmlns:a16="http://schemas.microsoft.com/office/drawing/2014/main" id="{F8C11943-9689-4864-902E-54CDB02B9904}"/>
              </a:ext>
            </a:extLst>
          </p:cNvPr>
          <p:cNvSpPr/>
          <p:nvPr/>
        </p:nvSpPr>
        <p:spPr>
          <a:xfrm>
            <a:off x="157381" y="2369223"/>
            <a:ext cx="1928813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Health Directorate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5" name="object 12">
            <a:extLst>
              <a:ext uri="{FF2B5EF4-FFF2-40B4-BE49-F238E27FC236}">
                <a16:creationId xmlns:a16="http://schemas.microsoft.com/office/drawing/2014/main" id="{40892E7D-89CA-47BB-807C-7BD31D61AD53}"/>
              </a:ext>
            </a:extLst>
          </p:cNvPr>
          <p:cNvSpPr/>
          <p:nvPr/>
        </p:nvSpPr>
        <p:spPr>
          <a:xfrm>
            <a:off x="2293453" y="2369531"/>
            <a:ext cx="1923824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Health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12">
            <a:extLst>
              <a:ext uri="{FF2B5EF4-FFF2-40B4-BE49-F238E27FC236}">
                <a16:creationId xmlns:a16="http://schemas.microsoft.com/office/drawing/2014/main" id="{88CE21C5-CB0E-4061-B346-8AD894A51A06}"/>
              </a:ext>
            </a:extLst>
          </p:cNvPr>
          <p:cNvSpPr/>
          <p:nvPr/>
        </p:nvSpPr>
        <p:spPr>
          <a:xfrm>
            <a:off x="4374969" y="2363055"/>
            <a:ext cx="1920171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Care Directorate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" name="object 12">
            <a:extLst>
              <a:ext uri="{FF2B5EF4-FFF2-40B4-BE49-F238E27FC236}">
                <a16:creationId xmlns:a16="http://schemas.microsoft.com/office/drawing/2014/main" id="{073A4389-B507-4108-AC36-CEBB8EFAC130}"/>
              </a:ext>
            </a:extLst>
          </p:cNvPr>
          <p:cNvSpPr/>
          <p:nvPr/>
        </p:nvSpPr>
        <p:spPr>
          <a:xfrm>
            <a:off x="8447983" y="2346273"/>
            <a:ext cx="1923593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Support Directorate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12">
            <a:extLst>
              <a:ext uri="{FF2B5EF4-FFF2-40B4-BE49-F238E27FC236}">
                <a16:creationId xmlns:a16="http://schemas.microsoft.com/office/drawing/2014/main" id="{D047367E-1B04-4FE3-AE29-FBA579567E1F}"/>
              </a:ext>
            </a:extLst>
          </p:cNvPr>
          <p:cNvSpPr/>
          <p:nvPr/>
        </p:nvSpPr>
        <p:spPr>
          <a:xfrm>
            <a:off x="10530511" y="2363693"/>
            <a:ext cx="1983213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Directorate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3FE33CD-77D7-4490-A76E-933B44C71B2F}"/>
              </a:ext>
            </a:extLst>
          </p:cNvPr>
          <p:cNvSpPr txBox="1"/>
          <p:nvPr/>
        </p:nvSpPr>
        <p:spPr>
          <a:xfrm>
            <a:off x="177366" y="5219822"/>
            <a:ext cx="1915658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Tighe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1225367-9F86-4F56-8DE1-38AB90DCC9AF}"/>
              </a:ext>
            </a:extLst>
          </p:cNvPr>
          <p:cNvSpPr txBox="1"/>
          <p:nvPr/>
        </p:nvSpPr>
        <p:spPr>
          <a:xfrm>
            <a:off x="9211923" y="1676426"/>
            <a:ext cx="3274358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Deputy Group Director of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Operations 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Darren Jose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8BB83ED-32B4-418A-9AFB-0FF179867C31}"/>
              </a:ext>
            </a:extLst>
          </p:cNvPr>
          <p:cNvSpPr txBox="1"/>
          <p:nvPr/>
        </p:nvSpPr>
        <p:spPr>
          <a:xfrm>
            <a:off x="4336836" y="5218489"/>
            <a:ext cx="194296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Maxine Flubacher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544DD0E-0DC6-4234-9A21-68D3971D83FC}"/>
              </a:ext>
            </a:extLst>
          </p:cNvPr>
          <p:cNvSpPr txBox="1"/>
          <p:nvPr/>
        </p:nvSpPr>
        <p:spPr>
          <a:xfrm>
            <a:off x="2224175" y="5218950"/>
            <a:ext cx="197719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Taylor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0064EE9-33AA-46EC-94A3-2D9E708C7C0D}"/>
              </a:ext>
            </a:extLst>
          </p:cNvPr>
          <p:cNvSpPr txBox="1"/>
          <p:nvPr/>
        </p:nvSpPr>
        <p:spPr>
          <a:xfrm>
            <a:off x="4323369" y="4573583"/>
            <a:ext cx="1956435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Mandy Tanner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B6D4A33-0758-41BF-B892-21753223A31E}"/>
              </a:ext>
            </a:extLst>
          </p:cNvPr>
          <p:cNvSpPr txBox="1"/>
          <p:nvPr/>
        </p:nvSpPr>
        <p:spPr>
          <a:xfrm>
            <a:off x="180286" y="4598208"/>
            <a:ext cx="403698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Blackwell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966F6BF-BE57-4266-A31F-F32BD7362D94}"/>
              </a:ext>
            </a:extLst>
          </p:cNvPr>
          <p:cNvSpPr txBox="1"/>
          <p:nvPr/>
        </p:nvSpPr>
        <p:spPr>
          <a:xfrm>
            <a:off x="180288" y="5861228"/>
            <a:ext cx="1899334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Fernley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14DC500-9E1A-4599-A882-FA8C39817B3D}"/>
              </a:ext>
            </a:extLst>
          </p:cNvPr>
          <p:cNvSpPr txBox="1"/>
          <p:nvPr/>
        </p:nvSpPr>
        <p:spPr>
          <a:xfrm>
            <a:off x="196859" y="8114759"/>
            <a:ext cx="1952323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Deputy GM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Child Health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Hannington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7A413F3-BDD8-4955-A67C-EC90E4457AFE}"/>
              </a:ext>
            </a:extLst>
          </p:cNvPr>
          <p:cNvSpPr txBox="1"/>
          <p:nvPr/>
        </p:nvSpPr>
        <p:spPr>
          <a:xfrm>
            <a:off x="217942" y="7558280"/>
            <a:ext cx="1912737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NICU 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Lockyer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7A20DA0-DDC7-43AE-8A02-6FDFE79F49BF}"/>
              </a:ext>
            </a:extLst>
          </p:cNvPr>
          <p:cNvSpPr txBox="1"/>
          <p:nvPr/>
        </p:nvSpPr>
        <p:spPr>
          <a:xfrm>
            <a:off x="4323368" y="7550393"/>
            <a:ext cx="1912891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Bundy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A6876D9-CB40-4B77-941C-C5583071D40E}"/>
              </a:ext>
            </a:extLst>
          </p:cNvPr>
          <p:cNvSpPr txBox="1"/>
          <p:nvPr/>
        </p:nvSpPr>
        <p:spPr>
          <a:xfrm>
            <a:off x="4336836" y="8114759"/>
            <a:ext cx="1908654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Sian Williams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95861A9-9D37-478C-80FA-A5E43C8888C3}"/>
              </a:ext>
            </a:extLst>
          </p:cNvPr>
          <p:cNvSpPr txBox="1"/>
          <p:nvPr/>
        </p:nvSpPr>
        <p:spPr>
          <a:xfrm>
            <a:off x="2229284" y="7546782"/>
            <a:ext cx="1949702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Belinda Hewett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9212E45-D449-4565-B4D7-21BDD0F08ADD}"/>
              </a:ext>
            </a:extLst>
          </p:cNvPr>
          <p:cNvSpPr txBox="1"/>
          <p:nvPr/>
        </p:nvSpPr>
        <p:spPr>
          <a:xfrm>
            <a:off x="2204857" y="8114759"/>
            <a:ext cx="1952323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GM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Women’s Health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Floyd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3A2DD7C-3248-4E26-B404-A978BB824F6C}"/>
              </a:ext>
            </a:extLst>
          </p:cNvPr>
          <p:cNvSpPr txBox="1"/>
          <p:nvPr/>
        </p:nvSpPr>
        <p:spPr>
          <a:xfrm>
            <a:off x="8229006" y="1032618"/>
            <a:ext cx="4257276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Webster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01D9E98-E171-47C0-A361-FADE62F5F00B}"/>
              </a:ext>
            </a:extLst>
          </p:cNvPr>
          <p:cNvSpPr txBox="1"/>
          <p:nvPr/>
        </p:nvSpPr>
        <p:spPr>
          <a:xfrm>
            <a:off x="4630209" y="825101"/>
            <a:ext cx="3531476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Macklin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0F374D2-BC49-4996-99C3-8609EB8D6EFD}"/>
              </a:ext>
            </a:extLst>
          </p:cNvPr>
          <p:cNvSpPr txBox="1"/>
          <p:nvPr/>
        </p:nvSpPr>
        <p:spPr>
          <a:xfrm>
            <a:off x="266944" y="1107548"/>
            <a:ext cx="4252792" cy="6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Rogers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AAD432C-8161-4C73-957F-34ECD806BCAB}"/>
              </a:ext>
            </a:extLst>
          </p:cNvPr>
          <p:cNvSpPr txBox="1"/>
          <p:nvPr/>
        </p:nvSpPr>
        <p:spPr>
          <a:xfrm>
            <a:off x="4341305" y="5883896"/>
            <a:ext cx="193850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 Miller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9B52BC7-73B5-4434-9D96-76BCC5F5970B}"/>
              </a:ext>
            </a:extLst>
          </p:cNvPr>
          <p:cNvSpPr txBox="1"/>
          <p:nvPr/>
        </p:nvSpPr>
        <p:spPr>
          <a:xfrm>
            <a:off x="4336837" y="6789176"/>
            <a:ext cx="1931096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Palliative Care Lead Nurse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Pennington</a:t>
            </a:r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F82E4B41-EA20-4DA5-A3F6-7846261EAF52}"/>
              </a:ext>
            </a:extLst>
          </p:cNvPr>
          <p:cNvSpPr/>
          <p:nvPr/>
        </p:nvSpPr>
        <p:spPr>
          <a:xfrm>
            <a:off x="6541236" y="4276194"/>
            <a:ext cx="1618076" cy="2371203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bject 12">
            <a:extLst>
              <a:ext uri="{FF2B5EF4-FFF2-40B4-BE49-F238E27FC236}">
                <a16:creationId xmlns:a16="http://schemas.microsoft.com/office/drawing/2014/main" id="{960A90B1-6645-4E34-9C20-14D1871B223B}"/>
              </a:ext>
            </a:extLst>
          </p:cNvPr>
          <p:cNvSpPr/>
          <p:nvPr/>
        </p:nvSpPr>
        <p:spPr>
          <a:xfrm>
            <a:off x="6413610" y="3094882"/>
            <a:ext cx="1927576" cy="1344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Radiology and Imaging</a:t>
            </a: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166" name="object 12">
            <a:extLst>
              <a:ext uri="{FF2B5EF4-FFF2-40B4-BE49-F238E27FC236}">
                <a16:creationId xmlns:a16="http://schemas.microsoft.com/office/drawing/2014/main" id="{1241D80F-8D9D-47E6-B548-EB6F196B42C3}"/>
              </a:ext>
            </a:extLst>
          </p:cNvPr>
          <p:cNvSpPr/>
          <p:nvPr/>
        </p:nvSpPr>
        <p:spPr>
          <a:xfrm>
            <a:off x="6401523" y="2369531"/>
            <a:ext cx="1926252" cy="744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and Pharmacy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58F5E27-8349-4C74-B7B4-6F5414486EBF}"/>
              </a:ext>
            </a:extLst>
          </p:cNvPr>
          <p:cNvSpPr txBox="1"/>
          <p:nvPr/>
        </p:nvSpPr>
        <p:spPr>
          <a:xfrm>
            <a:off x="6378743" y="5173196"/>
            <a:ext cx="1942721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 Radiology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 Ayer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94E1E57-EAD1-4D40-B6B7-B0DD3377E5CB}"/>
              </a:ext>
            </a:extLst>
          </p:cNvPr>
          <p:cNvSpPr txBox="1"/>
          <p:nvPr/>
        </p:nvSpPr>
        <p:spPr>
          <a:xfrm>
            <a:off x="6399555" y="4596882"/>
            <a:ext cx="196138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Imaging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Knowles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9CEF7B8-1B10-444F-8FE7-A9F587DED2C9}"/>
              </a:ext>
            </a:extLst>
          </p:cNvPr>
          <p:cNvSpPr txBox="1"/>
          <p:nvPr/>
        </p:nvSpPr>
        <p:spPr>
          <a:xfrm>
            <a:off x="2251669" y="5855811"/>
            <a:ext cx="1965607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Associate Director of Midwifery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 Tonge</a:t>
            </a:r>
          </a:p>
        </p:txBody>
      </p:sp>
      <p:pic>
        <p:nvPicPr>
          <p:cNvPr id="170" name="Picture 7">
            <a:extLst>
              <a:ext uri="{FF2B5EF4-FFF2-40B4-BE49-F238E27FC236}">
                <a16:creationId xmlns:a16="http://schemas.microsoft.com/office/drawing/2014/main" id="{4DB90850-703F-45D9-87F5-CC587043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9" y="1164925"/>
            <a:ext cx="562617" cy="4992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DE13B303-45E2-4896-9BBB-7E6B19480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167" y="853143"/>
            <a:ext cx="565859" cy="558765"/>
          </a:xfrm>
          <a:prstGeom prst="ellipse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6EB45EB7-DAEB-434F-9455-992AC0221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82" y="1053048"/>
            <a:ext cx="586833" cy="55227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A226D8AA-2853-4480-B74F-940F2284B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761" y="1701885"/>
            <a:ext cx="441349" cy="530661"/>
          </a:xfrm>
          <a:prstGeom prst="ellipse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15BB719C-499F-4149-98B9-FBC2D3171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66" y="5196414"/>
            <a:ext cx="368225" cy="511170"/>
          </a:xfrm>
          <a:prstGeom prst="ellipse">
            <a:avLst/>
          </a:prstGeom>
        </p:spPr>
      </p:pic>
      <p:pic>
        <p:nvPicPr>
          <p:cNvPr id="175" name="Picture 8">
            <a:extLst>
              <a:ext uri="{FF2B5EF4-FFF2-40B4-BE49-F238E27FC236}">
                <a16:creationId xmlns:a16="http://schemas.microsoft.com/office/drawing/2014/main" id="{50E8D42B-1593-4114-8504-BC4C5865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1" y="4622012"/>
            <a:ext cx="360194" cy="453429"/>
          </a:xfrm>
          <a:prstGeom prst="ellipse">
            <a:avLst/>
          </a:prstGeom>
          <a:noFill/>
          <a:ln w="9525">
            <a:solidFill>
              <a:srgbClr val="ECF1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52FAD9BF-FB4C-47FB-A787-2858293A0C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4" t="26217" r="43718" b="60467"/>
          <a:stretch/>
        </p:blipFill>
        <p:spPr>
          <a:xfrm>
            <a:off x="226806" y="5867819"/>
            <a:ext cx="411130" cy="4886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90F7FAE1-5591-4CF3-9570-C38C4C1A58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-1" r="11226" b="42774"/>
          <a:stretch/>
        </p:blipFill>
        <p:spPr>
          <a:xfrm>
            <a:off x="244321" y="7554004"/>
            <a:ext cx="415073" cy="4814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31AB704A-1F10-448B-9DFE-0426A234E8B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r="12966"/>
          <a:stretch/>
        </p:blipFill>
        <p:spPr>
          <a:xfrm>
            <a:off x="260266" y="8177844"/>
            <a:ext cx="425367" cy="4394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4AD214B9-7947-418F-9960-628CE06BF3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75" y="8174575"/>
            <a:ext cx="468448" cy="4324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80" name="Picture 2" descr="C:\Users\jane.mcnamee\AppData\Local\Microsoft\Windows\Temporary Internet Files\Content.Outlook\HMAP58AX\download.png">
            <a:extLst>
              <a:ext uri="{FF2B5EF4-FFF2-40B4-BE49-F238E27FC236}">
                <a16:creationId xmlns:a16="http://schemas.microsoft.com/office/drawing/2014/main" id="{D3E04289-300D-43AE-A8C1-D0FF352B6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5286" r="11450" b="18656"/>
          <a:stretch/>
        </p:blipFill>
        <p:spPr bwMode="auto">
          <a:xfrm>
            <a:off x="4328775" y="8176146"/>
            <a:ext cx="438915" cy="441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CE8D3A86-74A3-49C6-ADB6-9E44A2DADC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51" y="5241795"/>
            <a:ext cx="398018" cy="4527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B5165234-6820-4698-BB7A-F906C95220F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006"/>
          <a:stretch/>
        </p:blipFill>
        <p:spPr>
          <a:xfrm>
            <a:off x="4403006" y="5291542"/>
            <a:ext cx="354589" cy="4155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83" name="Picture 3">
            <a:extLst>
              <a:ext uri="{FF2B5EF4-FFF2-40B4-BE49-F238E27FC236}">
                <a16:creationId xmlns:a16="http://schemas.microsoft.com/office/drawing/2014/main" id="{6174B94F-EC26-47D6-8DA1-D6693B9AE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30" y="4615206"/>
            <a:ext cx="321120" cy="41130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8AF3E870-2ADC-43F4-8F96-44057EDEEA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53884" y="7583883"/>
            <a:ext cx="365147" cy="451533"/>
          </a:xfrm>
          <a:prstGeom prst="ellipse">
            <a:avLst/>
          </a:prstGeom>
        </p:spPr>
      </p:pic>
      <p:pic>
        <p:nvPicPr>
          <p:cNvPr id="185" name="Picture 8">
            <a:extLst>
              <a:ext uri="{FF2B5EF4-FFF2-40B4-BE49-F238E27FC236}">
                <a16:creationId xmlns:a16="http://schemas.microsoft.com/office/drawing/2014/main" id="{D552E8EB-2875-47E7-AC24-21013066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00" y="7002000"/>
            <a:ext cx="321664" cy="41127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2">
            <a:extLst>
              <a:ext uri="{FF2B5EF4-FFF2-40B4-BE49-F238E27FC236}">
                <a16:creationId xmlns:a16="http://schemas.microsoft.com/office/drawing/2014/main" id="{D7104023-B758-4F12-ABDE-E8EFE0DC4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1913" b="16223"/>
          <a:stretch/>
        </p:blipFill>
        <p:spPr bwMode="auto">
          <a:xfrm>
            <a:off x="4451860" y="5906419"/>
            <a:ext cx="356699" cy="43941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186" descr="A person wearing a black shirt&#10;&#10;Description automatically generated with medium confidence">
            <a:extLst>
              <a:ext uri="{FF2B5EF4-FFF2-40B4-BE49-F238E27FC236}">
                <a16:creationId xmlns:a16="http://schemas.microsoft.com/office/drawing/2014/main" id="{30016DE5-8E0B-457B-93F8-B86889CA15D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30589" r="49527" b="25548"/>
          <a:stretch/>
        </p:blipFill>
        <p:spPr>
          <a:xfrm rot="5400000">
            <a:off x="2207351" y="6134188"/>
            <a:ext cx="454520" cy="368502"/>
          </a:xfrm>
          <a:prstGeom prst="ellipse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2AB192E8-278E-4CA2-B9C5-3895EF7F6EA8}"/>
              </a:ext>
            </a:extLst>
          </p:cNvPr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1297" r="18847" b="28307"/>
          <a:stretch/>
        </p:blipFill>
        <p:spPr bwMode="auto">
          <a:xfrm>
            <a:off x="4336836" y="7592597"/>
            <a:ext cx="380358" cy="43410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91062BB4-0A0D-4339-BC8F-DF34BBAA37E3}"/>
              </a:ext>
            </a:extLst>
          </p:cNvPr>
          <p:cNvSpPr txBox="1"/>
          <p:nvPr/>
        </p:nvSpPr>
        <p:spPr>
          <a:xfrm>
            <a:off x="6426108" y="5958286"/>
            <a:ext cx="1885526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ADP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Bleakley</a:t>
            </a:r>
          </a:p>
        </p:txBody>
      </p:sp>
      <p:pic>
        <p:nvPicPr>
          <p:cNvPr id="191" name="Picture 190" descr="A picture containing person&#10;&#10;Description automatically generated">
            <a:extLst>
              <a:ext uri="{FF2B5EF4-FFF2-40B4-BE49-F238E27FC236}">
                <a16:creationId xmlns:a16="http://schemas.microsoft.com/office/drawing/2014/main" id="{4B6C818E-AD1C-4478-8804-FEE83C39A0C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8579" r="16667" b="31651"/>
          <a:stretch/>
        </p:blipFill>
        <p:spPr>
          <a:xfrm>
            <a:off x="4348022" y="4553017"/>
            <a:ext cx="390536" cy="519771"/>
          </a:xfrm>
          <a:prstGeom prst="ellipse">
            <a:avLst/>
          </a:prstGeom>
        </p:spPr>
      </p:pic>
      <p:pic>
        <p:nvPicPr>
          <p:cNvPr id="192" name="Picture 191" descr="Mr Alexander Taylor">
            <a:extLst>
              <a:ext uri="{FF2B5EF4-FFF2-40B4-BE49-F238E27FC236}">
                <a16:creationId xmlns:a16="http://schemas.microsoft.com/office/drawing/2014/main" id="{FE188A39-7A88-432E-B8E3-B10C79514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r="19491" b="26430"/>
          <a:stretch/>
        </p:blipFill>
        <p:spPr bwMode="auto">
          <a:xfrm>
            <a:off x="2290078" y="5241795"/>
            <a:ext cx="369403" cy="4443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B7C086A1-885A-4408-ABE2-592D0F07AB6D}"/>
              </a:ext>
            </a:extLst>
          </p:cNvPr>
          <p:cNvSpPr/>
          <p:nvPr/>
        </p:nvSpPr>
        <p:spPr>
          <a:xfrm>
            <a:off x="8584638" y="4469512"/>
            <a:ext cx="1695920" cy="2779087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504B216-C25F-4C64-BC49-E944602C8B4A}"/>
              </a:ext>
            </a:extLst>
          </p:cNvPr>
          <p:cNvSpPr txBox="1"/>
          <p:nvPr/>
        </p:nvSpPr>
        <p:spPr>
          <a:xfrm>
            <a:off x="10513932" y="5846862"/>
            <a:ext cx="1972350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Sreekala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Sreehari</a:t>
            </a:r>
            <a:endParaRPr lang="en-GB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7A00987-2C71-4CA8-8AAF-3623AB2AACF5}"/>
              </a:ext>
            </a:extLst>
          </p:cNvPr>
          <p:cNvSpPr txBox="1"/>
          <p:nvPr/>
        </p:nvSpPr>
        <p:spPr>
          <a:xfrm>
            <a:off x="10530511" y="4557726"/>
            <a:ext cx="1966634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Service – One Dorset Pathology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Harding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AA44DE9-344A-49A5-B864-5BA1F65705CC}"/>
              </a:ext>
            </a:extLst>
          </p:cNvPr>
          <p:cNvSpPr txBox="1"/>
          <p:nvPr/>
        </p:nvSpPr>
        <p:spPr>
          <a:xfrm>
            <a:off x="10513933" y="5293264"/>
            <a:ext cx="1972348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Pathology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Massey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F202A83C-7749-4FBE-97D6-87DFDC507A2F}"/>
              </a:ext>
            </a:extLst>
          </p:cNvPr>
          <p:cNvSpPr txBox="1"/>
          <p:nvPr/>
        </p:nvSpPr>
        <p:spPr>
          <a:xfrm>
            <a:off x="8461119" y="8686800"/>
            <a:ext cx="1963886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Research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Purandare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(mat cover Alex Jones)</a:t>
            </a:r>
            <a:r>
              <a:rPr lang="en-GB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A5E46A2-F22F-4A59-9B23-52C73506112C}"/>
              </a:ext>
            </a:extLst>
          </p:cNvPr>
          <p:cNvSpPr txBox="1"/>
          <p:nvPr/>
        </p:nvSpPr>
        <p:spPr>
          <a:xfrm>
            <a:off x="8476497" y="7348280"/>
            <a:ext cx="1902614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Therapies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Armitage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2FEE64F-E7DA-46DA-8288-113193EB37A3}"/>
              </a:ext>
            </a:extLst>
          </p:cNvPr>
          <p:cNvSpPr txBox="1"/>
          <p:nvPr/>
        </p:nvSpPr>
        <p:spPr>
          <a:xfrm>
            <a:off x="8472458" y="5879900"/>
            <a:ext cx="1941209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Outpatients Directorate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Michele Roberts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A76C0E8B-24E0-47F7-AE1A-4D8176A269D9}"/>
              </a:ext>
            </a:extLst>
          </p:cNvPr>
          <p:cNvSpPr txBox="1"/>
          <p:nvPr/>
        </p:nvSpPr>
        <p:spPr>
          <a:xfrm>
            <a:off x="8501155" y="7922861"/>
            <a:ext cx="1887717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Research &amp; Innovation 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Levy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4B38CF8-706A-41C3-947F-12139AA32353}"/>
              </a:ext>
            </a:extLst>
          </p:cNvPr>
          <p:cNvSpPr txBox="1"/>
          <p:nvPr/>
        </p:nvSpPr>
        <p:spPr>
          <a:xfrm>
            <a:off x="8461119" y="6625157"/>
            <a:ext cx="194120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Outpatients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Dawn Spriggs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52D5725-34B9-44D7-9B81-2DCB491F540E}"/>
              </a:ext>
            </a:extLst>
          </p:cNvPr>
          <p:cNvSpPr txBox="1"/>
          <p:nvPr/>
        </p:nvSpPr>
        <p:spPr>
          <a:xfrm>
            <a:off x="8501155" y="5134643"/>
            <a:ext cx="1889545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Outpatients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Marks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17C02664-0062-4794-8FD3-9671EFEE6EB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48135" y="7922861"/>
            <a:ext cx="336357" cy="456485"/>
          </a:xfrm>
          <a:prstGeom prst="ellipse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B0187F09-6585-44A1-BDDB-73255FA4DB8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17893" b="17893"/>
          <a:stretch/>
        </p:blipFill>
        <p:spPr>
          <a:xfrm>
            <a:off x="10560881" y="4773436"/>
            <a:ext cx="326433" cy="399760"/>
          </a:xfrm>
          <a:prstGeom prst="ellipse">
            <a:avLst/>
          </a:prstGeom>
        </p:spPr>
      </p:pic>
      <p:pic>
        <p:nvPicPr>
          <p:cNvPr id="205" name="Picture 11">
            <a:extLst>
              <a:ext uri="{FF2B5EF4-FFF2-40B4-BE49-F238E27FC236}">
                <a16:creationId xmlns:a16="http://schemas.microsoft.com/office/drawing/2014/main" id="{040A3312-2539-4E3A-A5A0-BCD6AD2F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82" y="5286046"/>
            <a:ext cx="339306" cy="4308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ADC6128-A5B7-41C0-85BF-1710A3BA3CE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11558" y="8686800"/>
            <a:ext cx="311421" cy="441006"/>
          </a:xfrm>
          <a:prstGeom prst="ellipse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8C8FFE88-31EC-4745-A400-89893C47F337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b="5422"/>
          <a:stretch/>
        </p:blipFill>
        <p:spPr>
          <a:xfrm>
            <a:off x="8536539" y="6105545"/>
            <a:ext cx="380176" cy="4507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A0DF6757-1D8D-4634-8D8F-E5CA317CA8FA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b="5571"/>
          <a:stretch/>
        </p:blipFill>
        <p:spPr>
          <a:xfrm>
            <a:off x="8518901" y="5266306"/>
            <a:ext cx="392390" cy="482314"/>
          </a:xfrm>
          <a:prstGeom prst="ellipse">
            <a:avLst/>
          </a:prstGeom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CABD5584-39F0-4734-BE09-839D8FAA1337}"/>
              </a:ext>
            </a:extLst>
          </p:cNvPr>
          <p:cNvSpPr txBox="1"/>
          <p:nvPr/>
        </p:nvSpPr>
        <p:spPr>
          <a:xfrm>
            <a:off x="8524172" y="4569603"/>
            <a:ext cx="1866529" cy="488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GDoO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Darren Jose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FD9E7842-878A-40CD-BA78-28DF2DB1C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809" y="4596882"/>
            <a:ext cx="338408" cy="406888"/>
          </a:xfrm>
          <a:prstGeom prst="ellipse">
            <a:avLst/>
          </a:prstGeom>
        </p:spPr>
      </p:pic>
      <p:pic>
        <p:nvPicPr>
          <p:cNvPr id="211" name="Picture 3" descr="image005">
            <a:extLst>
              <a:ext uri="{FF2B5EF4-FFF2-40B4-BE49-F238E27FC236}">
                <a16:creationId xmlns:a16="http://schemas.microsoft.com/office/drawing/2014/main" id="{5B1791C8-F1B0-4A9E-B2E8-4E23CCBD9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8" b="20967"/>
          <a:stretch/>
        </p:blipFill>
        <p:spPr bwMode="auto">
          <a:xfrm>
            <a:off x="8493240" y="6655234"/>
            <a:ext cx="373977" cy="41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22" descr="Image">
            <a:extLst>
              <a:ext uri="{FF2B5EF4-FFF2-40B4-BE49-F238E27FC236}">
                <a16:creationId xmlns:a16="http://schemas.microsoft.com/office/drawing/2014/main" id="{C04069AC-4AA5-4106-94D4-74A32205F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4" t="35748" r="31457" b="46411"/>
          <a:stretch/>
        </p:blipFill>
        <p:spPr bwMode="auto">
          <a:xfrm>
            <a:off x="8532450" y="7393041"/>
            <a:ext cx="290529" cy="3731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479672A1-3877-4227-92AA-B78C8708AF61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60714" t="43546" r="17664" b="15239"/>
          <a:stretch/>
        </p:blipFill>
        <p:spPr>
          <a:xfrm>
            <a:off x="10556208" y="5873337"/>
            <a:ext cx="338237" cy="423219"/>
          </a:xfrm>
          <a:prstGeom prst="ellipse">
            <a:avLst/>
          </a:prstGeom>
        </p:spPr>
      </p:pic>
      <p:sp>
        <p:nvSpPr>
          <p:cNvPr id="214" name="TextBox 213">
            <a:extLst>
              <a:ext uri="{FF2B5EF4-FFF2-40B4-BE49-F238E27FC236}">
                <a16:creationId xmlns:a16="http://schemas.microsoft.com/office/drawing/2014/main" id="{63402719-6763-49C7-8327-DF3A14A80D57}"/>
              </a:ext>
            </a:extLst>
          </p:cNvPr>
          <p:cNvSpPr txBox="1"/>
          <p:nvPr/>
        </p:nvSpPr>
        <p:spPr>
          <a:xfrm rot="5400000">
            <a:off x="11216426" y="6998938"/>
            <a:ext cx="1170098" cy="165734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tx1"/>
                </a:solidFill>
              </a:rPr>
              <a:t>Professional Accountability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Matrons to Senior  Matrons through to Group Director of Nursing 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Clinical  Directors to  Group Medical Directors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F09728AA-277F-4F71-BA2B-C62A5915AF59}"/>
              </a:ext>
            </a:extLst>
          </p:cNvPr>
          <p:cNvSpPr txBox="1"/>
          <p:nvPr/>
        </p:nvSpPr>
        <p:spPr>
          <a:xfrm>
            <a:off x="6471428" y="6789643"/>
            <a:ext cx="1885526" cy="673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DP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 Bolton</a:t>
            </a:r>
          </a:p>
          <a:p>
            <a:endParaRPr lang="en-GB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F34809A2-7990-469B-927A-80D79461124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28" y="6814534"/>
            <a:ext cx="391966" cy="4280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6199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888FE2EF-285E-431A-B51B-6F5D1D8580B8}"/>
              </a:ext>
            </a:extLst>
          </p:cNvPr>
          <p:cNvSpPr/>
          <p:nvPr/>
        </p:nvSpPr>
        <p:spPr>
          <a:xfrm>
            <a:off x="5387737" y="707880"/>
            <a:ext cx="2040525" cy="1535411"/>
          </a:xfrm>
          <a:prstGeom prst="triangle">
            <a:avLst/>
          </a:prstGeom>
          <a:solidFill>
            <a:schemeClr val="accent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1D018293-1095-451A-AF47-162F9E7F99B9}"/>
              </a:ext>
            </a:extLst>
          </p:cNvPr>
          <p:cNvSpPr/>
          <p:nvPr/>
        </p:nvSpPr>
        <p:spPr>
          <a:xfrm>
            <a:off x="10081810" y="5076859"/>
            <a:ext cx="1618076" cy="22383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ECC0F801-7F66-4421-88FE-60B25F504BE5}"/>
              </a:ext>
            </a:extLst>
          </p:cNvPr>
          <p:cNvSpPr/>
          <p:nvPr/>
        </p:nvSpPr>
        <p:spPr>
          <a:xfrm>
            <a:off x="5387737" y="5031187"/>
            <a:ext cx="1685667" cy="4341412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D3B8DCF1-2483-40BC-9E3C-60E543E165CC}"/>
              </a:ext>
            </a:extLst>
          </p:cNvPr>
          <p:cNvSpPr/>
          <p:nvPr/>
        </p:nvSpPr>
        <p:spPr>
          <a:xfrm>
            <a:off x="2964631" y="5031186"/>
            <a:ext cx="1828811" cy="4341413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47B1EE2B-903B-4AA0-B6F0-61D0F3746936}"/>
              </a:ext>
            </a:extLst>
          </p:cNvPr>
          <p:cNvSpPr/>
          <p:nvPr/>
        </p:nvSpPr>
        <p:spPr>
          <a:xfrm>
            <a:off x="7665967" y="5031471"/>
            <a:ext cx="1785169" cy="4341128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1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8489DF84-F258-4212-BA7C-5595E6B3956F}"/>
              </a:ext>
            </a:extLst>
          </p:cNvPr>
          <p:cNvSpPr/>
          <p:nvPr/>
        </p:nvSpPr>
        <p:spPr>
          <a:xfrm>
            <a:off x="742259" y="5020387"/>
            <a:ext cx="1838029" cy="4352212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12">
            <a:extLst>
              <a:ext uri="{FF2B5EF4-FFF2-40B4-BE49-F238E27FC236}">
                <a16:creationId xmlns:a16="http://schemas.microsoft.com/office/drawing/2014/main" id="{78DB91FE-B464-4DFF-8516-E48BB0DCFEB4}"/>
              </a:ext>
            </a:extLst>
          </p:cNvPr>
          <p:cNvSpPr/>
          <p:nvPr/>
        </p:nvSpPr>
        <p:spPr>
          <a:xfrm>
            <a:off x="9887677" y="3276599"/>
            <a:ext cx="2075505" cy="170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420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2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Private Patient Services</a:t>
            </a:r>
          </a:p>
        </p:txBody>
      </p:sp>
      <p:sp>
        <p:nvSpPr>
          <p:cNvPr id="117" name="object 12">
            <a:extLst>
              <a:ext uri="{FF2B5EF4-FFF2-40B4-BE49-F238E27FC236}">
                <a16:creationId xmlns:a16="http://schemas.microsoft.com/office/drawing/2014/main" id="{C8162546-AA36-414F-9155-631304DE2F84}"/>
              </a:ext>
            </a:extLst>
          </p:cNvPr>
          <p:cNvSpPr/>
          <p:nvPr/>
        </p:nvSpPr>
        <p:spPr>
          <a:xfrm>
            <a:off x="652253" y="3107120"/>
            <a:ext cx="2092875" cy="1877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 Surgery,  Emergency Surgery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Breast, Endocrine &amp; Skin Surgery,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 Surgery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Dorset Prosthetics Centre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Urology,  </a:t>
            </a:r>
          </a:p>
          <a:p>
            <a:pPr algn="ctr" defTabSz="379143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Ambulatory care</a:t>
            </a: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bject 12">
            <a:extLst>
              <a:ext uri="{FF2B5EF4-FFF2-40B4-BE49-F238E27FC236}">
                <a16:creationId xmlns:a16="http://schemas.microsoft.com/office/drawing/2014/main" id="{C5D02BAE-C4D8-4978-8B5A-0F37FE30F305}"/>
              </a:ext>
            </a:extLst>
          </p:cNvPr>
          <p:cNvSpPr/>
          <p:nvPr/>
        </p:nvSpPr>
        <p:spPr>
          <a:xfrm>
            <a:off x="2949751" y="3276599"/>
            <a:ext cx="2069307" cy="170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Clinics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Orthopedics</a:t>
            </a:r>
          </a:p>
          <a:p>
            <a:pPr algn="ctr" defTabSz="3791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12">
            <a:extLst>
              <a:ext uri="{FF2B5EF4-FFF2-40B4-BE49-F238E27FC236}">
                <a16:creationId xmlns:a16="http://schemas.microsoft.com/office/drawing/2014/main" id="{3B82F949-68DB-4853-B246-A82EE0EAEB15}"/>
              </a:ext>
            </a:extLst>
          </p:cNvPr>
          <p:cNvSpPr/>
          <p:nvPr/>
        </p:nvSpPr>
        <p:spPr>
          <a:xfrm>
            <a:off x="7503643" y="3276599"/>
            <a:ext cx="2064160" cy="17072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Theatres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Care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Anaesthetics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Pre-Operative Medicine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Sterile Services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bject 12">
            <a:extLst>
              <a:ext uri="{FF2B5EF4-FFF2-40B4-BE49-F238E27FC236}">
                <a16:creationId xmlns:a16="http://schemas.microsoft.com/office/drawing/2014/main" id="{84478D4F-578E-479C-8A57-73C9F3234758}"/>
              </a:ext>
            </a:extLst>
          </p:cNvPr>
          <p:cNvSpPr/>
          <p:nvPr/>
        </p:nvSpPr>
        <p:spPr>
          <a:xfrm>
            <a:off x="5229713" y="3276600"/>
            <a:ext cx="2069307" cy="170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Ophthalmology 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and Maxillofacial Surgery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Orthodontics</a:t>
            </a:r>
          </a:p>
          <a:p>
            <a:pPr algn="ctr" defTabSz="3791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Reconstructive Dentistry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375F81D-A97A-4D17-B52E-61C40FEBA7AA}"/>
              </a:ext>
            </a:extLst>
          </p:cNvPr>
          <p:cNvSpPr txBox="1"/>
          <p:nvPr/>
        </p:nvSpPr>
        <p:spPr>
          <a:xfrm>
            <a:off x="641632" y="152400"/>
            <a:ext cx="11321549" cy="476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4374" tIns="16249" rIns="24374" bIns="16249" numCol="1" spcCol="1270" anchor="ctr" anchorCtr="0">
            <a:noAutofit/>
          </a:bodyPr>
          <a:lstStyle>
            <a:defPPr>
              <a:defRPr lang="en-US"/>
            </a:defPPr>
            <a:lvl1pPr algn="ctr" defTabSz="5687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551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sz="2000" dirty="0"/>
              <a:t>Surgical Care Group</a:t>
            </a:r>
          </a:p>
        </p:txBody>
      </p:sp>
      <p:sp>
        <p:nvSpPr>
          <p:cNvPr id="122" name="object 12">
            <a:extLst>
              <a:ext uri="{FF2B5EF4-FFF2-40B4-BE49-F238E27FC236}">
                <a16:creationId xmlns:a16="http://schemas.microsoft.com/office/drawing/2014/main" id="{A3453347-C91B-4383-BFAC-8C9D5A408D0A}"/>
              </a:ext>
            </a:extLst>
          </p:cNvPr>
          <p:cNvSpPr/>
          <p:nvPr/>
        </p:nvSpPr>
        <p:spPr>
          <a:xfrm>
            <a:off x="641379" y="2362193"/>
            <a:ext cx="2103749" cy="744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Directorate</a:t>
            </a:r>
          </a:p>
          <a:p>
            <a:pPr algn="ctr"/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bject 12">
            <a:extLst>
              <a:ext uri="{FF2B5EF4-FFF2-40B4-BE49-F238E27FC236}">
                <a16:creationId xmlns:a16="http://schemas.microsoft.com/office/drawing/2014/main" id="{D138085A-0EB5-4045-AE33-69F949B5C224}"/>
              </a:ext>
            </a:extLst>
          </p:cNvPr>
          <p:cNvSpPr/>
          <p:nvPr/>
        </p:nvSpPr>
        <p:spPr>
          <a:xfrm>
            <a:off x="2949751" y="2362193"/>
            <a:ext cx="2085519" cy="744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 and Orthopaedics Directorate</a:t>
            </a:r>
          </a:p>
        </p:txBody>
      </p:sp>
      <p:sp>
        <p:nvSpPr>
          <p:cNvPr id="124" name="object 12">
            <a:extLst>
              <a:ext uri="{FF2B5EF4-FFF2-40B4-BE49-F238E27FC236}">
                <a16:creationId xmlns:a16="http://schemas.microsoft.com/office/drawing/2014/main" id="{2DABB48B-BC7C-4326-A60B-8C7B60B932F4}"/>
              </a:ext>
            </a:extLst>
          </p:cNvPr>
          <p:cNvSpPr/>
          <p:nvPr/>
        </p:nvSpPr>
        <p:spPr>
          <a:xfrm>
            <a:off x="5213088" y="2359118"/>
            <a:ext cx="2118589" cy="744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and Neck Directorate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1B5E0369-65C4-4DE5-902A-7F5996FB6CCC}"/>
              </a:ext>
            </a:extLst>
          </p:cNvPr>
          <p:cNvSpPr/>
          <p:nvPr/>
        </p:nvSpPr>
        <p:spPr>
          <a:xfrm>
            <a:off x="7495506" y="2359117"/>
            <a:ext cx="2083346" cy="744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 anchor="ctr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Anaesthetics Directorate</a:t>
            </a:r>
          </a:p>
          <a:p>
            <a:pPr algn="ctr"/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bject 12">
            <a:extLst>
              <a:ext uri="{FF2B5EF4-FFF2-40B4-BE49-F238E27FC236}">
                <a16:creationId xmlns:a16="http://schemas.microsoft.com/office/drawing/2014/main" id="{58454CFC-E983-4B50-8AEA-91AAC297BD27}"/>
              </a:ext>
            </a:extLst>
          </p:cNvPr>
          <p:cNvSpPr/>
          <p:nvPr/>
        </p:nvSpPr>
        <p:spPr>
          <a:xfrm>
            <a:off x="9879632" y="2359116"/>
            <a:ext cx="2050148" cy="744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/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Health UHD</a:t>
            </a:r>
          </a:p>
          <a:p>
            <a:pPr algn="ctr"/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A46329E-1548-46AC-BCDC-457A6869B58A}"/>
              </a:ext>
            </a:extLst>
          </p:cNvPr>
          <p:cNvSpPr txBox="1"/>
          <p:nvPr/>
        </p:nvSpPr>
        <p:spPr>
          <a:xfrm>
            <a:off x="663278" y="5775267"/>
            <a:ext cx="2066157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Bromwich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F44E948-4428-4FAE-A68D-9BD8D36C90B9}"/>
              </a:ext>
            </a:extLst>
          </p:cNvPr>
          <p:cNvSpPr txBox="1"/>
          <p:nvPr/>
        </p:nvSpPr>
        <p:spPr>
          <a:xfrm>
            <a:off x="8921288" y="1634571"/>
            <a:ext cx="3056876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Deputy Group Director of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Operations    </a:t>
            </a:r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Major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ADF99A8-99EA-4A88-BF98-C1B15B1D64A3}"/>
              </a:ext>
            </a:extLst>
          </p:cNvPr>
          <p:cNvSpPr txBox="1"/>
          <p:nvPr/>
        </p:nvSpPr>
        <p:spPr>
          <a:xfrm>
            <a:off x="5233690" y="5783761"/>
            <a:ext cx="2032052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Mahesh Ramchandani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90A634C-92D4-401B-8C5A-5DF78D25ADB0}"/>
              </a:ext>
            </a:extLst>
          </p:cNvPr>
          <p:cNvSpPr txBox="1"/>
          <p:nvPr/>
        </p:nvSpPr>
        <p:spPr>
          <a:xfrm>
            <a:off x="2936195" y="5772586"/>
            <a:ext cx="2099075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Pavlou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FE20C5A-8756-472A-969C-497D1332C707}"/>
              </a:ext>
            </a:extLst>
          </p:cNvPr>
          <p:cNvSpPr txBox="1"/>
          <p:nvPr/>
        </p:nvSpPr>
        <p:spPr>
          <a:xfrm>
            <a:off x="7482832" y="5783761"/>
            <a:ext cx="210546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Clinical Director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Green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18C2AFD-780D-40B2-8DE1-D18CC085A343}"/>
              </a:ext>
            </a:extLst>
          </p:cNvPr>
          <p:cNvSpPr txBox="1"/>
          <p:nvPr/>
        </p:nvSpPr>
        <p:spPr>
          <a:xfrm>
            <a:off x="9887676" y="5780338"/>
            <a:ext cx="2088171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Private Patient Services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Clothier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1C404A5-BA18-45A1-B79E-A4D075F41961}"/>
              </a:ext>
            </a:extLst>
          </p:cNvPr>
          <p:cNvSpPr txBox="1"/>
          <p:nvPr/>
        </p:nvSpPr>
        <p:spPr>
          <a:xfrm>
            <a:off x="5213088" y="6424155"/>
            <a:ext cx="2032052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Minnie Klepacz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8C509F6-0F60-4578-97B6-80DF24F206ED}"/>
              </a:ext>
            </a:extLst>
          </p:cNvPr>
          <p:cNvSpPr txBox="1"/>
          <p:nvPr/>
        </p:nvSpPr>
        <p:spPr>
          <a:xfrm>
            <a:off x="2960590" y="5187755"/>
            <a:ext cx="2058368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West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811BD1B-7CDB-4073-843A-921A1CE1A689}"/>
              </a:ext>
            </a:extLst>
          </p:cNvPr>
          <p:cNvSpPr txBox="1"/>
          <p:nvPr/>
        </p:nvSpPr>
        <p:spPr>
          <a:xfrm>
            <a:off x="652252" y="6406874"/>
            <a:ext cx="2069395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Coll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E9CFF96-AC17-489C-B022-69BAF393558F}"/>
              </a:ext>
            </a:extLst>
          </p:cNvPr>
          <p:cNvSpPr txBox="1"/>
          <p:nvPr/>
        </p:nvSpPr>
        <p:spPr>
          <a:xfrm>
            <a:off x="629983" y="8592051"/>
            <a:ext cx="2062716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Janet Biles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FEF3555-E3CB-4251-B4A6-C45016E1C3E9}"/>
              </a:ext>
            </a:extLst>
          </p:cNvPr>
          <p:cNvSpPr txBox="1"/>
          <p:nvPr/>
        </p:nvSpPr>
        <p:spPr>
          <a:xfrm>
            <a:off x="641633" y="7204866"/>
            <a:ext cx="2069010" cy="657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Wyman  </a:t>
            </a:r>
            <a:r>
              <a:rPr lang="en-GB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Ambulatory/Day Case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9BB2FC5-BCBA-4089-9649-A546B930A725}"/>
              </a:ext>
            </a:extLst>
          </p:cNvPr>
          <p:cNvSpPr txBox="1"/>
          <p:nvPr/>
        </p:nvSpPr>
        <p:spPr>
          <a:xfrm>
            <a:off x="5224611" y="7239066"/>
            <a:ext cx="2011679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Lucy Merrifield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2986D4D-6DFB-49FA-9354-729C953301B0}"/>
              </a:ext>
            </a:extLst>
          </p:cNvPr>
          <p:cNvSpPr txBox="1"/>
          <p:nvPr/>
        </p:nvSpPr>
        <p:spPr>
          <a:xfrm>
            <a:off x="5175982" y="8591599"/>
            <a:ext cx="2060308" cy="642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Charlotte Freeman- laurence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A3DB98F-5EF6-4CEC-9796-529A8D004514}"/>
              </a:ext>
            </a:extLst>
          </p:cNvPr>
          <p:cNvSpPr txBox="1"/>
          <p:nvPr/>
        </p:nvSpPr>
        <p:spPr>
          <a:xfrm>
            <a:off x="2880559" y="7239066"/>
            <a:ext cx="2115377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Cathy Cocorachio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2F41691-6507-43EB-8B15-3488E3D84CCF}"/>
              </a:ext>
            </a:extLst>
          </p:cNvPr>
          <p:cNvSpPr txBox="1"/>
          <p:nvPr/>
        </p:nvSpPr>
        <p:spPr>
          <a:xfrm>
            <a:off x="2818731" y="8592051"/>
            <a:ext cx="2151642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General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Manager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Faye Hersey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216D310-12D0-4714-8EA1-05E9EA5E6BFE}"/>
              </a:ext>
            </a:extLst>
          </p:cNvPr>
          <p:cNvSpPr txBox="1"/>
          <p:nvPr/>
        </p:nvSpPr>
        <p:spPr>
          <a:xfrm>
            <a:off x="8382000" y="965340"/>
            <a:ext cx="3581182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Medical Director</a:t>
            </a:r>
          </a:p>
          <a:p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Howell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8C8F24F-B01A-4EAC-8111-388AEDB1F67A}"/>
              </a:ext>
            </a:extLst>
          </p:cNvPr>
          <p:cNvSpPr txBox="1"/>
          <p:nvPr/>
        </p:nvSpPr>
        <p:spPr>
          <a:xfrm>
            <a:off x="4620039" y="795097"/>
            <a:ext cx="3609561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Director of Operations</a:t>
            </a:r>
          </a:p>
          <a:p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Abigail Daughters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247DED7-1596-4E23-A7B6-4E07A8C39CAA}"/>
              </a:ext>
            </a:extLst>
          </p:cNvPr>
          <p:cNvSpPr txBox="1"/>
          <p:nvPr/>
        </p:nvSpPr>
        <p:spPr>
          <a:xfrm>
            <a:off x="669328" y="896156"/>
            <a:ext cx="3750272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Group Director of Nursing</a:t>
            </a:r>
          </a:p>
          <a:p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Madeleine Seeley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A3C5284-A6F3-4699-B480-6C3EEDBA90E7}"/>
              </a:ext>
            </a:extLst>
          </p:cNvPr>
          <p:cNvSpPr txBox="1"/>
          <p:nvPr/>
        </p:nvSpPr>
        <p:spPr>
          <a:xfrm>
            <a:off x="699963" y="1624343"/>
            <a:ext cx="3238283" cy="60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Head of Nursing &amp; Professions</a:t>
            </a:r>
          </a:p>
          <a:p>
            <a:r>
              <a:rPr lang="en-GB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Flatt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010653E-785F-4F7E-90D0-E4A33648985E}"/>
              </a:ext>
            </a:extLst>
          </p:cNvPr>
          <p:cNvSpPr txBox="1"/>
          <p:nvPr/>
        </p:nvSpPr>
        <p:spPr>
          <a:xfrm>
            <a:off x="2893954" y="6424155"/>
            <a:ext cx="212500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Davies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3912415-112E-4190-BC38-C92CB219D5FA}"/>
              </a:ext>
            </a:extLst>
          </p:cNvPr>
          <p:cNvSpPr txBox="1"/>
          <p:nvPr/>
        </p:nvSpPr>
        <p:spPr>
          <a:xfrm>
            <a:off x="663279" y="5174234"/>
            <a:ext cx="2058369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Nichola House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8DB78B1-AC79-4308-88D7-128B04E86395}"/>
              </a:ext>
            </a:extLst>
          </p:cNvPr>
          <p:cNvSpPr txBox="1"/>
          <p:nvPr/>
        </p:nvSpPr>
        <p:spPr>
          <a:xfrm>
            <a:off x="5224612" y="5182028"/>
            <a:ext cx="2069306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General Manager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Barry Alborough-Duell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409C083-0466-44C0-BCB8-1EA20EF52E31}"/>
              </a:ext>
            </a:extLst>
          </p:cNvPr>
          <p:cNvSpPr txBox="1"/>
          <p:nvPr/>
        </p:nvSpPr>
        <p:spPr>
          <a:xfrm>
            <a:off x="9906000" y="5160251"/>
            <a:ext cx="207216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GDO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Major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D157A8C-4991-45A4-AF1B-A487966EC194}"/>
              </a:ext>
            </a:extLst>
          </p:cNvPr>
          <p:cNvSpPr txBox="1"/>
          <p:nvPr/>
        </p:nvSpPr>
        <p:spPr>
          <a:xfrm>
            <a:off x="7495506" y="6313566"/>
            <a:ext cx="2088172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Directorate Managers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McGraw (RBH)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Ward (PH)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7D5D107-4750-4A36-B300-1734D26EF7D2}"/>
              </a:ext>
            </a:extLst>
          </p:cNvPr>
          <p:cNvSpPr txBox="1"/>
          <p:nvPr/>
        </p:nvSpPr>
        <p:spPr>
          <a:xfrm>
            <a:off x="7464773" y="8222269"/>
            <a:ext cx="2154094" cy="868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Dodgson -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Care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Blackman - Theatres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5D5E103-78BA-4830-867F-538F587C4ADF}"/>
              </a:ext>
            </a:extLst>
          </p:cNvPr>
          <p:cNvSpPr txBox="1"/>
          <p:nvPr/>
        </p:nvSpPr>
        <p:spPr>
          <a:xfrm>
            <a:off x="641379" y="8029449"/>
            <a:ext cx="2067540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Straw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AA0F164-4943-4C6B-8CED-9E4ADF741707}"/>
              </a:ext>
            </a:extLst>
          </p:cNvPr>
          <p:cNvSpPr txBox="1"/>
          <p:nvPr/>
        </p:nvSpPr>
        <p:spPr>
          <a:xfrm>
            <a:off x="9887676" y="6556217"/>
            <a:ext cx="2075506" cy="673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Medical Advisory Committee Chair</a:t>
            </a:r>
            <a:endParaRPr lang="en-GB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Schuster-Bruce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9CCDDB9A-3BE5-4A6E-9049-99BBFD67C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8" y="5222750"/>
            <a:ext cx="395911" cy="4370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2">
            <a:extLst>
              <a:ext uri="{FF2B5EF4-FFF2-40B4-BE49-F238E27FC236}">
                <a16:creationId xmlns:a16="http://schemas.microsoft.com/office/drawing/2014/main" id="{377407DB-6C83-40F2-BA53-C290066E7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8" y="5791213"/>
            <a:ext cx="384485" cy="4079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F9E028C4-F813-49FA-AEF0-F07108E748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t="30127" r="36875" b="36364"/>
          <a:stretch/>
        </p:blipFill>
        <p:spPr>
          <a:xfrm>
            <a:off x="684661" y="6422150"/>
            <a:ext cx="353510" cy="420020"/>
          </a:xfrm>
          <a:prstGeom prst="ellipse">
            <a:avLst/>
          </a:prstGeom>
          <a:ln>
            <a:solidFill>
              <a:srgbClr val="ECF1F8"/>
            </a:solidFill>
          </a:ln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16DABDF-F613-414B-8605-A5F4E80C67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36" y="5228483"/>
            <a:ext cx="383332" cy="420402"/>
          </a:xfrm>
          <a:prstGeom prst="ellipse">
            <a:avLst/>
          </a:prstGeom>
        </p:spPr>
      </p:pic>
      <p:pic>
        <p:nvPicPr>
          <p:cNvPr id="162" name="Picture 3">
            <a:extLst>
              <a:ext uri="{FF2B5EF4-FFF2-40B4-BE49-F238E27FC236}">
                <a16:creationId xmlns:a16="http://schemas.microsoft.com/office/drawing/2014/main" id="{D4C11699-C46A-4931-BDC9-48400D0F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74">
            <a:off x="2947461" y="5801683"/>
            <a:ext cx="410636" cy="44036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4">
            <a:extLst>
              <a:ext uri="{FF2B5EF4-FFF2-40B4-BE49-F238E27FC236}">
                <a16:creationId xmlns:a16="http://schemas.microsoft.com/office/drawing/2014/main" id="{38783943-496A-42AD-B99C-22381B11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31" y="6440159"/>
            <a:ext cx="377653" cy="43668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9">
            <a:extLst>
              <a:ext uri="{FF2B5EF4-FFF2-40B4-BE49-F238E27FC236}">
                <a16:creationId xmlns:a16="http://schemas.microsoft.com/office/drawing/2014/main" id="{F72E32DF-097C-490C-A25D-24FEE5D6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77" y="7252412"/>
            <a:ext cx="377653" cy="40589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4">
            <a:extLst>
              <a:ext uri="{FF2B5EF4-FFF2-40B4-BE49-F238E27FC236}">
                <a16:creationId xmlns:a16="http://schemas.microsoft.com/office/drawing/2014/main" id="{43323459-CA53-4584-89D4-1C69D8D9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00" y="5226948"/>
            <a:ext cx="371475" cy="414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AEC1D4E9-46FD-4BF6-A252-BEF3E467159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732" t="1" r="22346" b="24654"/>
          <a:stretch/>
        </p:blipFill>
        <p:spPr>
          <a:xfrm>
            <a:off x="5278072" y="5854443"/>
            <a:ext cx="320132" cy="383579"/>
          </a:xfrm>
          <a:prstGeom prst="ellipse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17C833AD-82FD-43A5-A2D9-9903270FB5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3570" y="6445398"/>
            <a:ext cx="371475" cy="431445"/>
          </a:xfrm>
          <a:prstGeom prst="ellipse">
            <a:avLst/>
          </a:prstGeom>
        </p:spPr>
      </p:pic>
      <p:pic>
        <p:nvPicPr>
          <p:cNvPr id="168" name="Picture 2">
            <a:extLst>
              <a:ext uri="{FF2B5EF4-FFF2-40B4-BE49-F238E27FC236}">
                <a16:creationId xmlns:a16="http://schemas.microsoft.com/office/drawing/2014/main" id="{AD9D4161-EAB0-489C-86A7-6C2A86946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58" y="5211856"/>
            <a:ext cx="394665" cy="4259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2">
            <a:extLst>
              <a:ext uri="{FF2B5EF4-FFF2-40B4-BE49-F238E27FC236}">
                <a16:creationId xmlns:a16="http://schemas.microsoft.com/office/drawing/2014/main" id="{8F39045E-730A-4923-A72A-1E145EA1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82" y="1715900"/>
            <a:ext cx="422854" cy="42560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3">
            <a:extLst>
              <a:ext uri="{FF2B5EF4-FFF2-40B4-BE49-F238E27FC236}">
                <a16:creationId xmlns:a16="http://schemas.microsoft.com/office/drawing/2014/main" id="{E4DB72EA-FDEC-4CAE-8D51-B7A93D7B9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07" y="5811384"/>
            <a:ext cx="378993" cy="4333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" name="Picture 13">
            <a:extLst>
              <a:ext uri="{FF2B5EF4-FFF2-40B4-BE49-F238E27FC236}">
                <a16:creationId xmlns:a16="http://schemas.microsoft.com/office/drawing/2014/main" id="{E6BBA832-5E5D-4E77-9B8E-BF9D8B0C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375" y="6313566"/>
            <a:ext cx="315850" cy="32913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CF2A7D9-CFA7-4280-AD72-1FF7B20159E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4"/>
          <a:stretch/>
        </p:blipFill>
        <p:spPr>
          <a:xfrm>
            <a:off x="7516207" y="6642705"/>
            <a:ext cx="347025" cy="337304"/>
          </a:xfrm>
          <a:prstGeom prst="ellipse">
            <a:avLst/>
          </a:prstGeom>
        </p:spPr>
      </p:pic>
      <p:pic>
        <p:nvPicPr>
          <p:cNvPr id="173" name="Picture 15">
            <a:extLst>
              <a:ext uri="{FF2B5EF4-FFF2-40B4-BE49-F238E27FC236}">
                <a16:creationId xmlns:a16="http://schemas.microsoft.com/office/drawing/2014/main" id="{ABA93E36-F65E-46B8-9C53-E9E74684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78" y="8226653"/>
            <a:ext cx="307837" cy="38490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14">
            <a:extLst>
              <a:ext uri="{FF2B5EF4-FFF2-40B4-BE49-F238E27FC236}">
                <a16:creationId xmlns:a16="http://schemas.microsoft.com/office/drawing/2014/main" id="{DC378197-B196-4EF8-92ED-AC3493E2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63" y="8648908"/>
            <a:ext cx="299053" cy="3824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5">
            <a:extLst>
              <a:ext uri="{FF2B5EF4-FFF2-40B4-BE49-F238E27FC236}">
                <a16:creationId xmlns:a16="http://schemas.microsoft.com/office/drawing/2014/main" id="{0D228198-7CC1-4A2B-9379-614CF183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70" y="6046487"/>
            <a:ext cx="398911" cy="3989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BCE483C8-CAE8-4CAF-972A-801822015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29" y="1018236"/>
            <a:ext cx="468978" cy="5029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98194DCA-AD5E-4675-9F7F-B0FEFF7BB01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59" y="965340"/>
            <a:ext cx="439906" cy="478587"/>
          </a:xfrm>
          <a:prstGeom prst="ellipse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83D0DC16-BD5A-4EB2-AF0F-0DFD8C962F3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3238" y="1693642"/>
            <a:ext cx="457200" cy="457200"/>
          </a:xfrm>
          <a:prstGeom prst="ellipse">
            <a:avLst/>
          </a:prstGeom>
        </p:spPr>
      </p:pic>
      <p:pic>
        <p:nvPicPr>
          <p:cNvPr id="179" name="Picture 5">
            <a:extLst>
              <a:ext uri="{FF2B5EF4-FFF2-40B4-BE49-F238E27FC236}">
                <a16:creationId xmlns:a16="http://schemas.microsoft.com/office/drawing/2014/main" id="{26C7F202-B70E-4B9A-A22C-6701BA95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4" y="7241615"/>
            <a:ext cx="337801" cy="40202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2">
            <a:extLst>
              <a:ext uri="{FF2B5EF4-FFF2-40B4-BE49-F238E27FC236}">
                <a16:creationId xmlns:a16="http://schemas.microsoft.com/office/drawing/2014/main" id="{5150D2D7-BF23-4C71-B94D-9B3EAAA1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8" y="8047160"/>
            <a:ext cx="384175" cy="414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" name="Picture 3" descr="C:\Users\abigdaug\Pictures\AD 1 (2).jpg">
            <a:extLst>
              <a:ext uri="{FF2B5EF4-FFF2-40B4-BE49-F238E27FC236}">
                <a16:creationId xmlns:a16="http://schemas.microsoft.com/office/drawing/2014/main" id="{01DC994B-B9B9-45D8-A4BC-C6B542E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72" y="836845"/>
            <a:ext cx="544516" cy="5509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A8E3E7D-5E55-497A-A17B-5FB54E81A01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754879">
            <a:off x="9922294" y="6628733"/>
            <a:ext cx="319032" cy="426874"/>
          </a:xfrm>
          <a:prstGeom prst="ellipse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D0D6B6CE-C7FC-40AA-BC5E-46AB89C5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65" y="5151281"/>
            <a:ext cx="2097087" cy="53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" name="Picture 18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79FDD7A-0E58-4FDE-9E38-6103C59B4D03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r="5135" b="18073"/>
          <a:stretch/>
        </p:blipFill>
        <p:spPr>
          <a:xfrm>
            <a:off x="5239830" y="7252582"/>
            <a:ext cx="361358" cy="461602"/>
          </a:xfrm>
          <a:prstGeom prst="ellipse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009CB858-60C2-49C4-BD13-7442D6C0527A}"/>
              </a:ext>
            </a:extLst>
          </p:cNvPr>
          <p:cNvSpPr txBox="1"/>
          <p:nvPr/>
        </p:nvSpPr>
        <p:spPr>
          <a:xfrm rot="5400000">
            <a:off x="10348248" y="7018472"/>
            <a:ext cx="1170098" cy="20160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122191" tIns="61096" rIns="122191" bIns="61096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tx1"/>
                </a:solidFill>
              </a:rPr>
              <a:t>Professional Accountability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Matrons to Senior  Matrons Professional Heads through to Group Director of Nursing 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</a:rPr>
              <a:t>Clinical  Directors to  Group Medical Directors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292AAB3-A542-491F-A983-D6928ECEDE60}"/>
              </a:ext>
            </a:extLst>
          </p:cNvPr>
          <p:cNvSpPr txBox="1"/>
          <p:nvPr/>
        </p:nvSpPr>
        <p:spPr>
          <a:xfrm>
            <a:off x="7477147" y="7070883"/>
            <a:ext cx="2106531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Eoin Scott - Critical Care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ECB981A-2D8F-46CF-8E05-371DA6E6A08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18633" y="7112605"/>
            <a:ext cx="275421" cy="328857"/>
          </a:xfrm>
          <a:prstGeom prst="ellipse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87A99B2D-4430-43AF-977D-8C7DB4202BFC}"/>
              </a:ext>
            </a:extLst>
          </p:cNvPr>
          <p:cNvSpPr txBox="1"/>
          <p:nvPr/>
        </p:nvSpPr>
        <p:spPr>
          <a:xfrm>
            <a:off x="7466834" y="7650324"/>
            <a:ext cx="2105464" cy="488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8147" tIns="59074" rIns="118147" bIns="59074" rtlCol="0">
            <a:spAutoFit/>
          </a:bodyPr>
          <a:lstStyle>
            <a:defPPr>
              <a:defRPr lang="en-US"/>
            </a:defPPr>
            <a:lvl1pPr algn="r">
              <a:defRPr sz="1163" b="1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Matron </a:t>
            </a:r>
          </a:p>
          <a:p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 Bone - Theatres</a:t>
            </a:r>
          </a:p>
        </p:txBody>
      </p:sp>
      <p:pic>
        <p:nvPicPr>
          <p:cNvPr id="190" name="Picture 2" descr="C:\Users\jane.mcnamee\Pictures\PHOTOS\Clare Bone.PNG">
            <a:extLst>
              <a:ext uri="{FF2B5EF4-FFF2-40B4-BE49-F238E27FC236}">
                <a16:creationId xmlns:a16="http://schemas.microsoft.com/office/drawing/2014/main" id="{B2422C43-7778-44F4-AD14-062C6DBB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51" y="7779578"/>
            <a:ext cx="296774" cy="3202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5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85179</TotalTime>
  <Words>1515</Words>
  <Application>Microsoft Office PowerPoint</Application>
  <PresentationFormat>A3 Paper (297x420 mm)</PresentationFormat>
  <Paragraphs>633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 December 16th 2021  Master Version 2    </vt:lpstr>
      <vt:lpstr>PowerPoint Presentation</vt:lpstr>
      <vt:lpstr>PowerPoint Presentation</vt:lpstr>
      <vt:lpstr>PowerPoint Presentation</vt:lpstr>
      <vt:lpstr>PowerPoint Presentation</vt:lpstr>
      <vt:lpstr>Operations Team Structure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Woodward Stephanie</dc:creator>
  <cp:lastModifiedBy>Mould, Mark</cp:lastModifiedBy>
  <cp:revision>1095</cp:revision>
  <cp:lastPrinted>2021-12-14T12:45:35Z</cp:lastPrinted>
  <dcterms:created xsi:type="dcterms:W3CDTF">2019-06-16T05:52:53Z</dcterms:created>
  <dcterms:modified xsi:type="dcterms:W3CDTF">2021-12-17T11:53:20Z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2019-06-16T00:00:00Z</vt:filetime>
  </property>
  <property fmtid="{D5CDD505-2E9C-101B-9397-08002B2CF9AE}" pid="3" name="Creator">
    <vt:lpwstr>Acrobat PDFMaker 19 for Word</vt:lpwstr>
  </property>
  <property fmtid="{D5CDD505-2E9C-101B-9397-08002B2CF9AE}" pid="4" name="LastSaved">
    <vt:filetime>2019-06-16T00:00:00Z</vt:filetime>
  </property>
</Properties>
</file>