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21"/>
  </p:notesMasterIdLst>
  <p:sldIdLst>
    <p:sldId id="258" r:id="rId5"/>
    <p:sldId id="260" r:id="rId6"/>
    <p:sldId id="4945" r:id="rId7"/>
    <p:sldId id="4938" r:id="rId8"/>
    <p:sldId id="261" r:id="rId9"/>
    <p:sldId id="265" r:id="rId10"/>
    <p:sldId id="4939" r:id="rId11"/>
    <p:sldId id="4943" r:id="rId12"/>
    <p:sldId id="4947" r:id="rId13"/>
    <p:sldId id="4946" r:id="rId14"/>
    <p:sldId id="4941" r:id="rId15"/>
    <p:sldId id="4948" r:id="rId16"/>
    <p:sldId id="4949" r:id="rId17"/>
    <p:sldId id="4940" r:id="rId18"/>
    <p:sldId id="266" r:id="rId19"/>
    <p:sldId id="494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RTHEAST, Sally (DORSET HEALTHCARE UNIVERSITY NHS FOUNDATION TRUST)" initials="NS(HUNFT" lastIdx="28" clrIdx="0">
    <p:extLst>
      <p:ext uri="{19B8F6BF-5375-455C-9EA6-DF929625EA0E}">
        <p15:presenceInfo xmlns:p15="http://schemas.microsoft.com/office/powerpoint/2012/main" userId="NORTHEAST, Sally (DORSET HEALTHCARE UNIVERSITY NHS FOUNDATION TRUST)" providerId="None"/>
      </p:ext>
    </p:extLst>
  </p:cmAuthor>
  <p:cmAuthor id="2" name="Aviss, Frances (Dorset CCG)" initials="AF(C" lastIdx="13" clrIdx="1">
    <p:extLst>
      <p:ext uri="{19B8F6BF-5375-455C-9EA6-DF929625EA0E}">
        <p15:presenceInfo xmlns:p15="http://schemas.microsoft.com/office/powerpoint/2012/main" userId="S::Frances.Aviss@dorsetccg.nhs.uk::3e2883ed-d397-43dc-a809-e7e73df289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9FD4"/>
    <a:srgbClr val="51B7A4"/>
    <a:srgbClr val="F1AB3D"/>
    <a:srgbClr val="EB5C5C"/>
    <a:srgbClr val="475C6D"/>
    <a:srgbClr val="EA6D9A"/>
    <a:srgbClr val="EA8A47"/>
    <a:srgbClr val="307467"/>
    <a:srgbClr val="419D8B"/>
    <a:srgbClr val="02A4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8" d="100"/>
          <a:sy n="108" d="100"/>
        </p:scale>
        <p:origin x="600" y="102"/>
      </p:cViewPr>
      <p:guideLst/>
    </p:cSldViewPr>
  </p:slideViewPr>
  <p:notesTextViewPr>
    <p:cViewPr>
      <p:scale>
        <a:sx n="1" d="1"/>
        <a:sy n="1" d="1"/>
      </p:scale>
      <p:origin x="0" y="0"/>
    </p:cViewPr>
  </p:notesTextViewPr>
  <p:notesViewPr>
    <p:cSldViewPr snapToGrid="0">
      <p:cViewPr>
        <p:scale>
          <a:sx n="100" d="100"/>
          <a:sy n="100" d="100"/>
        </p:scale>
        <p:origin x="1628" y="-5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8B9719-DE1A-4C76-ACD5-55DF0CA6D3DF}"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F4C5EEEE-C2C1-4FDD-9B40-00AC24859AC5}">
      <dgm:prSet phldrT="[Text]" custT="1"/>
      <dgm:spPr>
        <a:solidFill>
          <a:srgbClr val="059FD4">
            <a:alpha val="50000"/>
          </a:srgbClr>
        </a:solidFill>
      </dgm:spPr>
      <dgm:t>
        <a:bodyPr/>
        <a:lstStyle/>
        <a:p>
          <a:r>
            <a:rPr lang="en-GB" sz="1400" dirty="0"/>
            <a:t>Chair</a:t>
          </a:r>
        </a:p>
      </dgm:t>
    </dgm:pt>
    <dgm:pt modelId="{545BA3B1-A593-482F-872D-6DD4D7AF514D}" type="parTrans" cxnId="{6D679E04-F009-4A56-AA91-D2F69DE2EC27}">
      <dgm:prSet/>
      <dgm:spPr/>
      <dgm:t>
        <a:bodyPr/>
        <a:lstStyle/>
        <a:p>
          <a:endParaRPr lang="en-GB"/>
        </a:p>
      </dgm:t>
    </dgm:pt>
    <dgm:pt modelId="{FF07BD23-7575-4FCC-B4AB-1F6C596DB32D}" type="sibTrans" cxnId="{6D679E04-F009-4A56-AA91-D2F69DE2EC27}">
      <dgm:prSet/>
      <dgm:spPr/>
      <dgm:t>
        <a:bodyPr/>
        <a:lstStyle/>
        <a:p>
          <a:endParaRPr lang="en-GB"/>
        </a:p>
      </dgm:t>
    </dgm:pt>
    <dgm:pt modelId="{C749B662-203F-4A2D-9ACB-DD1D35A429B0}">
      <dgm:prSet phldrT="[Text]" custT="1"/>
      <dgm:spPr>
        <a:solidFill>
          <a:srgbClr val="059FD4">
            <a:alpha val="50000"/>
          </a:srgbClr>
        </a:solidFill>
      </dgm:spPr>
      <dgm:t>
        <a:bodyPr/>
        <a:lstStyle/>
        <a:p>
          <a:r>
            <a:rPr lang="en-GB" sz="1400" dirty="0"/>
            <a:t>BCP Council</a:t>
          </a:r>
        </a:p>
      </dgm:t>
    </dgm:pt>
    <dgm:pt modelId="{55A4A0CC-B5FB-4F0E-8163-482510D8748B}" type="parTrans" cxnId="{BDF85596-976E-40AA-85B8-FBE185A6EA3C}">
      <dgm:prSet/>
      <dgm:spPr/>
      <dgm:t>
        <a:bodyPr/>
        <a:lstStyle/>
        <a:p>
          <a:endParaRPr lang="en-GB"/>
        </a:p>
      </dgm:t>
    </dgm:pt>
    <dgm:pt modelId="{226FD58D-9C85-45D6-9634-6F36E09C6E66}" type="sibTrans" cxnId="{BDF85596-976E-40AA-85B8-FBE185A6EA3C}">
      <dgm:prSet/>
      <dgm:spPr/>
      <dgm:t>
        <a:bodyPr/>
        <a:lstStyle/>
        <a:p>
          <a:endParaRPr lang="en-GB"/>
        </a:p>
      </dgm:t>
    </dgm:pt>
    <dgm:pt modelId="{E69BA073-DB4C-4D5C-BC1E-25245016FABB}">
      <dgm:prSet phldrT="[Text]" custT="1"/>
      <dgm:spPr>
        <a:solidFill>
          <a:srgbClr val="02A4A7">
            <a:alpha val="50000"/>
          </a:srgbClr>
        </a:solidFill>
      </dgm:spPr>
      <dgm:t>
        <a:bodyPr/>
        <a:lstStyle/>
        <a:p>
          <a:r>
            <a:rPr lang="en-GB" sz="1400" dirty="0"/>
            <a:t>Dorset</a:t>
          </a:r>
          <a:r>
            <a:rPr lang="en-GB" sz="1600" dirty="0"/>
            <a:t> </a:t>
          </a:r>
          <a:r>
            <a:rPr lang="en-GB" sz="1400" dirty="0"/>
            <a:t>Council</a:t>
          </a:r>
        </a:p>
      </dgm:t>
    </dgm:pt>
    <dgm:pt modelId="{20FEFE3E-7363-4551-B630-5E59A7480831}" type="parTrans" cxnId="{53E18616-2490-472D-B12B-C0CCEE7646D6}">
      <dgm:prSet/>
      <dgm:spPr/>
      <dgm:t>
        <a:bodyPr/>
        <a:lstStyle/>
        <a:p>
          <a:endParaRPr lang="en-GB"/>
        </a:p>
      </dgm:t>
    </dgm:pt>
    <dgm:pt modelId="{A745BA94-F07E-42F7-8DED-E4BA05D04E33}" type="sibTrans" cxnId="{53E18616-2490-472D-B12B-C0CCEE7646D6}">
      <dgm:prSet/>
      <dgm:spPr/>
      <dgm:t>
        <a:bodyPr/>
        <a:lstStyle/>
        <a:p>
          <a:endParaRPr lang="en-GB"/>
        </a:p>
      </dgm:t>
    </dgm:pt>
    <dgm:pt modelId="{ECC7028D-FFC4-458C-AF42-9339CA9D7F4D}">
      <dgm:prSet phldrT="[Text]" custT="1"/>
      <dgm:spPr>
        <a:solidFill>
          <a:srgbClr val="02A4A7">
            <a:alpha val="50000"/>
          </a:srgbClr>
        </a:solidFill>
      </dgm:spPr>
      <dgm:t>
        <a:bodyPr/>
        <a:lstStyle/>
        <a:p>
          <a:r>
            <a:rPr lang="en-GB" sz="1400" dirty="0"/>
            <a:t>NHS Dorset</a:t>
          </a:r>
        </a:p>
      </dgm:t>
    </dgm:pt>
    <dgm:pt modelId="{6FD5ED74-6EA5-49BF-8A6B-8560D43D7A5F}" type="parTrans" cxnId="{CA87D6D8-3772-4CBE-B062-5A4206722537}">
      <dgm:prSet/>
      <dgm:spPr/>
      <dgm:t>
        <a:bodyPr/>
        <a:lstStyle/>
        <a:p>
          <a:endParaRPr lang="en-GB"/>
        </a:p>
      </dgm:t>
    </dgm:pt>
    <dgm:pt modelId="{6C6191E0-1210-4A95-832B-FCB8B2CDC515}" type="sibTrans" cxnId="{CA87D6D8-3772-4CBE-B062-5A4206722537}">
      <dgm:prSet/>
      <dgm:spPr/>
      <dgm:t>
        <a:bodyPr/>
        <a:lstStyle/>
        <a:p>
          <a:endParaRPr lang="en-GB"/>
        </a:p>
      </dgm:t>
    </dgm:pt>
    <dgm:pt modelId="{4F2F30DA-5401-4BE1-B280-E0F461FDCED3}" type="pres">
      <dgm:prSet presAssocID="{868B9719-DE1A-4C76-ACD5-55DF0CA6D3DF}" presName="Name0" presStyleCnt="0">
        <dgm:presLayoutVars>
          <dgm:dir/>
          <dgm:resizeHandles val="exact"/>
        </dgm:presLayoutVars>
      </dgm:prSet>
      <dgm:spPr/>
    </dgm:pt>
    <dgm:pt modelId="{B77CADBF-1CDE-4D0D-9EFB-0E5D8ADC4A5D}" type="pres">
      <dgm:prSet presAssocID="{F4C5EEEE-C2C1-4FDD-9B40-00AC24859AC5}" presName="Name5" presStyleLbl="vennNode1" presStyleIdx="0" presStyleCnt="4">
        <dgm:presLayoutVars>
          <dgm:bulletEnabled val="1"/>
        </dgm:presLayoutVars>
      </dgm:prSet>
      <dgm:spPr/>
    </dgm:pt>
    <dgm:pt modelId="{DEB630C9-AE3E-4E88-8434-921B2541A171}" type="pres">
      <dgm:prSet presAssocID="{FF07BD23-7575-4FCC-B4AB-1F6C596DB32D}" presName="space" presStyleCnt="0"/>
      <dgm:spPr/>
    </dgm:pt>
    <dgm:pt modelId="{5A3C1093-791B-41B5-9AC1-8CB72B6DBA0A}" type="pres">
      <dgm:prSet presAssocID="{C749B662-203F-4A2D-9ACB-DD1D35A429B0}" presName="Name5" presStyleLbl="vennNode1" presStyleIdx="1" presStyleCnt="4">
        <dgm:presLayoutVars>
          <dgm:bulletEnabled val="1"/>
        </dgm:presLayoutVars>
      </dgm:prSet>
      <dgm:spPr/>
    </dgm:pt>
    <dgm:pt modelId="{2B8D04EE-99B7-4C35-82DB-91CB9DBD8597}" type="pres">
      <dgm:prSet presAssocID="{226FD58D-9C85-45D6-9634-6F36E09C6E66}" presName="space" presStyleCnt="0"/>
      <dgm:spPr/>
    </dgm:pt>
    <dgm:pt modelId="{96F801F1-407D-47D7-A55A-176BD2C65A3E}" type="pres">
      <dgm:prSet presAssocID="{E69BA073-DB4C-4D5C-BC1E-25245016FABB}" presName="Name5" presStyleLbl="vennNode1" presStyleIdx="2" presStyleCnt="4">
        <dgm:presLayoutVars>
          <dgm:bulletEnabled val="1"/>
        </dgm:presLayoutVars>
      </dgm:prSet>
      <dgm:spPr/>
    </dgm:pt>
    <dgm:pt modelId="{9CA77D93-227F-4536-9091-AB4E245E247B}" type="pres">
      <dgm:prSet presAssocID="{A745BA94-F07E-42F7-8DED-E4BA05D04E33}" presName="space" presStyleCnt="0"/>
      <dgm:spPr/>
    </dgm:pt>
    <dgm:pt modelId="{80FDF714-3722-4442-8694-447B78F960CB}" type="pres">
      <dgm:prSet presAssocID="{ECC7028D-FFC4-458C-AF42-9339CA9D7F4D}" presName="Name5" presStyleLbl="vennNode1" presStyleIdx="3" presStyleCnt="4">
        <dgm:presLayoutVars>
          <dgm:bulletEnabled val="1"/>
        </dgm:presLayoutVars>
      </dgm:prSet>
      <dgm:spPr/>
    </dgm:pt>
  </dgm:ptLst>
  <dgm:cxnLst>
    <dgm:cxn modelId="{6D679E04-F009-4A56-AA91-D2F69DE2EC27}" srcId="{868B9719-DE1A-4C76-ACD5-55DF0CA6D3DF}" destId="{F4C5EEEE-C2C1-4FDD-9B40-00AC24859AC5}" srcOrd="0" destOrd="0" parTransId="{545BA3B1-A593-482F-872D-6DD4D7AF514D}" sibTransId="{FF07BD23-7575-4FCC-B4AB-1F6C596DB32D}"/>
    <dgm:cxn modelId="{53E18616-2490-472D-B12B-C0CCEE7646D6}" srcId="{868B9719-DE1A-4C76-ACD5-55DF0CA6D3DF}" destId="{E69BA073-DB4C-4D5C-BC1E-25245016FABB}" srcOrd="2" destOrd="0" parTransId="{20FEFE3E-7363-4551-B630-5E59A7480831}" sibTransId="{A745BA94-F07E-42F7-8DED-E4BA05D04E33}"/>
    <dgm:cxn modelId="{FCA18B63-97A6-4A74-9672-1F7A3181575A}" type="presOf" srcId="{C749B662-203F-4A2D-9ACB-DD1D35A429B0}" destId="{5A3C1093-791B-41B5-9AC1-8CB72B6DBA0A}" srcOrd="0" destOrd="0" presId="urn:microsoft.com/office/officeart/2005/8/layout/venn3"/>
    <dgm:cxn modelId="{C2617B45-8C27-4865-B529-DA28A63ECED5}" type="presOf" srcId="{F4C5EEEE-C2C1-4FDD-9B40-00AC24859AC5}" destId="{B77CADBF-1CDE-4D0D-9EFB-0E5D8ADC4A5D}" srcOrd="0" destOrd="0" presId="urn:microsoft.com/office/officeart/2005/8/layout/venn3"/>
    <dgm:cxn modelId="{9815F987-4296-46C1-A72D-094557E85ABD}" type="presOf" srcId="{868B9719-DE1A-4C76-ACD5-55DF0CA6D3DF}" destId="{4F2F30DA-5401-4BE1-B280-E0F461FDCED3}" srcOrd="0" destOrd="0" presId="urn:microsoft.com/office/officeart/2005/8/layout/venn3"/>
    <dgm:cxn modelId="{4BFEF58B-AEE7-4C34-ABB3-DF28275004FF}" type="presOf" srcId="{E69BA073-DB4C-4D5C-BC1E-25245016FABB}" destId="{96F801F1-407D-47D7-A55A-176BD2C65A3E}" srcOrd="0" destOrd="0" presId="urn:microsoft.com/office/officeart/2005/8/layout/venn3"/>
    <dgm:cxn modelId="{BDF85596-976E-40AA-85B8-FBE185A6EA3C}" srcId="{868B9719-DE1A-4C76-ACD5-55DF0CA6D3DF}" destId="{C749B662-203F-4A2D-9ACB-DD1D35A429B0}" srcOrd="1" destOrd="0" parTransId="{55A4A0CC-B5FB-4F0E-8163-482510D8748B}" sibTransId="{226FD58D-9C85-45D6-9634-6F36E09C6E66}"/>
    <dgm:cxn modelId="{0BE4FA9D-E9C8-4287-98EE-108B35B5D74E}" type="presOf" srcId="{ECC7028D-FFC4-458C-AF42-9339CA9D7F4D}" destId="{80FDF714-3722-4442-8694-447B78F960CB}" srcOrd="0" destOrd="0" presId="urn:microsoft.com/office/officeart/2005/8/layout/venn3"/>
    <dgm:cxn modelId="{CA87D6D8-3772-4CBE-B062-5A4206722537}" srcId="{868B9719-DE1A-4C76-ACD5-55DF0CA6D3DF}" destId="{ECC7028D-FFC4-458C-AF42-9339CA9D7F4D}" srcOrd="3" destOrd="0" parTransId="{6FD5ED74-6EA5-49BF-8A6B-8560D43D7A5F}" sibTransId="{6C6191E0-1210-4A95-832B-FCB8B2CDC515}"/>
    <dgm:cxn modelId="{C28F5420-1F87-4DA5-A528-5996E23FBA27}" type="presParOf" srcId="{4F2F30DA-5401-4BE1-B280-E0F461FDCED3}" destId="{B77CADBF-1CDE-4D0D-9EFB-0E5D8ADC4A5D}" srcOrd="0" destOrd="0" presId="urn:microsoft.com/office/officeart/2005/8/layout/venn3"/>
    <dgm:cxn modelId="{87160B2F-8AE2-4F9F-A1BF-40026DED580B}" type="presParOf" srcId="{4F2F30DA-5401-4BE1-B280-E0F461FDCED3}" destId="{DEB630C9-AE3E-4E88-8434-921B2541A171}" srcOrd="1" destOrd="0" presId="urn:microsoft.com/office/officeart/2005/8/layout/venn3"/>
    <dgm:cxn modelId="{5C3A3D14-C558-4E6E-8767-B43ACA4F997B}" type="presParOf" srcId="{4F2F30DA-5401-4BE1-B280-E0F461FDCED3}" destId="{5A3C1093-791B-41B5-9AC1-8CB72B6DBA0A}" srcOrd="2" destOrd="0" presId="urn:microsoft.com/office/officeart/2005/8/layout/venn3"/>
    <dgm:cxn modelId="{9D79503F-711E-4EDD-9F96-8A3FCBEBF6C9}" type="presParOf" srcId="{4F2F30DA-5401-4BE1-B280-E0F461FDCED3}" destId="{2B8D04EE-99B7-4C35-82DB-91CB9DBD8597}" srcOrd="3" destOrd="0" presId="urn:microsoft.com/office/officeart/2005/8/layout/venn3"/>
    <dgm:cxn modelId="{475BD01F-0996-429F-91C7-3225B69A78B5}" type="presParOf" srcId="{4F2F30DA-5401-4BE1-B280-E0F461FDCED3}" destId="{96F801F1-407D-47D7-A55A-176BD2C65A3E}" srcOrd="4" destOrd="0" presId="urn:microsoft.com/office/officeart/2005/8/layout/venn3"/>
    <dgm:cxn modelId="{B9D26DF1-DE46-4D48-8C48-D846F8D9747E}" type="presParOf" srcId="{4F2F30DA-5401-4BE1-B280-E0F461FDCED3}" destId="{9CA77D93-227F-4536-9091-AB4E245E247B}" srcOrd="5" destOrd="0" presId="urn:microsoft.com/office/officeart/2005/8/layout/venn3"/>
    <dgm:cxn modelId="{11AA72F7-ECF6-4E43-B24D-FD83FE6EC03D}" type="presParOf" srcId="{4F2F30DA-5401-4BE1-B280-E0F461FDCED3}" destId="{80FDF714-3722-4442-8694-447B78F960CB}"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8B9719-DE1A-4C76-ACD5-55DF0CA6D3DF}"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F4C5EEEE-C2C1-4FDD-9B40-00AC24859AC5}">
      <dgm:prSet phldrT="[Text]" custT="1"/>
      <dgm:spPr>
        <a:solidFill>
          <a:srgbClr val="02A4A7">
            <a:alpha val="50000"/>
          </a:srgbClr>
        </a:solidFill>
      </dgm:spPr>
      <dgm:t>
        <a:bodyPr/>
        <a:lstStyle/>
        <a:p>
          <a:r>
            <a:rPr lang="en-GB" sz="1400" dirty="0"/>
            <a:t>Dorset Police</a:t>
          </a:r>
        </a:p>
      </dgm:t>
    </dgm:pt>
    <dgm:pt modelId="{545BA3B1-A593-482F-872D-6DD4D7AF514D}" type="parTrans" cxnId="{6D679E04-F009-4A56-AA91-D2F69DE2EC27}">
      <dgm:prSet/>
      <dgm:spPr/>
      <dgm:t>
        <a:bodyPr/>
        <a:lstStyle/>
        <a:p>
          <a:endParaRPr lang="en-GB"/>
        </a:p>
      </dgm:t>
    </dgm:pt>
    <dgm:pt modelId="{FF07BD23-7575-4FCC-B4AB-1F6C596DB32D}" type="sibTrans" cxnId="{6D679E04-F009-4A56-AA91-D2F69DE2EC27}">
      <dgm:prSet/>
      <dgm:spPr/>
      <dgm:t>
        <a:bodyPr/>
        <a:lstStyle/>
        <a:p>
          <a:endParaRPr lang="en-GB"/>
        </a:p>
      </dgm:t>
    </dgm:pt>
    <dgm:pt modelId="{C749B662-203F-4A2D-9ACB-DD1D35A429B0}">
      <dgm:prSet phldrT="[Text]" custT="1"/>
      <dgm:spPr>
        <a:solidFill>
          <a:srgbClr val="307467">
            <a:alpha val="49804"/>
          </a:srgbClr>
        </a:solidFill>
      </dgm:spPr>
      <dgm:t>
        <a:bodyPr/>
        <a:lstStyle/>
        <a:p>
          <a:r>
            <a:rPr lang="en-GB" sz="1400" dirty="0"/>
            <a:t>Dorset and Wiltshire Fire</a:t>
          </a:r>
        </a:p>
      </dgm:t>
    </dgm:pt>
    <dgm:pt modelId="{55A4A0CC-B5FB-4F0E-8163-482510D8748B}" type="parTrans" cxnId="{BDF85596-976E-40AA-85B8-FBE185A6EA3C}">
      <dgm:prSet/>
      <dgm:spPr/>
      <dgm:t>
        <a:bodyPr/>
        <a:lstStyle/>
        <a:p>
          <a:endParaRPr lang="en-GB"/>
        </a:p>
      </dgm:t>
    </dgm:pt>
    <dgm:pt modelId="{226FD58D-9C85-45D6-9634-6F36E09C6E66}" type="sibTrans" cxnId="{BDF85596-976E-40AA-85B8-FBE185A6EA3C}">
      <dgm:prSet/>
      <dgm:spPr/>
      <dgm:t>
        <a:bodyPr/>
        <a:lstStyle/>
        <a:p>
          <a:endParaRPr lang="en-GB"/>
        </a:p>
      </dgm:t>
    </dgm:pt>
    <dgm:pt modelId="{E69BA073-DB4C-4D5C-BC1E-25245016FABB}">
      <dgm:prSet phldrT="[Text]" custT="1"/>
      <dgm:spPr>
        <a:solidFill>
          <a:srgbClr val="307467">
            <a:alpha val="50000"/>
          </a:srgbClr>
        </a:solidFill>
      </dgm:spPr>
      <dgm:t>
        <a:bodyPr/>
        <a:lstStyle/>
        <a:p>
          <a:r>
            <a:rPr lang="en-GB" sz="1400" dirty="0"/>
            <a:t>Dorset HealthCare</a:t>
          </a:r>
        </a:p>
      </dgm:t>
    </dgm:pt>
    <dgm:pt modelId="{20FEFE3E-7363-4551-B630-5E59A7480831}" type="parTrans" cxnId="{53E18616-2490-472D-B12B-C0CCEE7646D6}">
      <dgm:prSet/>
      <dgm:spPr/>
      <dgm:t>
        <a:bodyPr/>
        <a:lstStyle/>
        <a:p>
          <a:endParaRPr lang="en-GB"/>
        </a:p>
      </dgm:t>
    </dgm:pt>
    <dgm:pt modelId="{A745BA94-F07E-42F7-8DED-E4BA05D04E33}" type="sibTrans" cxnId="{53E18616-2490-472D-B12B-C0CCEE7646D6}">
      <dgm:prSet/>
      <dgm:spPr/>
      <dgm:t>
        <a:bodyPr/>
        <a:lstStyle/>
        <a:p>
          <a:endParaRPr lang="en-GB"/>
        </a:p>
      </dgm:t>
    </dgm:pt>
    <dgm:pt modelId="{ECC7028D-FFC4-458C-AF42-9339CA9D7F4D}">
      <dgm:prSet phldrT="[Text]" custT="1"/>
      <dgm:spPr>
        <a:solidFill>
          <a:srgbClr val="307467">
            <a:alpha val="50000"/>
          </a:srgbClr>
        </a:solidFill>
      </dgm:spPr>
      <dgm:t>
        <a:bodyPr/>
        <a:lstStyle/>
        <a:p>
          <a:r>
            <a:rPr lang="en-GB" sz="1400" dirty="0"/>
            <a:t>Dorset County Hospital</a:t>
          </a:r>
        </a:p>
      </dgm:t>
    </dgm:pt>
    <dgm:pt modelId="{6FD5ED74-6EA5-49BF-8A6B-8560D43D7A5F}" type="parTrans" cxnId="{CA87D6D8-3772-4CBE-B062-5A4206722537}">
      <dgm:prSet/>
      <dgm:spPr/>
      <dgm:t>
        <a:bodyPr/>
        <a:lstStyle/>
        <a:p>
          <a:endParaRPr lang="en-GB"/>
        </a:p>
      </dgm:t>
    </dgm:pt>
    <dgm:pt modelId="{6C6191E0-1210-4A95-832B-FCB8B2CDC515}" type="sibTrans" cxnId="{CA87D6D8-3772-4CBE-B062-5A4206722537}">
      <dgm:prSet/>
      <dgm:spPr/>
      <dgm:t>
        <a:bodyPr/>
        <a:lstStyle/>
        <a:p>
          <a:endParaRPr lang="en-GB"/>
        </a:p>
      </dgm:t>
    </dgm:pt>
    <dgm:pt modelId="{4F2F30DA-5401-4BE1-B280-E0F461FDCED3}" type="pres">
      <dgm:prSet presAssocID="{868B9719-DE1A-4C76-ACD5-55DF0CA6D3DF}" presName="Name0" presStyleCnt="0">
        <dgm:presLayoutVars>
          <dgm:dir/>
          <dgm:resizeHandles val="exact"/>
        </dgm:presLayoutVars>
      </dgm:prSet>
      <dgm:spPr/>
    </dgm:pt>
    <dgm:pt modelId="{B77CADBF-1CDE-4D0D-9EFB-0E5D8ADC4A5D}" type="pres">
      <dgm:prSet presAssocID="{F4C5EEEE-C2C1-4FDD-9B40-00AC24859AC5}" presName="Name5" presStyleLbl="vennNode1" presStyleIdx="0" presStyleCnt="4">
        <dgm:presLayoutVars>
          <dgm:bulletEnabled val="1"/>
        </dgm:presLayoutVars>
      </dgm:prSet>
      <dgm:spPr/>
    </dgm:pt>
    <dgm:pt modelId="{DEB630C9-AE3E-4E88-8434-921B2541A171}" type="pres">
      <dgm:prSet presAssocID="{FF07BD23-7575-4FCC-B4AB-1F6C596DB32D}" presName="space" presStyleCnt="0"/>
      <dgm:spPr/>
    </dgm:pt>
    <dgm:pt modelId="{5A3C1093-791B-41B5-9AC1-8CB72B6DBA0A}" type="pres">
      <dgm:prSet presAssocID="{C749B662-203F-4A2D-9ACB-DD1D35A429B0}" presName="Name5" presStyleLbl="vennNode1" presStyleIdx="1" presStyleCnt="4">
        <dgm:presLayoutVars>
          <dgm:bulletEnabled val="1"/>
        </dgm:presLayoutVars>
      </dgm:prSet>
      <dgm:spPr/>
    </dgm:pt>
    <dgm:pt modelId="{2B8D04EE-99B7-4C35-82DB-91CB9DBD8597}" type="pres">
      <dgm:prSet presAssocID="{226FD58D-9C85-45D6-9634-6F36E09C6E66}" presName="space" presStyleCnt="0"/>
      <dgm:spPr/>
    </dgm:pt>
    <dgm:pt modelId="{96F801F1-407D-47D7-A55A-176BD2C65A3E}" type="pres">
      <dgm:prSet presAssocID="{E69BA073-DB4C-4D5C-BC1E-25245016FABB}" presName="Name5" presStyleLbl="vennNode1" presStyleIdx="2" presStyleCnt="4" custScaleX="102874">
        <dgm:presLayoutVars>
          <dgm:bulletEnabled val="1"/>
        </dgm:presLayoutVars>
      </dgm:prSet>
      <dgm:spPr/>
    </dgm:pt>
    <dgm:pt modelId="{9CA77D93-227F-4536-9091-AB4E245E247B}" type="pres">
      <dgm:prSet presAssocID="{A745BA94-F07E-42F7-8DED-E4BA05D04E33}" presName="space" presStyleCnt="0"/>
      <dgm:spPr/>
    </dgm:pt>
    <dgm:pt modelId="{80FDF714-3722-4442-8694-447B78F960CB}" type="pres">
      <dgm:prSet presAssocID="{ECC7028D-FFC4-458C-AF42-9339CA9D7F4D}" presName="Name5" presStyleLbl="vennNode1" presStyleIdx="3" presStyleCnt="4">
        <dgm:presLayoutVars>
          <dgm:bulletEnabled val="1"/>
        </dgm:presLayoutVars>
      </dgm:prSet>
      <dgm:spPr/>
    </dgm:pt>
  </dgm:ptLst>
  <dgm:cxnLst>
    <dgm:cxn modelId="{6D679E04-F009-4A56-AA91-D2F69DE2EC27}" srcId="{868B9719-DE1A-4C76-ACD5-55DF0CA6D3DF}" destId="{F4C5EEEE-C2C1-4FDD-9B40-00AC24859AC5}" srcOrd="0" destOrd="0" parTransId="{545BA3B1-A593-482F-872D-6DD4D7AF514D}" sibTransId="{FF07BD23-7575-4FCC-B4AB-1F6C596DB32D}"/>
    <dgm:cxn modelId="{53E18616-2490-472D-B12B-C0CCEE7646D6}" srcId="{868B9719-DE1A-4C76-ACD5-55DF0CA6D3DF}" destId="{E69BA073-DB4C-4D5C-BC1E-25245016FABB}" srcOrd="2" destOrd="0" parTransId="{20FEFE3E-7363-4551-B630-5E59A7480831}" sibTransId="{A745BA94-F07E-42F7-8DED-E4BA05D04E33}"/>
    <dgm:cxn modelId="{FCA18B63-97A6-4A74-9672-1F7A3181575A}" type="presOf" srcId="{C749B662-203F-4A2D-9ACB-DD1D35A429B0}" destId="{5A3C1093-791B-41B5-9AC1-8CB72B6DBA0A}" srcOrd="0" destOrd="0" presId="urn:microsoft.com/office/officeart/2005/8/layout/venn3"/>
    <dgm:cxn modelId="{C2617B45-8C27-4865-B529-DA28A63ECED5}" type="presOf" srcId="{F4C5EEEE-C2C1-4FDD-9B40-00AC24859AC5}" destId="{B77CADBF-1CDE-4D0D-9EFB-0E5D8ADC4A5D}" srcOrd="0" destOrd="0" presId="urn:microsoft.com/office/officeart/2005/8/layout/venn3"/>
    <dgm:cxn modelId="{9815F987-4296-46C1-A72D-094557E85ABD}" type="presOf" srcId="{868B9719-DE1A-4C76-ACD5-55DF0CA6D3DF}" destId="{4F2F30DA-5401-4BE1-B280-E0F461FDCED3}" srcOrd="0" destOrd="0" presId="urn:microsoft.com/office/officeart/2005/8/layout/venn3"/>
    <dgm:cxn modelId="{4BFEF58B-AEE7-4C34-ABB3-DF28275004FF}" type="presOf" srcId="{E69BA073-DB4C-4D5C-BC1E-25245016FABB}" destId="{96F801F1-407D-47D7-A55A-176BD2C65A3E}" srcOrd="0" destOrd="0" presId="urn:microsoft.com/office/officeart/2005/8/layout/venn3"/>
    <dgm:cxn modelId="{BDF85596-976E-40AA-85B8-FBE185A6EA3C}" srcId="{868B9719-DE1A-4C76-ACD5-55DF0CA6D3DF}" destId="{C749B662-203F-4A2D-9ACB-DD1D35A429B0}" srcOrd="1" destOrd="0" parTransId="{55A4A0CC-B5FB-4F0E-8163-482510D8748B}" sibTransId="{226FD58D-9C85-45D6-9634-6F36E09C6E66}"/>
    <dgm:cxn modelId="{0BE4FA9D-E9C8-4287-98EE-108B35B5D74E}" type="presOf" srcId="{ECC7028D-FFC4-458C-AF42-9339CA9D7F4D}" destId="{80FDF714-3722-4442-8694-447B78F960CB}" srcOrd="0" destOrd="0" presId="urn:microsoft.com/office/officeart/2005/8/layout/venn3"/>
    <dgm:cxn modelId="{CA87D6D8-3772-4CBE-B062-5A4206722537}" srcId="{868B9719-DE1A-4C76-ACD5-55DF0CA6D3DF}" destId="{ECC7028D-FFC4-458C-AF42-9339CA9D7F4D}" srcOrd="3" destOrd="0" parTransId="{6FD5ED74-6EA5-49BF-8A6B-8560D43D7A5F}" sibTransId="{6C6191E0-1210-4A95-832B-FCB8B2CDC515}"/>
    <dgm:cxn modelId="{C28F5420-1F87-4DA5-A528-5996E23FBA27}" type="presParOf" srcId="{4F2F30DA-5401-4BE1-B280-E0F461FDCED3}" destId="{B77CADBF-1CDE-4D0D-9EFB-0E5D8ADC4A5D}" srcOrd="0" destOrd="0" presId="urn:microsoft.com/office/officeart/2005/8/layout/venn3"/>
    <dgm:cxn modelId="{87160B2F-8AE2-4F9F-A1BF-40026DED580B}" type="presParOf" srcId="{4F2F30DA-5401-4BE1-B280-E0F461FDCED3}" destId="{DEB630C9-AE3E-4E88-8434-921B2541A171}" srcOrd="1" destOrd="0" presId="urn:microsoft.com/office/officeart/2005/8/layout/venn3"/>
    <dgm:cxn modelId="{5C3A3D14-C558-4E6E-8767-B43ACA4F997B}" type="presParOf" srcId="{4F2F30DA-5401-4BE1-B280-E0F461FDCED3}" destId="{5A3C1093-791B-41B5-9AC1-8CB72B6DBA0A}" srcOrd="2" destOrd="0" presId="urn:microsoft.com/office/officeart/2005/8/layout/venn3"/>
    <dgm:cxn modelId="{9D79503F-711E-4EDD-9F96-8A3FCBEBF6C9}" type="presParOf" srcId="{4F2F30DA-5401-4BE1-B280-E0F461FDCED3}" destId="{2B8D04EE-99B7-4C35-82DB-91CB9DBD8597}" srcOrd="3" destOrd="0" presId="urn:microsoft.com/office/officeart/2005/8/layout/venn3"/>
    <dgm:cxn modelId="{475BD01F-0996-429F-91C7-3225B69A78B5}" type="presParOf" srcId="{4F2F30DA-5401-4BE1-B280-E0F461FDCED3}" destId="{96F801F1-407D-47D7-A55A-176BD2C65A3E}" srcOrd="4" destOrd="0" presId="urn:microsoft.com/office/officeart/2005/8/layout/venn3"/>
    <dgm:cxn modelId="{B9D26DF1-DE46-4D48-8C48-D846F8D9747E}" type="presParOf" srcId="{4F2F30DA-5401-4BE1-B280-E0F461FDCED3}" destId="{9CA77D93-227F-4536-9091-AB4E245E247B}" srcOrd="5" destOrd="0" presId="urn:microsoft.com/office/officeart/2005/8/layout/venn3"/>
    <dgm:cxn modelId="{11AA72F7-ECF6-4E43-B24D-FD83FE6EC03D}" type="presParOf" srcId="{4F2F30DA-5401-4BE1-B280-E0F461FDCED3}" destId="{80FDF714-3722-4442-8694-447B78F960CB}" srcOrd="6" destOrd="0" presId="urn:microsoft.com/office/officeart/2005/8/layout/ven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8B9719-DE1A-4C76-ACD5-55DF0CA6D3DF}"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F4C5EEEE-C2C1-4FDD-9B40-00AC24859AC5}">
      <dgm:prSet phldrT="[Text]" custT="1"/>
      <dgm:spPr>
        <a:solidFill>
          <a:srgbClr val="F1AB3D">
            <a:alpha val="50000"/>
          </a:srgbClr>
        </a:solidFill>
      </dgm:spPr>
      <dgm:t>
        <a:bodyPr/>
        <a:lstStyle/>
        <a:p>
          <a:r>
            <a:rPr lang="en-GB" sz="1400" dirty="0"/>
            <a:t>University Hospitals Dorset</a:t>
          </a:r>
        </a:p>
      </dgm:t>
    </dgm:pt>
    <dgm:pt modelId="{545BA3B1-A593-482F-872D-6DD4D7AF514D}" type="parTrans" cxnId="{6D679E04-F009-4A56-AA91-D2F69DE2EC27}">
      <dgm:prSet/>
      <dgm:spPr/>
      <dgm:t>
        <a:bodyPr/>
        <a:lstStyle/>
        <a:p>
          <a:endParaRPr lang="en-GB"/>
        </a:p>
      </dgm:t>
    </dgm:pt>
    <dgm:pt modelId="{FF07BD23-7575-4FCC-B4AB-1F6C596DB32D}" type="sibTrans" cxnId="{6D679E04-F009-4A56-AA91-D2F69DE2EC27}">
      <dgm:prSet/>
      <dgm:spPr/>
      <dgm:t>
        <a:bodyPr/>
        <a:lstStyle/>
        <a:p>
          <a:endParaRPr lang="en-GB"/>
        </a:p>
      </dgm:t>
    </dgm:pt>
    <dgm:pt modelId="{C749B662-203F-4A2D-9ACB-DD1D35A429B0}">
      <dgm:prSet phldrT="[Text]" custT="1"/>
      <dgm:spPr>
        <a:solidFill>
          <a:srgbClr val="F1AB3D">
            <a:alpha val="50000"/>
          </a:srgbClr>
        </a:solidFill>
      </dgm:spPr>
      <dgm:t>
        <a:bodyPr/>
        <a:lstStyle/>
        <a:p>
          <a:r>
            <a:rPr lang="en-GB" sz="1400" dirty="0"/>
            <a:t>South West Ambulance Trust</a:t>
          </a:r>
        </a:p>
      </dgm:t>
    </dgm:pt>
    <dgm:pt modelId="{55A4A0CC-B5FB-4F0E-8163-482510D8748B}" type="parTrans" cxnId="{BDF85596-976E-40AA-85B8-FBE185A6EA3C}">
      <dgm:prSet/>
      <dgm:spPr/>
      <dgm:t>
        <a:bodyPr/>
        <a:lstStyle/>
        <a:p>
          <a:endParaRPr lang="en-GB"/>
        </a:p>
      </dgm:t>
    </dgm:pt>
    <dgm:pt modelId="{226FD58D-9C85-45D6-9634-6F36E09C6E66}" type="sibTrans" cxnId="{BDF85596-976E-40AA-85B8-FBE185A6EA3C}">
      <dgm:prSet/>
      <dgm:spPr/>
      <dgm:t>
        <a:bodyPr/>
        <a:lstStyle/>
        <a:p>
          <a:endParaRPr lang="en-GB"/>
        </a:p>
      </dgm:t>
    </dgm:pt>
    <dgm:pt modelId="{E69BA073-DB4C-4D5C-BC1E-25245016FABB}">
      <dgm:prSet phldrT="[Text]" custT="1"/>
      <dgm:spPr>
        <a:solidFill>
          <a:srgbClr val="EA8A47">
            <a:alpha val="50000"/>
          </a:srgbClr>
        </a:solidFill>
      </dgm:spPr>
      <dgm:t>
        <a:bodyPr/>
        <a:lstStyle/>
        <a:p>
          <a:r>
            <a:rPr lang="en-GB" sz="1400" dirty="0"/>
            <a:t>Voluntary Sector Alliance</a:t>
          </a:r>
        </a:p>
      </dgm:t>
    </dgm:pt>
    <dgm:pt modelId="{20FEFE3E-7363-4551-B630-5E59A7480831}" type="parTrans" cxnId="{53E18616-2490-472D-B12B-C0CCEE7646D6}">
      <dgm:prSet/>
      <dgm:spPr/>
      <dgm:t>
        <a:bodyPr/>
        <a:lstStyle/>
        <a:p>
          <a:endParaRPr lang="en-GB"/>
        </a:p>
      </dgm:t>
    </dgm:pt>
    <dgm:pt modelId="{A745BA94-F07E-42F7-8DED-E4BA05D04E33}" type="sibTrans" cxnId="{53E18616-2490-472D-B12B-C0CCEE7646D6}">
      <dgm:prSet/>
      <dgm:spPr/>
      <dgm:t>
        <a:bodyPr/>
        <a:lstStyle/>
        <a:p>
          <a:endParaRPr lang="en-GB"/>
        </a:p>
      </dgm:t>
    </dgm:pt>
    <dgm:pt modelId="{ECC7028D-FFC4-458C-AF42-9339CA9D7F4D}">
      <dgm:prSet phldrT="[Text]" custT="1"/>
      <dgm:spPr>
        <a:solidFill>
          <a:srgbClr val="EA8A47">
            <a:alpha val="50000"/>
          </a:srgbClr>
        </a:solidFill>
      </dgm:spPr>
      <dgm:t>
        <a:bodyPr/>
        <a:lstStyle/>
        <a:p>
          <a:r>
            <a:rPr lang="en-GB" sz="1400" dirty="0"/>
            <a:t>Wessex AHSN</a:t>
          </a:r>
        </a:p>
      </dgm:t>
    </dgm:pt>
    <dgm:pt modelId="{6FD5ED74-6EA5-49BF-8A6B-8560D43D7A5F}" type="parTrans" cxnId="{CA87D6D8-3772-4CBE-B062-5A4206722537}">
      <dgm:prSet/>
      <dgm:spPr/>
      <dgm:t>
        <a:bodyPr/>
        <a:lstStyle/>
        <a:p>
          <a:endParaRPr lang="en-GB"/>
        </a:p>
      </dgm:t>
    </dgm:pt>
    <dgm:pt modelId="{6C6191E0-1210-4A95-832B-FCB8B2CDC515}" type="sibTrans" cxnId="{CA87D6D8-3772-4CBE-B062-5A4206722537}">
      <dgm:prSet/>
      <dgm:spPr/>
      <dgm:t>
        <a:bodyPr/>
        <a:lstStyle/>
        <a:p>
          <a:endParaRPr lang="en-GB"/>
        </a:p>
      </dgm:t>
    </dgm:pt>
    <dgm:pt modelId="{4F2F30DA-5401-4BE1-B280-E0F461FDCED3}" type="pres">
      <dgm:prSet presAssocID="{868B9719-DE1A-4C76-ACD5-55DF0CA6D3DF}" presName="Name0" presStyleCnt="0">
        <dgm:presLayoutVars>
          <dgm:dir/>
          <dgm:resizeHandles val="exact"/>
        </dgm:presLayoutVars>
      </dgm:prSet>
      <dgm:spPr/>
    </dgm:pt>
    <dgm:pt modelId="{B77CADBF-1CDE-4D0D-9EFB-0E5D8ADC4A5D}" type="pres">
      <dgm:prSet presAssocID="{F4C5EEEE-C2C1-4FDD-9B40-00AC24859AC5}" presName="Name5" presStyleLbl="vennNode1" presStyleIdx="0" presStyleCnt="4">
        <dgm:presLayoutVars>
          <dgm:bulletEnabled val="1"/>
        </dgm:presLayoutVars>
      </dgm:prSet>
      <dgm:spPr/>
    </dgm:pt>
    <dgm:pt modelId="{DEB630C9-AE3E-4E88-8434-921B2541A171}" type="pres">
      <dgm:prSet presAssocID="{FF07BD23-7575-4FCC-B4AB-1F6C596DB32D}" presName="space" presStyleCnt="0"/>
      <dgm:spPr/>
    </dgm:pt>
    <dgm:pt modelId="{5A3C1093-791B-41B5-9AC1-8CB72B6DBA0A}" type="pres">
      <dgm:prSet presAssocID="{C749B662-203F-4A2D-9ACB-DD1D35A429B0}" presName="Name5" presStyleLbl="vennNode1" presStyleIdx="1" presStyleCnt="4" custScaleX="104351">
        <dgm:presLayoutVars>
          <dgm:bulletEnabled val="1"/>
        </dgm:presLayoutVars>
      </dgm:prSet>
      <dgm:spPr/>
    </dgm:pt>
    <dgm:pt modelId="{2B8D04EE-99B7-4C35-82DB-91CB9DBD8597}" type="pres">
      <dgm:prSet presAssocID="{226FD58D-9C85-45D6-9634-6F36E09C6E66}" presName="space" presStyleCnt="0"/>
      <dgm:spPr/>
    </dgm:pt>
    <dgm:pt modelId="{96F801F1-407D-47D7-A55A-176BD2C65A3E}" type="pres">
      <dgm:prSet presAssocID="{E69BA073-DB4C-4D5C-BC1E-25245016FABB}" presName="Name5" presStyleLbl="vennNode1" presStyleIdx="2" presStyleCnt="4" custScaleX="102874">
        <dgm:presLayoutVars>
          <dgm:bulletEnabled val="1"/>
        </dgm:presLayoutVars>
      </dgm:prSet>
      <dgm:spPr/>
    </dgm:pt>
    <dgm:pt modelId="{9CA77D93-227F-4536-9091-AB4E245E247B}" type="pres">
      <dgm:prSet presAssocID="{A745BA94-F07E-42F7-8DED-E4BA05D04E33}" presName="space" presStyleCnt="0"/>
      <dgm:spPr/>
    </dgm:pt>
    <dgm:pt modelId="{80FDF714-3722-4442-8694-447B78F960CB}" type="pres">
      <dgm:prSet presAssocID="{ECC7028D-FFC4-458C-AF42-9339CA9D7F4D}" presName="Name5" presStyleLbl="vennNode1" presStyleIdx="3" presStyleCnt="4">
        <dgm:presLayoutVars>
          <dgm:bulletEnabled val="1"/>
        </dgm:presLayoutVars>
      </dgm:prSet>
      <dgm:spPr/>
    </dgm:pt>
  </dgm:ptLst>
  <dgm:cxnLst>
    <dgm:cxn modelId="{6D679E04-F009-4A56-AA91-D2F69DE2EC27}" srcId="{868B9719-DE1A-4C76-ACD5-55DF0CA6D3DF}" destId="{F4C5EEEE-C2C1-4FDD-9B40-00AC24859AC5}" srcOrd="0" destOrd="0" parTransId="{545BA3B1-A593-482F-872D-6DD4D7AF514D}" sibTransId="{FF07BD23-7575-4FCC-B4AB-1F6C596DB32D}"/>
    <dgm:cxn modelId="{53E18616-2490-472D-B12B-C0CCEE7646D6}" srcId="{868B9719-DE1A-4C76-ACD5-55DF0CA6D3DF}" destId="{E69BA073-DB4C-4D5C-BC1E-25245016FABB}" srcOrd="2" destOrd="0" parTransId="{20FEFE3E-7363-4551-B630-5E59A7480831}" sibTransId="{A745BA94-F07E-42F7-8DED-E4BA05D04E33}"/>
    <dgm:cxn modelId="{FCA18B63-97A6-4A74-9672-1F7A3181575A}" type="presOf" srcId="{C749B662-203F-4A2D-9ACB-DD1D35A429B0}" destId="{5A3C1093-791B-41B5-9AC1-8CB72B6DBA0A}" srcOrd="0" destOrd="0" presId="urn:microsoft.com/office/officeart/2005/8/layout/venn3"/>
    <dgm:cxn modelId="{C2617B45-8C27-4865-B529-DA28A63ECED5}" type="presOf" srcId="{F4C5EEEE-C2C1-4FDD-9B40-00AC24859AC5}" destId="{B77CADBF-1CDE-4D0D-9EFB-0E5D8ADC4A5D}" srcOrd="0" destOrd="0" presId="urn:microsoft.com/office/officeart/2005/8/layout/venn3"/>
    <dgm:cxn modelId="{9815F987-4296-46C1-A72D-094557E85ABD}" type="presOf" srcId="{868B9719-DE1A-4C76-ACD5-55DF0CA6D3DF}" destId="{4F2F30DA-5401-4BE1-B280-E0F461FDCED3}" srcOrd="0" destOrd="0" presId="urn:microsoft.com/office/officeart/2005/8/layout/venn3"/>
    <dgm:cxn modelId="{4BFEF58B-AEE7-4C34-ABB3-DF28275004FF}" type="presOf" srcId="{E69BA073-DB4C-4D5C-BC1E-25245016FABB}" destId="{96F801F1-407D-47D7-A55A-176BD2C65A3E}" srcOrd="0" destOrd="0" presId="urn:microsoft.com/office/officeart/2005/8/layout/venn3"/>
    <dgm:cxn modelId="{BDF85596-976E-40AA-85B8-FBE185A6EA3C}" srcId="{868B9719-DE1A-4C76-ACD5-55DF0CA6D3DF}" destId="{C749B662-203F-4A2D-9ACB-DD1D35A429B0}" srcOrd="1" destOrd="0" parTransId="{55A4A0CC-B5FB-4F0E-8163-482510D8748B}" sibTransId="{226FD58D-9C85-45D6-9634-6F36E09C6E66}"/>
    <dgm:cxn modelId="{0BE4FA9D-E9C8-4287-98EE-108B35B5D74E}" type="presOf" srcId="{ECC7028D-FFC4-458C-AF42-9339CA9D7F4D}" destId="{80FDF714-3722-4442-8694-447B78F960CB}" srcOrd="0" destOrd="0" presId="urn:microsoft.com/office/officeart/2005/8/layout/venn3"/>
    <dgm:cxn modelId="{CA87D6D8-3772-4CBE-B062-5A4206722537}" srcId="{868B9719-DE1A-4C76-ACD5-55DF0CA6D3DF}" destId="{ECC7028D-FFC4-458C-AF42-9339CA9D7F4D}" srcOrd="3" destOrd="0" parTransId="{6FD5ED74-6EA5-49BF-8A6B-8560D43D7A5F}" sibTransId="{6C6191E0-1210-4A95-832B-FCB8B2CDC515}"/>
    <dgm:cxn modelId="{C28F5420-1F87-4DA5-A528-5996E23FBA27}" type="presParOf" srcId="{4F2F30DA-5401-4BE1-B280-E0F461FDCED3}" destId="{B77CADBF-1CDE-4D0D-9EFB-0E5D8ADC4A5D}" srcOrd="0" destOrd="0" presId="urn:microsoft.com/office/officeart/2005/8/layout/venn3"/>
    <dgm:cxn modelId="{87160B2F-8AE2-4F9F-A1BF-40026DED580B}" type="presParOf" srcId="{4F2F30DA-5401-4BE1-B280-E0F461FDCED3}" destId="{DEB630C9-AE3E-4E88-8434-921B2541A171}" srcOrd="1" destOrd="0" presId="urn:microsoft.com/office/officeart/2005/8/layout/venn3"/>
    <dgm:cxn modelId="{5C3A3D14-C558-4E6E-8767-B43ACA4F997B}" type="presParOf" srcId="{4F2F30DA-5401-4BE1-B280-E0F461FDCED3}" destId="{5A3C1093-791B-41B5-9AC1-8CB72B6DBA0A}" srcOrd="2" destOrd="0" presId="urn:microsoft.com/office/officeart/2005/8/layout/venn3"/>
    <dgm:cxn modelId="{9D79503F-711E-4EDD-9F96-8A3FCBEBF6C9}" type="presParOf" srcId="{4F2F30DA-5401-4BE1-B280-E0F461FDCED3}" destId="{2B8D04EE-99B7-4C35-82DB-91CB9DBD8597}" srcOrd="3" destOrd="0" presId="urn:microsoft.com/office/officeart/2005/8/layout/venn3"/>
    <dgm:cxn modelId="{475BD01F-0996-429F-91C7-3225B69A78B5}" type="presParOf" srcId="{4F2F30DA-5401-4BE1-B280-E0F461FDCED3}" destId="{96F801F1-407D-47D7-A55A-176BD2C65A3E}" srcOrd="4" destOrd="0" presId="urn:microsoft.com/office/officeart/2005/8/layout/venn3"/>
    <dgm:cxn modelId="{B9D26DF1-DE46-4D48-8C48-D846F8D9747E}" type="presParOf" srcId="{4F2F30DA-5401-4BE1-B280-E0F461FDCED3}" destId="{9CA77D93-227F-4536-9091-AB4E245E247B}" srcOrd="5" destOrd="0" presId="urn:microsoft.com/office/officeart/2005/8/layout/venn3"/>
    <dgm:cxn modelId="{11AA72F7-ECF6-4E43-B24D-FD83FE6EC03D}" type="presParOf" srcId="{4F2F30DA-5401-4BE1-B280-E0F461FDCED3}" destId="{80FDF714-3722-4442-8694-447B78F960CB}" srcOrd="6" destOrd="0" presId="urn:microsoft.com/office/officeart/2005/8/layout/venn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8B9719-DE1A-4C76-ACD5-55DF0CA6D3DF}"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F4C5EEEE-C2C1-4FDD-9B40-00AC24859AC5}">
      <dgm:prSet phldrT="[Text]" custT="1"/>
      <dgm:spPr>
        <a:solidFill>
          <a:srgbClr val="EA6D9A">
            <a:alpha val="50000"/>
          </a:srgbClr>
        </a:solidFill>
      </dgm:spPr>
      <dgm:t>
        <a:bodyPr/>
        <a:lstStyle/>
        <a:p>
          <a:r>
            <a:rPr lang="en-GB" sz="1400" dirty="0"/>
            <a:t>Higher education </a:t>
          </a:r>
        </a:p>
      </dgm:t>
    </dgm:pt>
    <dgm:pt modelId="{545BA3B1-A593-482F-872D-6DD4D7AF514D}" type="parTrans" cxnId="{6D679E04-F009-4A56-AA91-D2F69DE2EC27}">
      <dgm:prSet/>
      <dgm:spPr/>
      <dgm:t>
        <a:bodyPr/>
        <a:lstStyle/>
        <a:p>
          <a:endParaRPr lang="en-GB"/>
        </a:p>
      </dgm:t>
    </dgm:pt>
    <dgm:pt modelId="{FF07BD23-7575-4FCC-B4AB-1F6C596DB32D}" type="sibTrans" cxnId="{6D679E04-F009-4A56-AA91-D2F69DE2EC27}">
      <dgm:prSet/>
      <dgm:spPr/>
      <dgm:t>
        <a:bodyPr/>
        <a:lstStyle/>
        <a:p>
          <a:endParaRPr lang="en-GB"/>
        </a:p>
      </dgm:t>
    </dgm:pt>
    <dgm:pt modelId="{C749B662-203F-4A2D-9ACB-DD1D35A429B0}">
      <dgm:prSet phldrT="[Text]" custT="1"/>
      <dgm:spPr>
        <a:solidFill>
          <a:srgbClr val="EA6D9A">
            <a:alpha val="50000"/>
          </a:srgbClr>
        </a:solidFill>
      </dgm:spPr>
      <dgm:t>
        <a:bodyPr/>
        <a:lstStyle/>
        <a:p>
          <a:r>
            <a:rPr lang="en-GB" sz="1200" dirty="0"/>
            <a:t>Public engagement group</a:t>
          </a:r>
        </a:p>
      </dgm:t>
    </dgm:pt>
    <dgm:pt modelId="{55A4A0CC-B5FB-4F0E-8163-482510D8748B}" type="parTrans" cxnId="{BDF85596-976E-40AA-85B8-FBE185A6EA3C}">
      <dgm:prSet/>
      <dgm:spPr/>
      <dgm:t>
        <a:bodyPr/>
        <a:lstStyle/>
        <a:p>
          <a:endParaRPr lang="en-GB"/>
        </a:p>
      </dgm:t>
    </dgm:pt>
    <dgm:pt modelId="{226FD58D-9C85-45D6-9634-6F36E09C6E66}" type="sibTrans" cxnId="{BDF85596-976E-40AA-85B8-FBE185A6EA3C}">
      <dgm:prSet/>
      <dgm:spPr/>
      <dgm:t>
        <a:bodyPr/>
        <a:lstStyle/>
        <a:p>
          <a:endParaRPr lang="en-GB"/>
        </a:p>
      </dgm:t>
    </dgm:pt>
    <dgm:pt modelId="{E69BA073-DB4C-4D5C-BC1E-25245016FABB}">
      <dgm:prSet phldrT="[Text]" custT="1"/>
      <dgm:spPr>
        <a:solidFill>
          <a:srgbClr val="EB5C5C">
            <a:alpha val="50000"/>
          </a:srgbClr>
        </a:solidFill>
      </dgm:spPr>
      <dgm:t>
        <a:bodyPr/>
        <a:lstStyle/>
        <a:p>
          <a:r>
            <a:rPr lang="en-GB" sz="1200" dirty="0"/>
            <a:t>Digital public engagement group</a:t>
          </a:r>
        </a:p>
      </dgm:t>
    </dgm:pt>
    <dgm:pt modelId="{20FEFE3E-7363-4551-B630-5E59A7480831}" type="parTrans" cxnId="{53E18616-2490-472D-B12B-C0CCEE7646D6}">
      <dgm:prSet/>
      <dgm:spPr/>
      <dgm:t>
        <a:bodyPr/>
        <a:lstStyle/>
        <a:p>
          <a:endParaRPr lang="en-GB"/>
        </a:p>
      </dgm:t>
    </dgm:pt>
    <dgm:pt modelId="{A745BA94-F07E-42F7-8DED-E4BA05D04E33}" type="sibTrans" cxnId="{53E18616-2490-472D-B12B-C0CCEE7646D6}">
      <dgm:prSet/>
      <dgm:spPr/>
      <dgm:t>
        <a:bodyPr/>
        <a:lstStyle/>
        <a:p>
          <a:endParaRPr lang="en-GB"/>
        </a:p>
      </dgm:t>
    </dgm:pt>
    <dgm:pt modelId="{ECC7028D-FFC4-458C-AF42-9339CA9D7F4D}">
      <dgm:prSet phldrT="[Text]" custT="1"/>
      <dgm:spPr>
        <a:solidFill>
          <a:srgbClr val="EB5C5C">
            <a:alpha val="50000"/>
          </a:srgbClr>
        </a:solidFill>
      </dgm:spPr>
      <dgm:t>
        <a:bodyPr/>
        <a:lstStyle/>
        <a:p>
          <a:r>
            <a:rPr lang="en-GB" sz="1400" dirty="0"/>
            <a:t>Dorset LEP</a:t>
          </a:r>
        </a:p>
      </dgm:t>
    </dgm:pt>
    <dgm:pt modelId="{6FD5ED74-6EA5-49BF-8A6B-8560D43D7A5F}" type="parTrans" cxnId="{CA87D6D8-3772-4CBE-B062-5A4206722537}">
      <dgm:prSet/>
      <dgm:spPr/>
      <dgm:t>
        <a:bodyPr/>
        <a:lstStyle/>
        <a:p>
          <a:endParaRPr lang="en-GB"/>
        </a:p>
      </dgm:t>
    </dgm:pt>
    <dgm:pt modelId="{6C6191E0-1210-4A95-832B-FCB8B2CDC515}" type="sibTrans" cxnId="{CA87D6D8-3772-4CBE-B062-5A4206722537}">
      <dgm:prSet/>
      <dgm:spPr/>
      <dgm:t>
        <a:bodyPr/>
        <a:lstStyle/>
        <a:p>
          <a:endParaRPr lang="en-GB"/>
        </a:p>
      </dgm:t>
    </dgm:pt>
    <dgm:pt modelId="{4F2F30DA-5401-4BE1-B280-E0F461FDCED3}" type="pres">
      <dgm:prSet presAssocID="{868B9719-DE1A-4C76-ACD5-55DF0CA6D3DF}" presName="Name0" presStyleCnt="0">
        <dgm:presLayoutVars>
          <dgm:dir/>
          <dgm:resizeHandles val="exact"/>
        </dgm:presLayoutVars>
      </dgm:prSet>
      <dgm:spPr/>
    </dgm:pt>
    <dgm:pt modelId="{B77CADBF-1CDE-4D0D-9EFB-0E5D8ADC4A5D}" type="pres">
      <dgm:prSet presAssocID="{F4C5EEEE-C2C1-4FDD-9B40-00AC24859AC5}" presName="Name5" presStyleLbl="vennNode1" presStyleIdx="0" presStyleCnt="4">
        <dgm:presLayoutVars>
          <dgm:bulletEnabled val="1"/>
        </dgm:presLayoutVars>
      </dgm:prSet>
      <dgm:spPr/>
    </dgm:pt>
    <dgm:pt modelId="{DEB630C9-AE3E-4E88-8434-921B2541A171}" type="pres">
      <dgm:prSet presAssocID="{FF07BD23-7575-4FCC-B4AB-1F6C596DB32D}" presName="space" presStyleCnt="0"/>
      <dgm:spPr/>
    </dgm:pt>
    <dgm:pt modelId="{5A3C1093-791B-41B5-9AC1-8CB72B6DBA0A}" type="pres">
      <dgm:prSet presAssocID="{C749B662-203F-4A2D-9ACB-DD1D35A429B0}" presName="Name5" presStyleLbl="vennNode1" presStyleIdx="1" presStyleCnt="4" custScaleX="104351">
        <dgm:presLayoutVars>
          <dgm:bulletEnabled val="1"/>
        </dgm:presLayoutVars>
      </dgm:prSet>
      <dgm:spPr/>
    </dgm:pt>
    <dgm:pt modelId="{2B8D04EE-99B7-4C35-82DB-91CB9DBD8597}" type="pres">
      <dgm:prSet presAssocID="{226FD58D-9C85-45D6-9634-6F36E09C6E66}" presName="space" presStyleCnt="0"/>
      <dgm:spPr/>
    </dgm:pt>
    <dgm:pt modelId="{96F801F1-407D-47D7-A55A-176BD2C65A3E}" type="pres">
      <dgm:prSet presAssocID="{E69BA073-DB4C-4D5C-BC1E-25245016FABB}" presName="Name5" presStyleLbl="vennNode1" presStyleIdx="2" presStyleCnt="4" custScaleX="102874">
        <dgm:presLayoutVars>
          <dgm:bulletEnabled val="1"/>
        </dgm:presLayoutVars>
      </dgm:prSet>
      <dgm:spPr/>
    </dgm:pt>
    <dgm:pt modelId="{9CA77D93-227F-4536-9091-AB4E245E247B}" type="pres">
      <dgm:prSet presAssocID="{A745BA94-F07E-42F7-8DED-E4BA05D04E33}" presName="space" presStyleCnt="0"/>
      <dgm:spPr/>
    </dgm:pt>
    <dgm:pt modelId="{80FDF714-3722-4442-8694-447B78F960CB}" type="pres">
      <dgm:prSet presAssocID="{ECC7028D-FFC4-458C-AF42-9339CA9D7F4D}" presName="Name5" presStyleLbl="vennNode1" presStyleIdx="3" presStyleCnt="4">
        <dgm:presLayoutVars>
          <dgm:bulletEnabled val="1"/>
        </dgm:presLayoutVars>
      </dgm:prSet>
      <dgm:spPr/>
    </dgm:pt>
  </dgm:ptLst>
  <dgm:cxnLst>
    <dgm:cxn modelId="{6D679E04-F009-4A56-AA91-D2F69DE2EC27}" srcId="{868B9719-DE1A-4C76-ACD5-55DF0CA6D3DF}" destId="{F4C5EEEE-C2C1-4FDD-9B40-00AC24859AC5}" srcOrd="0" destOrd="0" parTransId="{545BA3B1-A593-482F-872D-6DD4D7AF514D}" sibTransId="{FF07BD23-7575-4FCC-B4AB-1F6C596DB32D}"/>
    <dgm:cxn modelId="{53E18616-2490-472D-B12B-C0CCEE7646D6}" srcId="{868B9719-DE1A-4C76-ACD5-55DF0CA6D3DF}" destId="{E69BA073-DB4C-4D5C-BC1E-25245016FABB}" srcOrd="2" destOrd="0" parTransId="{20FEFE3E-7363-4551-B630-5E59A7480831}" sibTransId="{A745BA94-F07E-42F7-8DED-E4BA05D04E33}"/>
    <dgm:cxn modelId="{FCA18B63-97A6-4A74-9672-1F7A3181575A}" type="presOf" srcId="{C749B662-203F-4A2D-9ACB-DD1D35A429B0}" destId="{5A3C1093-791B-41B5-9AC1-8CB72B6DBA0A}" srcOrd="0" destOrd="0" presId="urn:microsoft.com/office/officeart/2005/8/layout/venn3"/>
    <dgm:cxn modelId="{C2617B45-8C27-4865-B529-DA28A63ECED5}" type="presOf" srcId="{F4C5EEEE-C2C1-4FDD-9B40-00AC24859AC5}" destId="{B77CADBF-1CDE-4D0D-9EFB-0E5D8ADC4A5D}" srcOrd="0" destOrd="0" presId="urn:microsoft.com/office/officeart/2005/8/layout/venn3"/>
    <dgm:cxn modelId="{9815F987-4296-46C1-A72D-094557E85ABD}" type="presOf" srcId="{868B9719-DE1A-4C76-ACD5-55DF0CA6D3DF}" destId="{4F2F30DA-5401-4BE1-B280-E0F461FDCED3}" srcOrd="0" destOrd="0" presId="urn:microsoft.com/office/officeart/2005/8/layout/venn3"/>
    <dgm:cxn modelId="{4BFEF58B-AEE7-4C34-ABB3-DF28275004FF}" type="presOf" srcId="{E69BA073-DB4C-4D5C-BC1E-25245016FABB}" destId="{96F801F1-407D-47D7-A55A-176BD2C65A3E}" srcOrd="0" destOrd="0" presId="urn:microsoft.com/office/officeart/2005/8/layout/venn3"/>
    <dgm:cxn modelId="{BDF85596-976E-40AA-85B8-FBE185A6EA3C}" srcId="{868B9719-DE1A-4C76-ACD5-55DF0CA6D3DF}" destId="{C749B662-203F-4A2D-9ACB-DD1D35A429B0}" srcOrd="1" destOrd="0" parTransId="{55A4A0CC-B5FB-4F0E-8163-482510D8748B}" sibTransId="{226FD58D-9C85-45D6-9634-6F36E09C6E66}"/>
    <dgm:cxn modelId="{0BE4FA9D-E9C8-4287-98EE-108B35B5D74E}" type="presOf" srcId="{ECC7028D-FFC4-458C-AF42-9339CA9D7F4D}" destId="{80FDF714-3722-4442-8694-447B78F960CB}" srcOrd="0" destOrd="0" presId="urn:microsoft.com/office/officeart/2005/8/layout/venn3"/>
    <dgm:cxn modelId="{CA87D6D8-3772-4CBE-B062-5A4206722537}" srcId="{868B9719-DE1A-4C76-ACD5-55DF0CA6D3DF}" destId="{ECC7028D-FFC4-458C-AF42-9339CA9D7F4D}" srcOrd="3" destOrd="0" parTransId="{6FD5ED74-6EA5-49BF-8A6B-8560D43D7A5F}" sibTransId="{6C6191E0-1210-4A95-832B-FCB8B2CDC515}"/>
    <dgm:cxn modelId="{C28F5420-1F87-4DA5-A528-5996E23FBA27}" type="presParOf" srcId="{4F2F30DA-5401-4BE1-B280-E0F461FDCED3}" destId="{B77CADBF-1CDE-4D0D-9EFB-0E5D8ADC4A5D}" srcOrd="0" destOrd="0" presId="urn:microsoft.com/office/officeart/2005/8/layout/venn3"/>
    <dgm:cxn modelId="{87160B2F-8AE2-4F9F-A1BF-40026DED580B}" type="presParOf" srcId="{4F2F30DA-5401-4BE1-B280-E0F461FDCED3}" destId="{DEB630C9-AE3E-4E88-8434-921B2541A171}" srcOrd="1" destOrd="0" presId="urn:microsoft.com/office/officeart/2005/8/layout/venn3"/>
    <dgm:cxn modelId="{5C3A3D14-C558-4E6E-8767-B43ACA4F997B}" type="presParOf" srcId="{4F2F30DA-5401-4BE1-B280-E0F461FDCED3}" destId="{5A3C1093-791B-41B5-9AC1-8CB72B6DBA0A}" srcOrd="2" destOrd="0" presId="urn:microsoft.com/office/officeart/2005/8/layout/venn3"/>
    <dgm:cxn modelId="{9D79503F-711E-4EDD-9F96-8A3FCBEBF6C9}" type="presParOf" srcId="{4F2F30DA-5401-4BE1-B280-E0F461FDCED3}" destId="{2B8D04EE-99B7-4C35-82DB-91CB9DBD8597}" srcOrd="3" destOrd="0" presId="urn:microsoft.com/office/officeart/2005/8/layout/venn3"/>
    <dgm:cxn modelId="{475BD01F-0996-429F-91C7-3225B69A78B5}" type="presParOf" srcId="{4F2F30DA-5401-4BE1-B280-E0F461FDCED3}" destId="{96F801F1-407D-47D7-A55A-176BD2C65A3E}" srcOrd="4" destOrd="0" presId="urn:microsoft.com/office/officeart/2005/8/layout/venn3"/>
    <dgm:cxn modelId="{B9D26DF1-DE46-4D48-8C48-D846F8D9747E}" type="presParOf" srcId="{4F2F30DA-5401-4BE1-B280-E0F461FDCED3}" destId="{9CA77D93-227F-4536-9091-AB4E245E247B}" srcOrd="5" destOrd="0" presId="urn:microsoft.com/office/officeart/2005/8/layout/venn3"/>
    <dgm:cxn modelId="{11AA72F7-ECF6-4E43-B24D-FD83FE6EC03D}" type="presParOf" srcId="{4F2F30DA-5401-4BE1-B280-E0F461FDCED3}" destId="{80FDF714-3722-4442-8694-447B78F960CB}" srcOrd="6" destOrd="0" presId="urn:microsoft.com/office/officeart/2005/8/layout/venn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F2D373-5587-4ECF-B800-3AD4E871975D}" type="doc">
      <dgm:prSet loTypeId="urn:microsoft.com/office/officeart/2008/layout/VerticalCurvedList" loCatId="list" qsTypeId="urn:microsoft.com/office/officeart/2005/8/quickstyle/simple1" qsCatId="simple" csTypeId="urn:microsoft.com/office/officeart/2005/8/colors/accent1_2" csCatId="accent1" phldr="1"/>
      <dgm:spPr/>
    </dgm:pt>
    <dgm:pt modelId="{B0AE9BC6-CD77-4475-BB0A-CC6B4BB37A8E}">
      <dgm:prSet phldrT="[Text]" custT="1"/>
      <dgm:spPr>
        <a:solidFill>
          <a:srgbClr val="059FD4">
            <a:alpha val="80000"/>
          </a:srgbClr>
        </a:solidFill>
      </dgm:spPr>
      <dgm:t>
        <a:bodyPr/>
        <a:lstStyle/>
        <a:p>
          <a:pPr>
            <a:buClr>
              <a:srgbClr val="005EB8"/>
            </a:buClr>
          </a:pPr>
          <a:r>
            <a:rPr lang="en-GB" sz="1200" b="1" dirty="0">
              <a:latin typeface="Arial" panose="020B0604020202020204" pitchFamily="34" charset="0"/>
              <a:cs typeface="Arial" panose="020B0604020202020204" pitchFamily="34" charset="0"/>
            </a:rPr>
            <a:t>Chair designate – Jenni Douglas-Todd</a:t>
          </a:r>
        </a:p>
        <a:p>
          <a:pPr>
            <a:buClr>
              <a:srgbClr val="005EB8"/>
            </a:buClr>
          </a:pPr>
          <a:r>
            <a:rPr lang="en-GB" sz="1200" dirty="0">
              <a:latin typeface="Arial" panose="020B0604020202020204" pitchFamily="34" charset="0"/>
              <a:cs typeface="Arial" panose="020B0604020202020204" pitchFamily="34" charset="0"/>
            </a:rPr>
            <a:t>Chairs are appointed by NHS England and approved by the Secretary of State</a:t>
          </a:r>
        </a:p>
      </dgm:t>
    </dgm:pt>
    <dgm:pt modelId="{DA0469FB-244F-4226-865E-B485D39201A7}" type="parTrans" cxnId="{2F07714C-7000-47B0-8498-37775F10054A}">
      <dgm:prSet/>
      <dgm:spPr/>
      <dgm:t>
        <a:bodyPr/>
        <a:lstStyle/>
        <a:p>
          <a:endParaRPr lang="en-GB"/>
        </a:p>
      </dgm:t>
    </dgm:pt>
    <dgm:pt modelId="{AF96D327-188F-4A0D-8426-6356AED38EDA}" type="sibTrans" cxnId="{2F07714C-7000-47B0-8498-37775F10054A}">
      <dgm:prSet/>
      <dgm:spPr>
        <a:ln>
          <a:solidFill>
            <a:srgbClr val="475C6D"/>
          </a:solidFill>
        </a:ln>
      </dgm:spPr>
      <dgm:t>
        <a:bodyPr/>
        <a:lstStyle/>
        <a:p>
          <a:endParaRPr lang="en-GB"/>
        </a:p>
      </dgm:t>
    </dgm:pt>
    <dgm:pt modelId="{E1C12E55-4D9D-4714-8828-7811E33D8E3B}">
      <dgm:prSet phldrT="[Text]" custT="1"/>
      <dgm:spPr>
        <a:solidFill>
          <a:srgbClr val="02A4A7"/>
        </a:solidFill>
      </dgm:spPr>
      <dgm:t>
        <a:bodyPr/>
        <a:lstStyle/>
        <a:p>
          <a:pPr>
            <a:buClr>
              <a:srgbClr val="005EB8"/>
            </a:buClr>
          </a:pPr>
          <a:endParaRPr lang="en-GB" sz="1400" dirty="0">
            <a:latin typeface="Arial" panose="020B0604020202020204" pitchFamily="34" charset="0"/>
            <a:cs typeface="Arial" panose="020B0604020202020204" pitchFamily="34" charset="0"/>
          </a:endParaRPr>
        </a:p>
        <a:p>
          <a:pPr>
            <a:buClr>
              <a:srgbClr val="005EB8"/>
            </a:buClr>
          </a:pPr>
          <a:r>
            <a:rPr lang="en-GB" sz="1200" b="1" dirty="0">
              <a:latin typeface="Arial" panose="020B0604020202020204" pitchFamily="34" charset="0"/>
              <a:cs typeface="Arial" panose="020B0604020202020204" pitchFamily="34" charset="0"/>
            </a:rPr>
            <a:t>Chief Executive designate – Patricia Miller</a:t>
          </a:r>
        </a:p>
        <a:p>
          <a:pPr>
            <a:buClr>
              <a:srgbClr val="005EB8"/>
            </a:buClr>
          </a:pPr>
          <a:r>
            <a:rPr lang="en-GB" sz="1200" dirty="0">
              <a:latin typeface="Arial" panose="020B0604020202020204" pitchFamily="34" charset="0"/>
              <a:cs typeface="Arial" panose="020B0604020202020204" pitchFamily="34" charset="0"/>
            </a:rPr>
            <a:t>Appointed by the Chair and approved by NHS England</a:t>
          </a:r>
        </a:p>
        <a:p>
          <a:pPr>
            <a:buClr>
              <a:srgbClr val="005EB8"/>
            </a:buClr>
          </a:pPr>
          <a:endParaRPr lang="en-GB" sz="1300" dirty="0"/>
        </a:p>
      </dgm:t>
    </dgm:pt>
    <dgm:pt modelId="{8B88DA51-D70E-4637-950E-75EA27C1AB4F}" type="parTrans" cxnId="{F4F853ED-20B5-485C-A08D-1BA19F10AA61}">
      <dgm:prSet/>
      <dgm:spPr/>
      <dgm:t>
        <a:bodyPr/>
        <a:lstStyle/>
        <a:p>
          <a:endParaRPr lang="en-GB"/>
        </a:p>
      </dgm:t>
    </dgm:pt>
    <dgm:pt modelId="{67BB317A-9C65-4F27-BFE2-802D61D512D1}" type="sibTrans" cxnId="{F4F853ED-20B5-485C-A08D-1BA19F10AA61}">
      <dgm:prSet/>
      <dgm:spPr/>
      <dgm:t>
        <a:bodyPr/>
        <a:lstStyle/>
        <a:p>
          <a:endParaRPr lang="en-GB"/>
        </a:p>
      </dgm:t>
    </dgm:pt>
    <dgm:pt modelId="{A885620E-EF65-4763-AD40-4929202F8B77}">
      <dgm:prSet phldrT="[Text]" custT="1"/>
      <dgm:spPr>
        <a:solidFill>
          <a:srgbClr val="475C6D"/>
        </a:solidFill>
      </dgm:spPr>
      <dgm:t>
        <a:bodyPr/>
        <a:lstStyle/>
        <a:p>
          <a:pPr>
            <a:buClr>
              <a:srgbClr val="005EB8"/>
            </a:buClr>
          </a:pPr>
          <a:r>
            <a:rPr lang="en-GB" sz="1200" b="1" dirty="0">
              <a:latin typeface="Arial" panose="020B0604020202020204" pitchFamily="34" charset="0"/>
              <a:cs typeface="Arial" panose="020B0604020202020204" pitchFamily="34" charset="0"/>
            </a:rPr>
            <a:t>At least three Partner Members, including</a:t>
          </a:r>
          <a:r>
            <a:rPr lang="en-GB" sz="1200" dirty="0"/>
            <a:t>:</a:t>
          </a:r>
          <a:endParaRPr lang="en-GB" sz="1200" dirty="0">
            <a:latin typeface="Arial" panose="020B0604020202020204" pitchFamily="34" charset="0"/>
            <a:cs typeface="Arial" panose="020B0604020202020204" pitchFamily="34" charset="0"/>
          </a:endParaRPr>
        </a:p>
      </dgm:t>
    </dgm:pt>
    <dgm:pt modelId="{028006F8-41D2-4ECE-A7D8-94E05BE2D9E9}" type="parTrans" cxnId="{3DFE2F4D-5BEA-44DB-AC9B-1F229E7CE8EA}">
      <dgm:prSet/>
      <dgm:spPr/>
      <dgm:t>
        <a:bodyPr/>
        <a:lstStyle/>
        <a:p>
          <a:endParaRPr lang="en-GB"/>
        </a:p>
      </dgm:t>
    </dgm:pt>
    <dgm:pt modelId="{30F8C52C-ABE7-47D8-826D-58283B942983}" type="sibTrans" cxnId="{3DFE2F4D-5BEA-44DB-AC9B-1F229E7CE8EA}">
      <dgm:prSet/>
      <dgm:spPr/>
      <dgm:t>
        <a:bodyPr/>
        <a:lstStyle/>
        <a:p>
          <a:endParaRPr lang="en-GB"/>
        </a:p>
      </dgm:t>
    </dgm:pt>
    <dgm:pt modelId="{ABC4ECC6-2B22-4FF7-9ADA-E3995EF23633}">
      <dgm:prSet custT="1"/>
      <dgm:spPr/>
      <dgm:t>
        <a:bodyPr/>
        <a:lstStyle/>
        <a:p>
          <a:pPr>
            <a:buFont typeface="Calibri" panose="020F0502020204030204" pitchFamily="34" charset="0"/>
            <a:buChar char="•"/>
          </a:pPr>
          <a:r>
            <a:rPr lang="en-GB" sz="1200" dirty="0">
              <a:latin typeface="Arial" panose="020B0604020202020204" pitchFamily="34" charset="0"/>
              <a:cs typeface="Arial" panose="020B0604020202020204" pitchFamily="34" charset="0"/>
            </a:rPr>
            <a:t> one from local NHS Foundation Trusts</a:t>
          </a:r>
        </a:p>
      </dgm:t>
    </dgm:pt>
    <dgm:pt modelId="{09AF3577-7775-43DE-B448-64696EAC9CF3}" type="parTrans" cxnId="{84F0A0AE-B73A-470E-BF64-C84F08AB10C4}">
      <dgm:prSet/>
      <dgm:spPr/>
      <dgm:t>
        <a:bodyPr/>
        <a:lstStyle/>
        <a:p>
          <a:endParaRPr lang="en-GB"/>
        </a:p>
      </dgm:t>
    </dgm:pt>
    <dgm:pt modelId="{C60FC964-8490-429B-8067-929A5C06D33A}" type="sibTrans" cxnId="{84F0A0AE-B73A-470E-BF64-C84F08AB10C4}">
      <dgm:prSet/>
      <dgm:spPr/>
      <dgm:t>
        <a:bodyPr/>
        <a:lstStyle/>
        <a:p>
          <a:endParaRPr lang="en-GB"/>
        </a:p>
      </dgm:t>
    </dgm:pt>
    <dgm:pt modelId="{0F8721D1-73A8-4328-973D-73EE24B9E9D3}">
      <dgm:prSet custT="1"/>
      <dgm:spPr/>
      <dgm:t>
        <a:bodyPr/>
        <a:lstStyle/>
        <a:p>
          <a:pPr>
            <a:buFont typeface="Calibri" panose="020F0502020204030204" pitchFamily="34" charset="0"/>
            <a:buChar char="•"/>
          </a:pPr>
          <a:r>
            <a:rPr lang="en-GB" sz="1200" dirty="0">
              <a:latin typeface="Arial" panose="020B0604020202020204" pitchFamily="34" charset="0"/>
              <a:cs typeface="Arial" panose="020B0604020202020204" pitchFamily="34" charset="0"/>
            </a:rPr>
            <a:t> one from local providers of primary care</a:t>
          </a:r>
        </a:p>
      </dgm:t>
    </dgm:pt>
    <dgm:pt modelId="{9C9A50B2-D84F-4E6F-AC91-DD2A9BA1346C}" type="parTrans" cxnId="{B7496D8A-63D7-423B-B3FE-48817D1F92D6}">
      <dgm:prSet/>
      <dgm:spPr/>
      <dgm:t>
        <a:bodyPr/>
        <a:lstStyle/>
        <a:p>
          <a:endParaRPr lang="en-GB"/>
        </a:p>
      </dgm:t>
    </dgm:pt>
    <dgm:pt modelId="{7204D734-1286-45BF-B7A9-03992F500929}" type="sibTrans" cxnId="{B7496D8A-63D7-423B-B3FE-48817D1F92D6}">
      <dgm:prSet/>
      <dgm:spPr/>
      <dgm:t>
        <a:bodyPr/>
        <a:lstStyle/>
        <a:p>
          <a:endParaRPr lang="en-GB"/>
        </a:p>
      </dgm:t>
    </dgm:pt>
    <dgm:pt modelId="{56DD252F-65E9-4623-BDD8-A884F24D62BE}">
      <dgm:prSet custT="1"/>
      <dgm:spPr/>
      <dgm:t>
        <a:bodyPr/>
        <a:lstStyle/>
        <a:p>
          <a:pPr>
            <a:buFont typeface="Calibri" panose="020F0502020204030204" pitchFamily="34" charset="0"/>
            <a:buChar char="•"/>
          </a:pPr>
          <a:r>
            <a:rPr lang="en-GB" sz="1200" dirty="0">
              <a:latin typeface="Arial" panose="020B0604020202020204" pitchFamily="34" charset="0"/>
              <a:cs typeface="Arial" panose="020B0604020202020204" pitchFamily="34" charset="0"/>
            </a:rPr>
            <a:t> one from local authorities</a:t>
          </a:r>
        </a:p>
      </dgm:t>
    </dgm:pt>
    <dgm:pt modelId="{B460C5D6-9298-4ADB-AF56-E34EBD1D5C1A}" type="parTrans" cxnId="{7F01F49A-AC27-4EA8-8637-E33C784165B0}">
      <dgm:prSet/>
      <dgm:spPr/>
      <dgm:t>
        <a:bodyPr/>
        <a:lstStyle/>
        <a:p>
          <a:endParaRPr lang="en-GB"/>
        </a:p>
      </dgm:t>
    </dgm:pt>
    <dgm:pt modelId="{1306A031-0002-45BC-A540-6EA5821834EE}" type="sibTrans" cxnId="{7F01F49A-AC27-4EA8-8637-E33C784165B0}">
      <dgm:prSet/>
      <dgm:spPr/>
      <dgm:t>
        <a:bodyPr/>
        <a:lstStyle/>
        <a:p>
          <a:endParaRPr lang="en-GB"/>
        </a:p>
      </dgm:t>
    </dgm:pt>
    <dgm:pt modelId="{3D544964-96B4-4E32-88C1-086317920957}">
      <dgm:prSet custT="1"/>
      <dgm:spPr>
        <a:solidFill>
          <a:srgbClr val="F1AB3D"/>
        </a:solidFill>
      </dgm:spPr>
      <dgm:t>
        <a:bodyPr/>
        <a:lstStyle/>
        <a:p>
          <a:pPr>
            <a:buFont typeface="Calibri" panose="020F0502020204030204" pitchFamily="34" charset="0"/>
            <a:buChar char="•"/>
          </a:pPr>
          <a:endParaRPr lang="en-GB" sz="1200" b="1" dirty="0">
            <a:latin typeface="Arial" panose="020B0604020202020204" pitchFamily="34" charset="0"/>
            <a:cs typeface="Arial" panose="020B0604020202020204" pitchFamily="34" charset="0"/>
          </a:endParaRPr>
        </a:p>
        <a:p>
          <a:pPr>
            <a:buFont typeface="Calibri" panose="020F0502020204030204" pitchFamily="34" charset="0"/>
            <a:buChar char="•"/>
          </a:pPr>
          <a:r>
            <a:rPr lang="en-GB" sz="1200" b="1" dirty="0">
              <a:latin typeface="Arial" panose="020B0604020202020204" pitchFamily="34" charset="0"/>
              <a:cs typeface="Arial" panose="020B0604020202020204" pitchFamily="34" charset="0"/>
            </a:rPr>
            <a:t>At least two Non-Executive Directors (one to chair the Audit Committee and one to chair the Remuneration Committee)</a:t>
          </a:r>
        </a:p>
        <a:p>
          <a:pPr>
            <a:buFont typeface="Calibri" panose="020F0502020204030204" pitchFamily="34" charset="0"/>
            <a:buChar char="•"/>
          </a:pPr>
          <a:r>
            <a:rPr lang="en-GB" sz="1200" b="1" dirty="0">
              <a:latin typeface="Arial" panose="020B0604020202020204" pitchFamily="34" charset="0"/>
              <a:cs typeface="Arial" panose="020B0604020202020204" pitchFamily="34" charset="0"/>
            </a:rPr>
            <a:t>Chief finance officer</a:t>
          </a:r>
        </a:p>
        <a:p>
          <a:pPr>
            <a:buFont typeface="Calibri" panose="020F0502020204030204" pitchFamily="34" charset="0"/>
            <a:buChar char="•"/>
          </a:pPr>
          <a:r>
            <a:rPr lang="en-GB" sz="1200" b="1" dirty="0">
              <a:latin typeface="Arial" panose="020B0604020202020204" pitchFamily="34" charset="0"/>
              <a:cs typeface="Arial" panose="020B0604020202020204" pitchFamily="34" charset="0"/>
            </a:rPr>
            <a:t>Chief </a:t>
          </a:r>
          <a:r>
            <a:rPr lang="en-GB" sz="1200" b="1">
              <a:latin typeface="Arial" panose="020B0604020202020204" pitchFamily="34" charset="0"/>
              <a:cs typeface="Arial" panose="020B0604020202020204" pitchFamily="34" charset="0"/>
            </a:rPr>
            <a:t>nursing officer</a:t>
          </a:r>
          <a:endParaRPr lang="en-GB" sz="1200" b="1" dirty="0">
            <a:latin typeface="Arial" panose="020B0604020202020204" pitchFamily="34" charset="0"/>
            <a:cs typeface="Arial" panose="020B0604020202020204" pitchFamily="34" charset="0"/>
          </a:endParaRPr>
        </a:p>
        <a:p>
          <a:pPr>
            <a:buFont typeface="Calibri" panose="020F0502020204030204" pitchFamily="34" charset="0"/>
            <a:buChar char="•"/>
          </a:pPr>
          <a:r>
            <a:rPr lang="en-GB" sz="1200" b="1" dirty="0">
              <a:latin typeface="Arial" panose="020B0604020202020204" pitchFamily="34" charset="0"/>
              <a:cs typeface="Arial" panose="020B0604020202020204" pitchFamily="34" charset="0"/>
            </a:rPr>
            <a:t>Chief medical officer</a:t>
          </a:r>
        </a:p>
        <a:p>
          <a:pPr>
            <a:buFont typeface="Calibri" panose="020F0502020204030204" pitchFamily="34" charset="0"/>
            <a:buChar char="•"/>
          </a:pPr>
          <a:endParaRPr lang="en-GB" sz="1200" dirty="0">
            <a:latin typeface="Arial" panose="020B0604020202020204" pitchFamily="34" charset="0"/>
            <a:cs typeface="Arial" panose="020B0604020202020204" pitchFamily="34" charset="0"/>
          </a:endParaRPr>
        </a:p>
      </dgm:t>
    </dgm:pt>
    <dgm:pt modelId="{998EC298-16E7-4627-AEE5-EEDF6529D344}" type="parTrans" cxnId="{64BC551A-B0F7-4A93-B219-3CAABD1257D7}">
      <dgm:prSet/>
      <dgm:spPr/>
      <dgm:t>
        <a:bodyPr/>
        <a:lstStyle/>
        <a:p>
          <a:endParaRPr lang="en-GB"/>
        </a:p>
      </dgm:t>
    </dgm:pt>
    <dgm:pt modelId="{418DE4E0-22DF-4544-915F-B8A6CA4A0BA4}" type="sibTrans" cxnId="{64BC551A-B0F7-4A93-B219-3CAABD1257D7}">
      <dgm:prSet/>
      <dgm:spPr/>
      <dgm:t>
        <a:bodyPr/>
        <a:lstStyle/>
        <a:p>
          <a:endParaRPr lang="en-GB"/>
        </a:p>
      </dgm:t>
    </dgm:pt>
    <dgm:pt modelId="{00F7F9B8-FEB3-4C65-A6F7-297BA0A09309}" type="pres">
      <dgm:prSet presAssocID="{34F2D373-5587-4ECF-B800-3AD4E871975D}" presName="Name0" presStyleCnt="0">
        <dgm:presLayoutVars>
          <dgm:chMax val="7"/>
          <dgm:chPref val="7"/>
          <dgm:dir/>
        </dgm:presLayoutVars>
      </dgm:prSet>
      <dgm:spPr/>
    </dgm:pt>
    <dgm:pt modelId="{74660A34-9722-4C2C-ABBC-ABF92609A8DF}" type="pres">
      <dgm:prSet presAssocID="{34F2D373-5587-4ECF-B800-3AD4E871975D}" presName="Name1" presStyleCnt="0"/>
      <dgm:spPr/>
    </dgm:pt>
    <dgm:pt modelId="{F54BCF06-CF9D-44BC-B060-E070DADE9FC3}" type="pres">
      <dgm:prSet presAssocID="{34F2D373-5587-4ECF-B800-3AD4E871975D}" presName="cycle" presStyleCnt="0"/>
      <dgm:spPr/>
    </dgm:pt>
    <dgm:pt modelId="{1EB54FC1-5ED7-456B-A6A3-163EE1F083E2}" type="pres">
      <dgm:prSet presAssocID="{34F2D373-5587-4ECF-B800-3AD4E871975D}" presName="srcNode" presStyleLbl="node1" presStyleIdx="0" presStyleCnt="4"/>
      <dgm:spPr/>
    </dgm:pt>
    <dgm:pt modelId="{030D3C63-49DE-4772-8F2A-82A7E882C652}" type="pres">
      <dgm:prSet presAssocID="{34F2D373-5587-4ECF-B800-3AD4E871975D}" presName="conn" presStyleLbl="parChTrans1D2" presStyleIdx="0" presStyleCnt="1"/>
      <dgm:spPr/>
    </dgm:pt>
    <dgm:pt modelId="{1E882725-A4CC-4D44-8D2B-83024FF50209}" type="pres">
      <dgm:prSet presAssocID="{34F2D373-5587-4ECF-B800-3AD4E871975D}" presName="extraNode" presStyleLbl="node1" presStyleIdx="0" presStyleCnt="4"/>
      <dgm:spPr/>
    </dgm:pt>
    <dgm:pt modelId="{85E8EB0E-D0DC-4E35-8916-E0EBDD9840F3}" type="pres">
      <dgm:prSet presAssocID="{34F2D373-5587-4ECF-B800-3AD4E871975D}" presName="dstNode" presStyleLbl="node1" presStyleIdx="0" presStyleCnt="4"/>
      <dgm:spPr/>
    </dgm:pt>
    <dgm:pt modelId="{176333A4-50BC-4408-B689-33FC612BDA68}" type="pres">
      <dgm:prSet presAssocID="{B0AE9BC6-CD77-4475-BB0A-CC6B4BB37A8E}" presName="text_1" presStyleLbl="node1" presStyleIdx="0" presStyleCnt="4" custScaleY="89006" custLinFactNeighborX="671" custLinFactNeighborY="704">
        <dgm:presLayoutVars>
          <dgm:bulletEnabled val="1"/>
        </dgm:presLayoutVars>
      </dgm:prSet>
      <dgm:spPr/>
    </dgm:pt>
    <dgm:pt modelId="{592102E5-99D2-408E-91AC-763B2706E754}" type="pres">
      <dgm:prSet presAssocID="{B0AE9BC6-CD77-4475-BB0A-CC6B4BB37A8E}" presName="accent_1" presStyleCnt="0"/>
      <dgm:spPr/>
    </dgm:pt>
    <dgm:pt modelId="{2D0BA87F-C355-433C-B5E0-861D1B47CEE5}" type="pres">
      <dgm:prSet presAssocID="{B0AE9BC6-CD77-4475-BB0A-CC6B4BB37A8E}" presName="accentRepeatNode" presStyleLbl="solidFgAcc1" presStyleIdx="0" presStyleCnt="4"/>
      <dgm:spPr>
        <a:ln>
          <a:solidFill>
            <a:srgbClr val="475C6D"/>
          </a:solidFill>
        </a:ln>
      </dgm:spPr>
    </dgm:pt>
    <dgm:pt modelId="{F8905B2C-8476-4B1D-B20D-FD3A9D46E00A}" type="pres">
      <dgm:prSet presAssocID="{E1C12E55-4D9D-4714-8828-7811E33D8E3B}" presName="text_2" presStyleLbl="node1" presStyleIdx="1" presStyleCnt="4" custLinFactNeighborX="918" custLinFactNeighborY="-10591">
        <dgm:presLayoutVars>
          <dgm:bulletEnabled val="1"/>
        </dgm:presLayoutVars>
      </dgm:prSet>
      <dgm:spPr/>
    </dgm:pt>
    <dgm:pt modelId="{7B43B12A-9E8E-4846-86D9-2ECF72A70361}" type="pres">
      <dgm:prSet presAssocID="{E1C12E55-4D9D-4714-8828-7811E33D8E3B}" presName="accent_2" presStyleCnt="0"/>
      <dgm:spPr/>
    </dgm:pt>
    <dgm:pt modelId="{E340EDD9-A61F-49DE-823B-4552C1972046}" type="pres">
      <dgm:prSet presAssocID="{E1C12E55-4D9D-4714-8828-7811E33D8E3B}" presName="accentRepeatNode" presStyleLbl="solidFgAcc1" presStyleIdx="1" presStyleCnt="4" custLinFactNeighborX="-770" custLinFactNeighborY="-6932"/>
      <dgm:spPr>
        <a:ln>
          <a:solidFill>
            <a:srgbClr val="475C6D"/>
          </a:solidFill>
        </a:ln>
      </dgm:spPr>
    </dgm:pt>
    <dgm:pt modelId="{FA01EDA1-08CE-49F1-B4EE-CB7F055748A4}" type="pres">
      <dgm:prSet presAssocID="{A885620E-EF65-4763-AD40-4929202F8B77}" presName="text_3" presStyleLbl="node1" presStyleIdx="2" presStyleCnt="4" custScaleX="100254" custScaleY="132557" custLinFactNeighborX="875" custLinFactNeighborY="3647">
        <dgm:presLayoutVars>
          <dgm:bulletEnabled val="1"/>
        </dgm:presLayoutVars>
      </dgm:prSet>
      <dgm:spPr/>
    </dgm:pt>
    <dgm:pt modelId="{671ECE05-8DB4-4DB1-9E8A-865841B8A785}" type="pres">
      <dgm:prSet presAssocID="{A885620E-EF65-4763-AD40-4929202F8B77}" presName="accent_3" presStyleCnt="0"/>
      <dgm:spPr/>
    </dgm:pt>
    <dgm:pt modelId="{263F7609-0FD5-4859-A9D5-2E92B43DF4DD}" type="pres">
      <dgm:prSet presAssocID="{A885620E-EF65-4763-AD40-4929202F8B77}" presName="accentRepeatNode" presStyleLbl="solidFgAcc1" presStyleIdx="2" presStyleCnt="4"/>
      <dgm:spPr>
        <a:ln>
          <a:solidFill>
            <a:srgbClr val="475C6D"/>
          </a:solidFill>
        </a:ln>
      </dgm:spPr>
    </dgm:pt>
    <dgm:pt modelId="{A7719F19-F23D-414B-9586-D674D24DAD06}" type="pres">
      <dgm:prSet presAssocID="{3D544964-96B4-4E32-88C1-086317920957}" presName="text_4" presStyleLbl="node1" presStyleIdx="3" presStyleCnt="4" custScaleX="101516" custScaleY="149857" custLinFactNeighborX="495" custLinFactNeighborY="26313">
        <dgm:presLayoutVars>
          <dgm:bulletEnabled val="1"/>
        </dgm:presLayoutVars>
      </dgm:prSet>
      <dgm:spPr/>
    </dgm:pt>
    <dgm:pt modelId="{7B8827C1-CCAC-4579-8430-2998E3B66362}" type="pres">
      <dgm:prSet presAssocID="{3D544964-96B4-4E32-88C1-086317920957}" presName="accent_4" presStyleCnt="0"/>
      <dgm:spPr/>
    </dgm:pt>
    <dgm:pt modelId="{95B68316-FE6E-4566-A172-79B194254EE8}" type="pres">
      <dgm:prSet presAssocID="{3D544964-96B4-4E32-88C1-086317920957}" presName="accentRepeatNode" presStyleLbl="solidFgAcc1" presStyleIdx="3" presStyleCnt="4"/>
      <dgm:spPr/>
    </dgm:pt>
  </dgm:ptLst>
  <dgm:cxnLst>
    <dgm:cxn modelId="{F6FFF113-2190-4A87-9EFA-037F28402F7E}" type="presOf" srcId="{0F8721D1-73A8-4328-973D-73EE24B9E9D3}" destId="{FA01EDA1-08CE-49F1-B4EE-CB7F055748A4}" srcOrd="0" destOrd="2" presId="urn:microsoft.com/office/officeart/2008/layout/VerticalCurvedList"/>
    <dgm:cxn modelId="{64BC551A-B0F7-4A93-B219-3CAABD1257D7}" srcId="{34F2D373-5587-4ECF-B800-3AD4E871975D}" destId="{3D544964-96B4-4E32-88C1-086317920957}" srcOrd="3" destOrd="0" parTransId="{998EC298-16E7-4627-AEE5-EEDF6529D344}" sibTransId="{418DE4E0-22DF-4544-915F-B8A6CA4A0BA4}"/>
    <dgm:cxn modelId="{7271761B-3A15-43DC-9C4E-58983C6CB51D}" type="presOf" srcId="{56DD252F-65E9-4623-BDD8-A884F24D62BE}" destId="{FA01EDA1-08CE-49F1-B4EE-CB7F055748A4}" srcOrd="0" destOrd="3" presId="urn:microsoft.com/office/officeart/2008/layout/VerticalCurvedList"/>
    <dgm:cxn modelId="{523E0025-76D7-4641-A591-274BB0A10938}" type="presOf" srcId="{E1C12E55-4D9D-4714-8828-7811E33D8E3B}" destId="{F8905B2C-8476-4B1D-B20D-FD3A9D46E00A}" srcOrd="0" destOrd="0" presId="urn:microsoft.com/office/officeart/2008/layout/VerticalCurvedList"/>
    <dgm:cxn modelId="{2F07714C-7000-47B0-8498-37775F10054A}" srcId="{34F2D373-5587-4ECF-B800-3AD4E871975D}" destId="{B0AE9BC6-CD77-4475-BB0A-CC6B4BB37A8E}" srcOrd="0" destOrd="0" parTransId="{DA0469FB-244F-4226-865E-B485D39201A7}" sibTransId="{AF96D327-188F-4A0D-8426-6356AED38EDA}"/>
    <dgm:cxn modelId="{3DFE2F4D-5BEA-44DB-AC9B-1F229E7CE8EA}" srcId="{34F2D373-5587-4ECF-B800-3AD4E871975D}" destId="{A885620E-EF65-4763-AD40-4929202F8B77}" srcOrd="2" destOrd="0" parTransId="{028006F8-41D2-4ECE-A7D8-94E05BE2D9E9}" sibTransId="{30F8C52C-ABE7-47D8-826D-58283B942983}"/>
    <dgm:cxn modelId="{7632B251-DF15-4591-A155-D03561A7D882}" type="presOf" srcId="{ABC4ECC6-2B22-4FF7-9ADA-E3995EF23633}" destId="{FA01EDA1-08CE-49F1-B4EE-CB7F055748A4}" srcOrd="0" destOrd="1" presId="urn:microsoft.com/office/officeart/2008/layout/VerticalCurvedList"/>
    <dgm:cxn modelId="{B7496D8A-63D7-423B-B3FE-48817D1F92D6}" srcId="{A885620E-EF65-4763-AD40-4929202F8B77}" destId="{0F8721D1-73A8-4328-973D-73EE24B9E9D3}" srcOrd="1" destOrd="0" parTransId="{9C9A50B2-D84F-4E6F-AC91-DD2A9BA1346C}" sibTransId="{7204D734-1286-45BF-B7A9-03992F500929}"/>
    <dgm:cxn modelId="{7F01F49A-AC27-4EA8-8637-E33C784165B0}" srcId="{A885620E-EF65-4763-AD40-4929202F8B77}" destId="{56DD252F-65E9-4623-BDD8-A884F24D62BE}" srcOrd="2" destOrd="0" parTransId="{B460C5D6-9298-4ADB-AF56-E34EBD1D5C1A}" sibTransId="{1306A031-0002-45BC-A540-6EA5821834EE}"/>
    <dgm:cxn modelId="{7C5BD3A5-9FBD-4E5A-B011-5CA7EF24E644}" type="presOf" srcId="{A885620E-EF65-4763-AD40-4929202F8B77}" destId="{FA01EDA1-08CE-49F1-B4EE-CB7F055748A4}" srcOrd="0" destOrd="0" presId="urn:microsoft.com/office/officeart/2008/layout/VerticalCurvedList"/>
    <dgm:cxn modelId="{2369BDAD-FD07-4B50-9658-AD30B74CC54C}" type="presOf" srcId="{3D544964-96B4-4E32-88C1-086317920957}" destId="{A7719F19-F23D-414B-9586-D674D24DAD06}" srcOrd="0" destOrd="0" presId="urn:microsoft.com/office/officeart/2008/layout/VerticalCurvedList"/>
    <dgm:cxn modelId="{84F0A0AE-B73A-470E-BF64-C84F08AB10C4}" srcId="{A885620E-EF65-4763-AD40-4929202F8B77}" destId="{ABC4ECC6-2B22-4FF7-9ADA-E3995EF23633}" srcOrd="0" destOrd="0" parTransId="{09AF3577-7775-43DE-B448-64696EAC9CF3}" sibTransId="{C60FC964-8490-429B-8067-929A5C06D33A}"/>
    <dgm:cxn modelId="{E14505B8-08A2-4428-AFE2-698FB8B8D865}" type="presOf" srcId="{34F2D373-5587-4ECF-B800-3AD4E871975D}" destId="{00F7F9B8-FEB3-4C65-A6F7-297BA0A09309}" srcOrd="0" destOrd="0" presId="urn:microsoft.com/office/officeart/2008/layout/VerticalCurvedList"/>
    <dgm:cxn modelId="{8F0DC6C3-F8C8-4562-9C8B-0390A3ADC07C}" type="presOf" srcId="{B0AE9BC6-CD77-4475-BB0A-CC6B4BB37A8E}" destId="{176333A4-50BC-4408-B689-33FC612BDA68}" srcOrd="0" destOrd="0" presId="urn:microsoft.com/office/officeart/2008/layout/VerticalCurvedList"/>
    <dgm:cxn modelId="{570416D1-B423-4AF9-B939-6FFC8E549ED2}" type="presOf" srcId="{AF96D327-188F-4A0D-8426-6356AED38EDA}" destId="{030D3C63-49DE-4772-8F2A-82A7E882C652}" srcOrd="0" destOrd="0" presId="urn:microsoft.com/office/officeart/2008/layout/VerticalCurvedList"/>
    <dgm:cxn modelId="{F4F853ED-20B5-485C-A08D-1BA19F10AA61}" srcId="{34F2D373-5587-4ECF-B800-3AD4E871975D}" destId="{E1C12E55-4D9D-4714-8828-7811E33D8E3B}" srcOrd="1" destOrd="0" parTransId="{8B88DA51-D70E-4637-950E-75EA27C1AB4F}" sibTransId="{67BB317A-9C65-4F27-BFE2-802D61D512D1}"/>
    <dgm:cxn modelId="{4D2EB35F-F535-4BEF-9B17-6BA6DD875019}" type="presParOf" srcId="{00F7F9B8-FEB3-4C65-A6F7-297BA0A09309}" destId="{74660A34-9722-4C2C-ABBC-ABF92609A8DF}" srcOrd="0" destOrd="0" presId="urn:microsoft.com/office/officeart/2008/layout/VerticalCurvedList"/>
    <dgm:cxn modelId="{96B8880D-B559-42A1-A16B-220C989FBEAD}" type="presParOf" srcId="{74660A34-9722-4C2C-ABBC-ABF92609A8DF}" destId="{F54BCF06-CF9D-44BC-B060-E070DADE9FC3}" srcOrd="0" destOrd="0" presId="urn:microsoft.com/office/officeart/2008/layout/VerticalCurvedList"/>
    <dgm:cxn modelId="{E08C4E00-1846-440C-9B31-4FC84A78B7BA}" type="presParOf" srcId="{F54BCF06-CF9D-44BC-B060-E070DADE9FC3}" destId="{1EB54FC1-5ED7-456B-A6A3-163EE1F083E2}" srcOrd="0" destOrd="0" presId="urn:microsoft.com/office/officeart/2008/layout/VerticalCurvedList"/>
    <dgm:cxn modelId="{AA800CDB-5281-4920-9D0D-095BAA816B6D}" type="presParOf" srcId="{F54BCF06-CF9D-44BC-B060-E070DADE9FC3}" destId="{030D3C63-49DE-4772-8F2A-82A7E882C652}" srcOrd="1" destOrd="0" presId="urn:microsoft.com/office/officeart/2008/layout/VerticalCurvedList"/>
    <dgm:cxn modelId="{F110448E-2193-4AB9-BBC6-DC0AD3DC08BC}" type="presParOf" srcId="{F54BCF06-CF9D-44BC-B060-E070DADE9FC3}" destId="{1E882725-A4CC-4D44-8D2B-83024FF50209}" srcOrd="2" destOrd="0" presId="urn:microsoft.com/office/officeart/2008/layout/VerticalCurvedList"/>
    <dgm:cxn modelId="{E21C4779-69ED-438D-A276-4A43D4B0AFE1}" type="presParOf" srcId="{F54BCF06-CF9D-44BC-B060-E070DADE9FC3}" destId="{85E8EB0E-D0DC-4E35-8916-E0EBDD9840F3}" srcOrd="3" destOrd="0" presId="urn:microsoft.com/office/officeart/2008/layout/VerticalCurvedList"/>
    <dgm:cxn modelId="{4FF161CC-7DB5-4FFD-9AF5-4EBF0B006DC9}" type="presParOf" srcId="{74660A34-9722-4C2C-ABBC-ABF92609A8DF}" destId="{176333A4-50BC-4408-B689-33FC612BDA68}" srcOrd="1" destOrd="0" presId="urn:microsoft.com/office/officeart/2008/layout/VerticalCurvedList"/>
    <dgm:cxn modelId="{A3DB856E-4642-4E00-9A5A-E15D5213D79F}" type="presParOf" srcId="{74660A34-9722-4C2C-ABBC-ABF92609A8DF}" destId="{592102E5-99D2-408E-91AC-763B2706E754}" srcOrd="2" destOrd="0" presId="urn:microsoft.com/office/officeart/2008/layout/VerticalCurvedList"/>
    <dgm:cxn modelId="{D2593163-9028-40F3-BDE3-1E4061EA15A4}" type="presParOf" srcId="{592102E5-99D2-408E-91AC-763B2706E754}" destId="{2D0BA87F-C355-433C-B5E0-861D1B47CEE5}" srcOrd="0" destOrd="0" presId="urn:microsoft.com/office/officeart/2008/layout/VerticalCurvedList"/>
    <dgm:cxn modelId="{307DF64E-6BAE-40CF-8155-79008C6C1818}" type="presParOf" srcId="{74660A34-9722-4C2C-ABBC-ABF92609A8DF}" destId="{F8905B2C-8476-4B1D-B20D-FD3A9D46E00A}" srcOrd="3" destOrd="0" presId="urn:microsoft.com/office/officeart/2008/layout/VerticalCurvedList"/>
    <dgm:cxn modelId="{1F279E3F-9E36-420B-9C79-FD1FBF72CD4A}" type="presParOf" srcId="{74660A34-9722-4C2C-ABBC-ABF92609A8DF}" destId="{7B43B12A-9E8E-4846-86D9-2ECF72A70361}" srcOrd="4" destOrd="0" presId="urn:microsoft.com/office/officeart/2008/layout/VerticalCurvedList"/>
    <dgm:cxn modelId="{02E6A69E-D02F-467C-B576-7A18370AB831}" type="presParOf" srcId="{7B43B12A-9E8E-4846-86D9-2ECF72A70361}" destId="{E340EDD9-A61F-49DE-823B-4552C1972046}" srcOrd="0" destOrd="0" presId="urn:microsoft.com/office/officeart/2008/layout/VerticalCurvedList"/>
    <dgm:cxn modelId="{15576703-51E8-4249-B11B-530133A37ACD}" type="presParOf" srcId="{74660A34-9722-4C2C-ABBC-ABF92609A8DF}" destId="{FA01EDA1-08CE-49F1-B4EE-CB7F055748A4}" srcOrd="5" destOrd="0" presId="urn:microsoft.com/office/officeart/2008/layout/VerticalCurvedList"/>
    <dgm:cxn modelId="{84A512F7-1F60-460A-B864-FE419EB29586}" type="presParOf" srcId="{74660A34-9722-4C2C-ABBC-ABF92609A8DF}" destId="{671ECE05-8DB4-4DB1-9E8A-865841B8A785}" srcOrd="6" destOrd="0" presId="urn:microsoft.com/office/officeart/2008/layout/VerticalCurvedList"/>
    <dgm:cxn modelId="{530BA4E8-3BFD-44BD-8907-C799B2F78F6F}" type="presParOf" srcId="{671ECE05-8DB4-4DB1-9E8A-865841B8A785}" destId="{263F7609-0FD5-4859-A9D5-2E92B43DF4DD}" srcOrd="0" destOrd="0" presId="urn:microsoft.com/office/officeart/2008/layout/VerticalCurvedList"/>
    <dgm:cxn modelId="{31E946FC-2D6A-48AD-A361-7311BEA40F91}" type="presParOf" srcId="{74660A34-9722-4C2C-ABBC-ABF92609A8DF}" destId="{A7719F19-F23D-414B-9586-D674D24DAD06}" srcOrd="7" destOrd="0" presId="urn:microsoft.com/office/officeart/2008/layout/VerticalCurvedList"/>
    <dgm:cxn modelId="{C3AC2866-0B74-41B3-BB38-AA4A154DA317}" type="presParOf" srcId="{74660A34-9722-4C2C-ABBC-ABF92609A8DF}" destId="{7B8827C1-CCAC-4579-8430-2998E3B66362}" srcOrd="8" destOrd="0" presId="urn:microsoft.com/office/officeart/2008/layout/VerticalCurvedList"/>
    <dgm:cxn modelId="{94B33956-3774-493A-AA76-2F66F60840E1}" type="presParOf" srcId="{7B8827C1-CCAC-4579-8430-2998E3B66362}" destId="{95B68316-FE6E-4566-A172-79B194254EE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CADBF-1CDE-4D0D-9EFB-0E5D8ADC4A5D}">
      <dsp:nvSpPr>
        <dsp:cNvPr id="0" name=""/>
        <dsp:cNvSpPr/>
      </dsp:nvSpPr>
      <dsp:spPr>
        <a:xfrm>
          <a:off x="2539295" y="1126"/>
          <a:ext cx="1310498" cy="1310498"/>
        </a:xfrm>
        <a:prstGeom prst="ellipse">
          <a:avLst/>
        </a:prstGeom>
        <a:solidFill>
          <a:srgbClr val="059FD4">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21" tIns="17780" rIns="72121" bIns="17780" numCol="1" spcCol="1270" anchor="ctr" anchorCtr="0">
          <a:noAutofit/>
        </a:bodyPr>
        <a:lstStyle/>
        <a:p>
          <a:pPr marL="0" lvl="0" indent="0" algn="ctr" defTabSz="622300">
            <a:lnSpc>
              <a:spcPct val="90000"/>
            </a:lnSpc>
            <a:spcBef>
              <a:spcPct val="0"/>
            </a:spcBef>
            <a:spcAft>
              <a:spcPct val="35000"/>
            </a:spcAft>
            <a:buNone/>
          </a:pPr>
          <a:r>
            <a:rPr lang="en-GB" sz="1400" kern="1200" dirty="0"/>
            <a:t>Chair</a:t>
          </a:r>
        </a:p>
      </dsp:txBody>
      <dsp:txXfrm>
        <a:off x="2731213" y="193044"/>
        <a:ext cx="926662" cy="926662"/>
      </dsp:txXfrm>
    </dsp:sp>
    <dsp:sp modelId="{5A3C1093-791B-41B5-9AC1-8CB72B6DBA0A}">
      <dsp:nvSpPr>
        <dsp:cNvPr id="0" name=""/>
        <dsp:cNvSpPr/>
      </dsp:nvSpPr>
      <dsp:spPr>
        <a:xfrm>
          <a:off x="3587694" y="1126"/>
          <a:ext cx="1310498" cy="1310498"/>
        </a:xfrm>
        <a:prstGeom prst="ellipse">
          <a:avLst/>
        </a:prstGeom>
        <a:solidFill>
          <a:srgbClr val="059FD4">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21" tIns="17780" rIns="72121" bIns="17780" numCol="1" spcCol="1270" anchor="ctr" anchorCtr="0">
          <a:noAutofit/>
        </a:bodyPr>
        <a:lstStyle/>
        <a:p>
          <a:pPr marL="0" lvl="0" indent="0" algn="ctr" defTabSz="622300">
            <a:lnSpc>
              <a:spcPct val="90000"/>
            </a:lnSpc>
            <a:spcBef>
              <a:spcPct val="0"/>
            </a:spcBef>
            <a:spcAft>
              <a:spcPct val="35000"/>
            </a:spcAft>
            <a:buNone/>
          </a:pPr>
          <a:r>
            <a:rPr lang="en-GB" sz="1400" kern="1200" dirty="0"/>
            <a:t>BCP Council</a:t>
          </a:r>
        </a:p>
      </dsp:txBody>
      <dsp:txXfrm>
        <a:off x="3779612" y="193044"/>
        <a:ext cx="926662" cy="926662"/>
      </dsp:txXfrm>
    </dsp:sp>
    <dsp:sp modelId="{96F801F1-407D-47D7-A55A-176BD2C65A3E}">
      <dsp:nvSpPr>
        <dsp:cNvPr id="0" name=""/>
        <dsp:cNvSpPr/>
      </dsp:nvSpPr>
      <dsp:spPr>
        <a:xfrm>
          <a:off x="4636093" y="1126"/>
          <a:ext cx="1310498" cy="1310498"/>
        </a:xfrm>
        <a:prstGeom prst="ellipse">
          <a:avLst/>
        </a:prstGeom>
        <a:solidFill>
          <a:srgbClr val="02A4A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21" tIns="17780" rIns="72121" bIns="17780" numCol="1" spcCol="1270" anchor="ctr" anchorCtr="0">
          <a:noAutofit/>
        </a:bodyPr>
        <a:lstStyle/>
        <a:p>
          <a:pPr marL="0" lvl="0" indent="0" algn="ctr" defTabSz="622300">
            <a:lnSpc>
              <a:spcPct val="90000"/>
            </a:lnSpc>
            <a:spcBef>
              <a:spcPct val="0"/>
            </a:spcBef>
            <a:spcAft>
              <a:spcPct val="35000"/>
            </a:spcAft>
            <a:buNone/>
          </a:pPr>
          <a:r>
            <a:rPr lang="en-GB" sz="1400" kern="1200" dirty="0"/>
            <a:t>Dorset</a:t>
          </a:r>
          <a:r>
            <a:rPr lang="en-GB" sz="1600" kern="1200" dirty="0"/>
            <a:t> </a:t>
          </a:r>
          <a:r>
            <a:rPr lang="en-GB" sz="1400" kern="1200" dirty="0"/>
            <a:t>Council</a:t>
          </a:r>
        </a:p>
      </dsp:txBody>
      <dsp:txXfrm>
        <a:off x="4828011" y="193044"/>
        <a:ext cx="926662" cy="926662"/>
      </dsp:txXfrm>
    </dsp:sp>
    <dsp:sp modelId="{80FDF714-3722-4442-8694-447B78F960CB}">
      <dsp:nvSpPr>
        <dsp:cNvPr id="0" name=""/>
        <dsp:cNvSpPr/>
      </dsp:nvSpPr>
      <dsp:spPr>
        <a:xfrm>
          <a:off x="5684492" y="1126"/>
          <a:ext cx="1310498" cy="1310498"/>
        </a:xfrm>
        <a:prstGeom prst="ellipse">
          <a:avLst/>
        </a:prstGeom>
        <a:solidFill>
          <a:srgbClr val="02A4A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21" tIns="17780" rIns="72121" bIns="17780" numCol="1" spcCol="1270" anchor="ctr" anchorCtr="0">
          <a:noAutofit/>
        </a:bodyPr>
        <a:lstStyle/>
        <a:p>
          <a:pPr marL="0" lvl="0" indent="0" algn="ctr" defTabSz="622300">
            <a:lnSpc>
              <a:spcPct val="90000"/>
            </a:lnSpc>
            <a:spcBef>
              <a:spcPct val="0"/>
            </a:spcBef>
            <a:spcAft>
              <a:spcPct val="35000"/>
            </a:spcAft>
            <a:buNone/>
          </a:pPr>
          <a:r>
            <a:rPr lang="en-GB" sz="1400" kern="1200" dirty="0"/>
            <a:t>NHS Dorset</a:t>
          </a:r>
        </a:p>
      </dsp:txBody>
      <dsp:txXfrm>
        <a:off x="5876410" y="193044"/>
        <a:ext cx="926662" cy="9266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CADBF-1CDE-4D0D-9EFB-0E5D8ADC4A5D}">
      <dsp:nvSpPr>
        <dsp:cNvPr id="0" name=""/>
        <dsp:cNvSpPr/>
      </dsp:nvSpPr>
      <dsp:spPr>
        <a:xfrm>
          <a:off x="2608473" y="672"/>
          <a:ext cx="1311406" cy="1311406"/>
        </a:xfrm>
        <a:prstGeom prst="ellipse">
          <a:avLst/>
        </a:prstGeom>
        <a:solidFill>
          <a:srgbClr val="02A4A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Dorset Police</a:t>
          </a:r>
        </a:p>
      </dsp:txBody>
      <dsp:txXfrm>
        <a:off x="2800524" y="192723"/>
        <a:ext cx="927304" cy="927304"/>
      </dsp:txXfrm>
    </dsp:sp>
    <dsp:sp modelId="{5A3C1093-791B-41B5-9AC1-8CB72B6DBA0A}">
      <dsp:nvSpPr>
        <dsp:cNvPr id="0" name=""/>
        <dsp:cNvSpPr/>
      </dsp:nvSpPr>
      <dsp:spPr>
        <a:xfrm>
          <a:off x="3657599" y="672"/>
          <a:ext cx="1311406" cy="1311406"/>
        </a:xfrm>
        <a:prstGeom prst="ellipse">
          <a:avLst/>
        </a:prstGeom>
        <a:solidFill>
          <a:srgbClr val="307467">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Dorset and Wiltshire Fire</a:t>
          </a:r>
        </a:p>
      </dsp:txBody>
      <dsp:txXfrm>
        <a:off x="3849650" y="192723"/>
        <a:ext cx="927304" cy="927304"/>
      </dsp:txXfrm>
    </dsp:sp>
    <dsp:sp modelId="{96F801F1-407D-47D7-A55A-176BD2C65A3E}">
      <dsp:nvSpPr>
        <dsp:cNvPr id="0" name=""/>
        <dsp:cNvSpPr/>
      </dsp:nvSpPr>
      <dsp:spPr>
        <a:xfrm>
          <a:off x="4706724" y="672"/>
          <a:ext cx="1349096" cy="1311406"/>
        </a:xfrm>
        <a:prstGeom prst="ellipse">
          <a:avLst/>
        </a:prstGeom>
        <a:solidFill>
          <a:srgbClr val="30746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Dorset HealthCare</a:t>
          </a:r>
        </a:p>
      </dsp:txBody>
      <dsp:txXfrm>
        <a:off x="4904295" y="192723"/>
        <a:ext cx="953954" cy="927304"/>
      </dsp:txXfrm>
    </dsp:sp>
    <dsp:sp modelId="{80FDF714-3722-4442-8694-447B78F960CB}">
      <dsp:nvSpPr>
        <dsp:cNvPr id="0" name=""/>
        <dsp:cNvSpPr/>
      </dsp:nvSpPr>
      <dsp:spPr>
        <a:xfrm>
          <a:off x="5793539" y="672"/>
          <a:ext cx="1311406" cy="1311406"/>
        </a:xfrm>
        <a:prstGeom prst="ellipse">
          <a:avLst/>
        </a:prstGeom>
        <a:solidFill>
          <a:srgbClr val="30746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Dorset County Hospital</a:t>
          </a:r>
        </a:p>
      </dsp:txBody>
      <dsp:txXfrm>
        <a:off x="5985590" y="192723"/>
        <a:ext cx="927304" cy="9273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CADBF-1CDE-4D0D-9EFB-0E5D8ADC4A5D}">
      <dsp:nvSpPr>
        <dsp:cNvPr id="0" name=""/>
        <dsp:cNvSpPr/>
      </dsp:nvSpPr>
      <dsp:spPr>
        <a:xfrm>
          <a:off x="2579944" y="672"/>
          <a:ext cx="1311406" cy="1311406"/>
        </a:xfrm>
        <a:prstGeom prst="ellipse">
          <a:avLst/>
        </a:prstGeom>
        <a:solidFill>
          <a:srgbClr val="F1AB3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University Hospitals Dorset</a:t>
          </a:r>
        </a:p>
      </dsp:txBody>
      <dsp:txXfrm>
        <a:off x="2771995" y="192723"/>
        <a:ext cx="927304" cy="927304"/>
      </dsp:txXfrm>
    </dsp:sp>
    <dsp:sp modelId="{5A3C1093-791B-41B5-9AC1-8CB72B6DBA0A}">
      <dsp:nvSpPr>
        <dsp:cNvPr id="0" name=""/>
        <dsp:cNvSpPr/>
      </dsp:nvSpPr>
      <dsp:spPr>
        <a:xfrm>
          <a:off x="3629069" y="672"/>
          <a:ext cx="1368465" cy="1311406"/>
        </a:xfrm>
        <a:prstGeom prst="ellipse">
          <a:avLst/>
        </a:prstGeom>
        <a:solidFill>
          <a:srgbClr val="F1AB3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South West Ambulance Trust</a:t>
          </a:r>
        </a:p>
      </dsp:txBody>
      <dsp:txXfrm>
        <a:off x="3829476" y="192723"/>
        <a:ext cx="967651" cy="927304"/>
      </dsp:txXfrm>
    </dsp:sp>
    <dsp:sp modelId="{96F801F1-407D-47D7-A55A-176BD2C65A3E}">
      <dsp:nvSpPr>
        <dsp:cNvPr id="0" name=""/>
        <dsp:cNvSpPr/>
      </dsp:nvSpPr>
      <dsp:spPr>
        <a:xfrm>
          <a:off x="4735254" y="672"/>
          <a:ext cx="1349096" cy="1311406"/>
        </a:xfrm>
        <a:prstGeom prst="ellipse">
          <a:avLst/>
        </a:prstGeom>
        <a:solidFill>
          <a:srgbClr val="EA8A4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Voluntary Sector Alliance</a:t>
          </a:r>
        </a:p>
      </dsp:txBody>
      <dsp:txXfrm>
        <a:off x="4932825" y="192723"/>
        <a:ext cx="953954" cy="927304"/>
      </dsp:txXfrm>
    </dsp:sp>
    <dsp:sp modelId="{80FDF714-3722-4442-8694-447B78F960CB}">
      <dsp:nvSpPr>
        <dsp:cNvPr id="0" name=""/>
        <dsp:cNvSpPr/>
      </dsp:nvSpPr>
      <dsp:spPr>
        <a:xfrm>
          <a:off x="5822069" y="672"/>
          <a:ext cx="1311406" cy="1311406"/>
        </a:xfrm>
        <a:prstGeom prst="ellipse">
          <a:avLst/>
        </a:prstGeom>
        <a:solidFill>
          <a:srgbClr val="EA8A4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Wessex AHSN</a:t>
          </a:r>
        </a:p>
      </dsp:txBody>
      <dsp:txXfrm>
        <a:off x="6014120" y="192723"/>
        <a:ext cx="927304" cy="9273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CADBF-1CDE-4D0D-9EFB-0E5D8ADC4A5D}">
      <dsp:nvSpPr>
        <dsp:cNvPr id="0" name=""/>
        <dsp:cNvSpPr/>
      </dsp:nvSpPr>
      <dsp:spPr>
        <a:xfrm>
          <a:off x="2579944" y="672"/>
          <a:ext cx="1311406" cy="1311406"/>
        </a:xfrm>
        <a:prstGeom prst="ellipse">
          <a:avLst/>
        </a:prstGeom>
        <a:solidFill>
          <a:srgbClr val="EA6D9A">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Higher education </a:t>
          </a:r>
        </a:p>
      </dsp:txBody>
      <dsp:txXfrm>
        <a:off x="2771995" y="192723"/>
        <a:ext cx="927304" cy="927304"/>
      </dsp:txXfrm>
    </dsp:sp>
    <dsp:sp modelId="{5A3C1093-791B-41B5-9AC1-8CB72B6DBA0A}">
      <dsp:nvSpPr>
        <dsp:cNvPr id="0" name=""/>
        <dsp:cNvSpPr/>
      </dsp:nvSpPr>
      <dsp:spPr>
        <a:xfrm>
          <a:off x="3629069" y="672"/>
          <a:ext cx="1368465" cy="1311406"/>
        </a:xfrm>
        <a:prstGeom prst="ellipse">
          <a:avLst/>
        </a:prstGeom>
        <a:solidFill>
          <a:srgbClr val="EA6D9A">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5240" rIns="72171" bIns="15240" numCol="1" spcCol="1270" anchor="ctr" anchorCtr="0">
          <a:noAutofit/>
        </a:bodyPr>
        <a:lstStyle/>
        <a:p>
          <a:pPr marL="0" lvl="0" indent="0" algn="ctr" defTabSz="533400">
            <a:lnSpc>
              <a:spcPct val="90000"/>
            </a:lnSpc>
            <a:spcBef>
              <a:spcPct val="0"/>
            </a:spcBef>
            <a:spcAft>
              <a:spcPct val="35000"/>
            </a:spcAft>
            <a:buNone/>
          </a:pPr>
          <a:r>
            <a:rPr lang="en-GB" sz="1200" kern="1200" dirty="0"/>
            <a:t>Public engagement group</a:t>
          </a:r>
        </a:p>
      </dsp:txBody>
      <dsp:txXfrm>
        <a:off x="3829476" y="192723"/>
        <a:ext cx="967651" cy="927304"/>
      </dsp:txXfrm>
    </dsp:sp>
    <dsp:sp modelId="{96F801F1-407D-47D7-A55A-176BD2C65A3E}">
      <dsp:nvSpPr>
        <dsp:cNvPr id="0" name=""/>
        <dsp:cNvSpPr/>
      </dsp:nvSpPr>
      <dsp:spPr>
        <a:xfrm>
          <a:off x="4735254" y="672"/>
          <a:ext cx="1349096" cy="1311406"/>
        </a:xfrm>
        <a:prstGeom prst="ellipse">
          <a:avLst/>
        </a:prstGeom>
        <a:solidFill>
          <a:srgbClr val="EB5C5C">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5240" rIns="72171" bIns="15240" numCol="1" spcCol="1270" anchor="ctr" anchorCtr="0">
          <a:noAutofit/>
        </a:bodyPr>
        <a:lstStyle/>
        <a:p>
          <a:pPr marL="0" lvl="0" indent="0" algn="ctr" defTabSz="533400">
            <a:lnSpc>
              <a:spcPct val="90000"/>
            </a:lnSpc>
            <a:spcBef>
              <a:spcPct val="0"/>
            </a:spcBef>
            <a:spcAft>
              <a:spcPct val="35000"/>
            </a:spcAft>
            <a:buNone/>
          </a:pPr>
          <a:r>
            <a:rPr lang="en-GB" sz="1200" kern="1200" dirty="0"/>
            <a:t>Digital public engagement group</a:t>
          </a:r>
        </a:p>
      </dsp:txBody>
      <dsp:txXfrm>
        <a:off x="4932825" y="192723"/>
        <a:ext cx="953954" cy="927304"/>
      </dsp:txXfrm>
    </dsp:sp>
    <dsp:sp modelId="{80FDF714-3722-4442-8694-447B78F960CB}">
      <dsp:nvSpPr>
        <dsp:cNvPr id="0" name=""/>
        <dsp:cNvSpPr/>
      </dsp:nvSpPr>
      <dsp:spPr>
        <a:xfrm>
          <a:off x="5822069" y="672"/>
          <a:ext cx="1311406" cy="1311406"/>
        </a:xfrm>
        <a:prstGeom prst="ellipse">
          <a:avLst/>
        </a:prstGeom>
        <a:solidFill>
          <a:srgbClr val="EB5C5C">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171" tIns="17780" rIns="72171" bIns="17780" numCol="1" spcCol="1270" anchor="ctr" anchorCtr="0">
          <a:noAutofit/>
        </a:bodyPr>
        <a:lstStyle/>
        <a:p>
          <a:pPr marL="0" lvl="0" indent="0" algn="ctr" defTabSz="622300">
            <a:lnSpc>
              <a:spcPct val="90000"/>
            </a:lnSpc>
            <a:spcBef>
              <a:spcPct val="0"/>
            </a:spcBef>
            <a:spcAft>
              <a:spcPct val="35000"/>
            </a:spcAft>
            <a:buNone/>
          </a:pPr>
          <a:r>
            <a:rPr lang="en-GB" sz="1400" kern="1200" dirty="0"/>
            <a:t>Dorset LEP</a:t>
          </a:r>
        </a:p>
      </dsp:txBody>
      <dsp:txXfrm>
        <a:off x="6014120" y="192723"/>
        <a:ext cx="927304" cy="9273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D3C63-49DE-4772-8F2A-82A7E882C652}">
      <dsp:nvSpPr>
        <dsp:cNvPr id="0" name=""/>
        <dsp:cNvSpPr/>
      </dsp:nvSpPr>
      <dsp:spPr>
        <a:xfrm>
          <a:off x="-4683057" y="-712217"/>
          <a:ext cx="5533841" cy="5533841"/>
        </a:xfrm>
        <a:prstGeom prst="blockArc">
          <a:avLst>
            <a:gd name="adj1" fmla="val 18900000"/>
            <a:gd name="adj2" fmla="val 2700000"/>
            <a:gd name="adj3" fmla="val 390"/>
          </a:avLst>
        </a:prstGeom>
        <a:noFill/>
        <a:ln w="12700" cap="flat" cmpd="sng" algn="ctr">
          <a:solidFill>
            <a:srgbClr val="475C6D"/>
          </a:solidFill>
          <a:prstDash val="solid"/>
          <a:miter lim="800000"/>
        </a:ln>
        <a:effectLst/>
      </dsp:spPr>
      <dsp:style>
        <a:lnRef idx="2">
          <a:scrgbClr r="0" g="0" b="0"/>
        </a:lnRef>
        <a:fillRef idx="0">
          <a:scrgbClr r="0" g="0" b="0"/>
        </a:fillRef>
        <a:effectRef idx="0">
          <a:scrgbClr r="0" g="0" b="0"/>
        </a:effectRef>
        <a:fontRef idx="minor"/>
      </dsp:style>
    </dsp:sp>
    <dsp:sp modelId="{176333A4-50BC-4408-B689-33FC612BDA68}">
      <dsp:nvSpPr>
        <dsp:cNvPr id="0" name=""/>
        <dsp:cNvSpPr/>
      </dsp:nvSpPr>
      <dsp:spPr>
        <a:xfrm>
          <a:off x="493945" y="355133"/>
          <a:ext cx="9855050" cy="562687"/>
        </a:xfrm>
        <a:prstGeom prst="rect">
          <a:avLst/>
        </a:prstGeom>
        <a:solidFill>
          <a:srgbClr val="059FD4">
            <a:alpha val="8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1802" tIns="30480" rIns="30480" bIns="30480" numCol="1" spcCol="1270" anchor="ctr" anchorCtr="0">
          <a:noAutofit/>
        </a:bodyPr>
        <a:lstStyle/>
        <a:p>
          <a:pPr marL="0" lvl="0" indent="0" algn="l" defTabSz="533400">
            <a:lnSpc>
              <a:spcPct val="90000"/>
            </a:lnSpc>
            <a:spcBef>
              <a:spcPct val="0"/>
            </a:spcBef>
            <a:spcAft>
              <a:spcPct val="35000"/>
            </a:spcAft>
            <a:buClr>
              <a:srgbClr val="005EB8"/>
            </a:buClr>
            <a:buNone/>
          </a:pPr>
          <a:r>
            <a:rPr lang="en-GB" sz="1200" b="1" kern="1200" dirty="0">
              <a:latin typeface="Arial" panose="020B0604020202020204" pitchFamily="34" charset="0"/>
              <a:cs typeface="Arial" panose="020B0604020202020204" pitchFamily="34" charset="0"/>
            </a:rPr>
            <a:t>Chair designate – Jenni Douglas-Todd</a:t>
          </a:r>
        </a:p>
        <a:p>
          <a:pPr marL="0" lvl="0" indent="0" algn="l" defTabSz="533400">
            <a:lnSpc>
              <a:spcPct val="90000"/>
            </a:lnSpc>
            <a:spcBef>
              <a:spcPct val="0"/>
            </a:spcBef>
            <a:spcAft>
              <a:spcPct val="35000"/>
            </a:spcAft>
            <a:buClr>
              <a:srgbClr val="005EB8"/>
            </a:buClr>
            <a:buNone/>
          </a:pPr>
          <a:r>
            <a:rPr lang="en-GB" sz="1200" kern="1200" dirty="0">
              <a:latin typeface="Arial" panose="020B0604020202020204" pitchFamily="34" charset="0"/>
              <a:cs typeface="Arial" panose="020B0604020202020204" pitchFamily="34" charset="0"/>
            </a:rPr>
            <a:t>Chairs are appointed by NHS England and approved by the Secretary of State</a:t>
          </a:r>
        </a:p>
      </dsp:txBody>
      <dsp:txXfrm>
        <a:off x="493945" y="355133"/>
        <a:ext cx="9855050" cy="562687"/>
      </dsp:txXfrm>
    </dsp:sp>
    <dsp:sp modelId="{2D0BA87F-C355-433C-B5E0-861D1B47CEE5}">
      <dsp:nvSpPr>
        <dsp:cNvPr id="0" name=""/>
        <dsp:cNvSpPr/>
      </dsp:nvSpPr>
      <dsp:spPr>
        <a:xfrm>
          <a:off x="32698" y="236907"/>
          <a:ext cx="790238" cy="790238"/>
        </a:xfrm>
        <a:prstGeom prst="ellipse">
          <a:avLst/>
        </a:prstGeom>
        <a:solidFill>
          <a:schemeClr val="lt1">
            <a:hueOff val="0"/>
            <a:satOff val="0"/>
            <a:lumOff val="0"/>
            <a:alphaOff val="0"/>
          </a:schemeClr>
        </a:solidFill>
        <a:ln w="12700" cap="flat" cmpd="sng" algn="ctr">
          <a:solidFill>
            <a:srgbClr val="475C6D"/>
          </a:solidFill>
          <a:prstDash val="solid"/>
          <a:miter lim="800000"/>
        </a:ln>
        <a:effectLst/>
      </dsp:spPr>
      <dsp:style>
        <a:lnRef idx="2">
          <a:scrgbClr r="0" g="0" b="0"/>
        </a:lnRef>
        <a:fillRef idx="1">
          <a:scrgbClr r="0" g="0" b="0"/>
        </a:fillRef>
        <a:effectRef idx="0">
          <a:scrgbClr r="0" g="0" b="0"/>
        </a:effectRef>
        <a:fontRef idx="minor"/>
      </dsp:style>
    </dsp:sp>
    <dsp:sp modelId="{F8905B2C-8476-4B1D-B20D-FD3A9D46E00A}">
      <dsp:nvSpPr>
        <dsp:cNvPr id="0" name=""/>
        <dsp:cNvSpPr/>
      </dsp:nvSpPr>
      <dsp:spPr>
        <a:xfrm>
          <a:off x="877410" y="1197426"/>
          <a:ext cx="9492600" cy="632191"/>
        </a:xfrm>
        <a:prstGeom prst="rect">
          <a:avLst/>
        </a:prstGeom>
        <a:solidFill>
          <a:srgbClr val="02A4A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1802" tIns="35560" rIns="35560" bIns="35560" numCol="1" spcCol="1270" anchor="ctr" anchorCtr="0">
          <a:noAutofit/>
        </a:bodyPr>
        <a:lstStyle/>
        <a:p>
          <a:pPr marL="0" lvl="0" indent="0" algn="l" defTabSz="622300">
            <a:lnSpc>
              <a:spcPct val="90000"/>
            </a:lnSpc>
            <a:spcBef>
              <a:spcPct val="0"/>
            </a:spcBef>
            <a:spcAft>
              <a:spcPct val="35000"/>
            </a:spcAft>
            <a:buClr>
              <a:srgbClr val="005EB8"/>
            </a:buClr>
            <a:buNone/>
          </a:pPr>
          <a:endParaRPr lang="en-GB" sz="1400" kern="1200" dirty="0">
            <a:latin typeface="Arial" panose="020B0604020202020204" pitchFamily="34" charset="0"/>
            <a:cs typeface="Arial" panose="020B0604020202020204" pitchFamily="34" charset="0"/>
          </a:endParaRPr>
        </a:p>
        <a:p>
          <a:pPr marL="0" lvl="0" indent="0" algn="l" defTabSz="622300">
            <a:lnSpc>
              <a:spcPct val="90000"/>
            </a:lnSpc>
            <a:spcBef>
              <a:spcPct val="0"/>
            </a:spcBef>
            <a:spcAft>
              <a:spcPct val="35000"/>
            </a:spcAft>
            <a:buClr>
              <a:srgbClr val="005EB8"/>
            </a:buClr>
            <a:buNone/>
          </a:pPr>
          <a:r>
            <a:rPr lang="en-GB" sz="1200" b="1" kern="1200" dirty="0">
              <a:latin typeface="Arial" panose="020B0604020202020204" pitchFamily="34" charset="0"/>
              <a:cs typeface="Arial" panose="020B0604020202020204" pitchFamily="34" charset="0"/>
            </a:rPr>
            <a:t>Chief Executive designate – Patricia Miller</a:t>
          </a:r>
        </a:p>
        <a:p>
          <a:pPr marL="0" lvl="0" indent="0" algn="l" defTabSz="622300">
            <a:lnSpc>
              <a:spcPct val="90000"/>
            </a:lnSpc>
            <a:spcBef>
              <a:spcPct val="0"/>
            </a:spcBef>
            <a:spcAft>
              <a:spcPct val="35000"/>
            </a:spcAft>
            <a:buClr>
              <a:srgbClr val="005EB8"/>
            </a:buClr>
            <a:buNone/>
          </a:pPr>
          <a:r>
            <a:rPr lang="en-GB" sz="1200" kern="1200" dirty="0">
              <a:latin typeface="Arial" panose="020B0604020202020204" pitchFamily="34" charset="0"/>
              <a:cs typeface="Arial" panose="020B0604020202020204" pitchFamily="34" charset="0"/>
            </a:rPr>
            <a:t>Appointed by the Chair and approved by NHS England</a:t>
          </a:r>
        </a:p>
        <a:p>
          <a:pPr marL="0" lvl="0" indent="0" algn="l" defTabSz="622300">
            <a:lnSpc>
              <a:spcPct val="90000"/>
            </a:lnSpc>
            <a:spcBef>
              <a:spcPct val="0"/>
            </a:spcBef>
            <a:spcAft>
              <a:spcPct val="35000"/>
            </a:spcAft>
            <a:buClr>
              <a:srgbClr val="005EB8"/>
            </a:buClr>
            <a:buNone/>
          </a:pPr>
          <a:endParaRPr lang="en-GB" sz="1300" kern="1200" dirty="0"/>
        </a:p>
      </dsp:txBody>
      <dsp:txXfrm>
        <a:off x="877410" y="1197426"/>
        <a:ext cx="9492600" cy="632191"/>
      </dsp:txXfrm>
    </dsp:sp>
    <dsp:sp modelId="{E340EDD9-A61F-49DE-823B-4552C1972046}">
      <dsp:nvSpPr>
        <dsp:cNvPr id="0" name=""/>
        <dsp:cNvSpPr/>
      </dsp:nvSpPr>
      <dsp:spPr>
        <a:xfrm>
          <a:off x="389063" y="1130578"/>
          <a:ext cx="790238" cy="790238"/>
        </a:xfrm>
        <a:prstGeom prst="ellipse">
          <a:avLst/>
        </a:prstGeom>
        <a:solidFill>
          <a:schemeClr val="lt1">
            <a:hueOff val="0"/>
            <a:satOff val="0"/>
            <a:lumOff val="0"/>
            <a:alphaOff val="0"/>
          </a:schemeClr>
        </a:solidFill>
        <a:ln w="12700" cap="flat" cmpd="sng" algn="ctr">
          <a:solidFill>
            <a:srgbClr val="475C6D"/>
          </a:solidFill>
          <a:prstDash val="solid"/>
          <a:miter lim="800000"/>
        </a:ln>
        <a:effectLst/>
      </dsp:spPr>
      <dsp:style>
        <a:lnRef idx="2">
          <a:scrgbClr r="0" g="0" b="0"/>
        </a:lnRef>
        <a:fillRef idx="1">
          <a:scrgbClr r="0" g="0" b="0"/>
        </a:fillRef>
        <a:effectRef idx="0">
          <a:scrgbClr r="0" g="0" b="0"/>
        </a:effectRef>
        <a:fontRef idx="minor"/>
      </dsp:style>
    </dsp:sp>
    <dsp:sp modelId="{FA01EDA1-08CE-49F1-B4EE-CB7F055748A4}">
      <dsp:nvSpPr>
        <dsp:cNvPr id="0" name=""/>
        <dsp:cNvSpPr/>
      </dsp:nvSpPr>
      <dsp:spPr>
        <a:xfrm>
          <a:off x="859411" y="2132977"/>
          <a:ext cx="9516711" cy="838013"/>
        </a:xfrm>
        <a:prstGeom prst="rect">
          <a:avLst/>
        </a:prstGeom>
        <a:solidFill>
          <a:srgbClr val="475C6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1802" tIns="30480" rIns="30480" bIns="30480" numCol="1" spcCol="1270" anchor="t" anchorCtr="0">
          <a:noAutofit/>
        </a:bodyPr>
        <a:lstStyle/>
        <a:p>
          <a:pPr marL="0" lvl="0" indent="0" algn="l" defTabSz="533400">
            <a:lnSpc>
              <a:spcPct val="90000"/>
            </a:lnSpc>
            <a:spcBef>
              <a:spcPct val="0"/>
            </a:spcBef>
            <a:spcAft>
              <a:spcPct val="35000"/>
            </a:spcAft>
            <a:buClr>
              <a:srgbClr val="005EB8"/>
            </a:buClr>
            <a:buNone/>
          </a:pPr>
          <a:r>
            <a:rPr lang="en-GB" sz="1200" b="1" kern="1200" dirty="0">
              <a:latin typeface="Arial" panose="020B0604020202020204" pitchFamily="34" charset="0"/>
              <a:cs typeface="Arial" panose="020B0604020202020204" pitchFamily="34" charset="0"/>
            </a:rPr>
            <a:t>At least three Partner Members, including</a:t>
          </a:r>
          <a:r>
            <a:rPr lang="en-GB" sz="1200" kern="1200" dirty="0"/>
            <a:t>:</a:t>
          </a:r>
          <a:endParaRPr lang="en-GB"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Font typeface="Calibri" panose="020F0502020204030204" pitchFamily="34" charset="0"/>
            <a:buChar char="•"/>
          </a:pPr>
          <a:r>
            <a:rPr lang="en-GB" sz="1200" kern="1200" dirty="0">
              <a:latin typeface="Arial" panose="020B0604020202020204" pitchFamily="34" charset="0"/>
              <a:cs typeface="Arial" panose="020B0604020202020204" pitchFamily="34" charset="0"/>
            </a:rPr>
            <a:t> one from local NHS Foundation Trusts</a:t>
          </a:r>
        </a:p>
        <a:p>
          <a:pPr marL="114300" lvl="1" indent="-114300" algn="l" defTabSz="533400">
            <a:lnSpc>
              <a:spcPct val="90000"/>
            </a:lnSpc>
            <a:spcBef>
              <a:spcPct val="0"/>
            </a:spcBef>
            <a:spcAft>
              <a:spcPct val="15000"/>
            </a:spcAft>
            <a:buFont typeface="Calibri" panose="020F0502020204030204" pitchFamily="34" charset="0"/>
            <a:buChar char="•"/>
          </a:pPr>
          <a:r>
            <a:rPr lang="en-GB" sz="1200" kern="1200" dirty="0">
              <a:latin typeface="Arial" panose="020B0604020202020204" pitchFamily="34" charset="0"/>
              <a:cs typeface="Arial" panose="020B0604020202020204" pitchFamily="34" charset="0"/>
            </a:rPr>
            <a:t> one from local providers of primary care</a:t>
          </a:r>
        </a:p>
        <a:p>
          <a:pPr marL="114300" lvl="1" indent="-114300" algn="l" defTabSz="533400">
            <a:lnSpc>
              <a:spcPct val="90000"/>
            </a:lnSpc>
            <a:spcBef>
              <a:spcPct val="0"/>
            </a:spcBef>
            <a:spcAft>
              <a:spcPct val="15000"/>
            </a:spcAft>
            <a:buFont typeface="Calibri" panose="020F0502020204030204" pitchFamily="34" charset="0"/>
            <a:buChar char="•"/>
          </a:pPr>
          <a:r>
            <a:rPr lang="en-GB" sz="1200" kern="1200" dirty="0">
              <a:latin typeface="Arial" panose="020B0604020202020204" pitchFamily="34" charset="0"/>
              <a:cs typeface="Arial" panose="020B0604020202020204" pitchFamily="34" charset="0"/>
            </a:rPr>
            <a:t> one from local authorities</a:t>
          </a:r>
        </a:p>
      </dsp:txBody>
      <dsp:txXfrm>
        <a:off x="859411" y="2132977"/>
        <a:ext cx="9516711" cy="838013"/>
      </dsp:txXfrm>
    </dsp:sp>
    <dsp:sp modelId="{263F7609-0FD5-4859-A9D5-2E92B43DF4DD}">
      <dsp:nvSpPr>
        <dsp:cNvPr id="0" name=""/>
        <dsp:cNvSpPr/>
      </dsp:nvSpPr>
      <dsp:spPr>
        <a:xfrm>
          <a:off x="395148" y="2133809"/>
          <a:ext cx="790238" cy="790238"/>
        </a:xfrm>
        <a:prstGeom prst="ellipse">
          <a:avLst/>
        </a:prstGeom>
        <a:solidFill>
          <a:schemeClr val="lt1">
            <a:hueOff val="0"/>
            <a:satOff val="0"/>
            <a:lumOff val="0"/>
            <a:alphaOff val="0"/>
          </a:schemeClr>
        </a:solidFill>
        <a:ln w="12700" cap="flat" cmpd="sng" algn="ctr">
          <a:solidFill>
            <a:srgbClr val="475C6D"/>
          </a:solidFill>
          <a:prstDash val="solid"/>
          <a:miter lim="800000"/>
        </a:ln>
        <a:effectLst/>
      </dsp:spPr>
      <dsp:style>
        <a:lnRef idx="2">
          <a:scrgbClr r="0" g="0" b="0"/>
        </a:lnRef>
        <a:fillRef idx="1">
          <a:scrgbClr r="0" g="0" b="0"/>
        </a:fillRef>
        <a:effectRef idx="0">
          <a:scrgbClr r="0" g="0" b="0"/>
        </a:effectRef>
        <a:fontRef idx="minor"/>
      </dsp:style>
    </dsp:sp>
    <dsp:sp modelId="{A7719F19-F23D-414B-9586-D674D24DAD06}">
      <dsp:nvSpPr>
        <dsp:cNvPr id="0" name=""/>
        <dsp:cNvSpPr/>
      </dsp:nvSpPr>
      <dsp:spPr>
        <a:xfrm>
          <a:off x="371670" y="3162023"/>
          <a:ext cx="10004452" cy="947382"/>
        </a:xfrm>
        <a:prstGeom prst="rect">
          <a:avLst/>
        </a:prstGeom>
        <a:solidFill>
          <a:srgbClr val="F1AB3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1802" tIns="30480" rIns="30480" bIns="30480" numCol="1" spcCol="1270" anchor="ctr" anchorCtr="0">
          <a:noAutofit/>
        </a:bodyPr>
        <a:lstStyle/>
        <a:p>
          <a:pPr marL="0" lvl="0" indent="0" algn="l" defTabSz="533400">
            <a:lnSpc>
              <a:spcPct val="90000"/>
            </a:lnSpc>
            <a:spcBef>
              <a:spcPct val="0"/>
            </a:spcBef>
            <a:spcAft>
              <a:spcPct val="35000"/>
            </a:spcAft>
            <a:buFont typeface="Calibri" panose="020F0502020204030204" pitchFamily="34" charset="0"/>
            <a:buNone/>
          </a:pPr>
          <a:endParaRPr lang="en-GB" sz="1200" b="1" kern="1200" dirty="0">
            <a:latin typeface="Arial" panose="020B0604020202020204" pitchFamily="34" charset="0"/>
            <a:cs typeface="Arial" panose="020B0604020202020204" pitchFamily="34" charset="0"/>
          </a:endParaRPr>
        </a:p>
        <a:p>
          <a:pPr marL="0" lvl="0" indent="0" algn="l" defTabSz="533400">
            <a:lnSpc>
              <a:spcPct val="90000"/>
            </a:lnSpc>
            <a:spcBef>
              <a:spcPct val="0"/>
            </a:spcBef>
            <a:spcAft>
              <a:spcPct val="35000"/>
            </a:spcAft>
            <a:buFont typeface="Calibri" panose="020F0502020204030204" pitchFamily="34" charset="0"/>
            <a:buNone/>
          </a:pPr>
          <a:r>
            <a:rPr lang="en-GB" sz="1200" b="1" kern="1200" dirty="0">
              <a:latin typeface="Arial" panose="020B0604020202020204" pitchFamily="34" charset="0"/>
              <a:cs typeface="Arial" panose="020B0604020202020204" pitchFamily="34" charset="0"/>
            </a:rPr>
            <a:t>At least two Non-Executive Directors (one to chair the Audit Committee and one to chair the Remuneration Committee)</a:t>
          </a:r>
        </a:p>
        <a:p>
          <a:pPr marL="0" lvl="0" indent="0" algn="l" defTabSz="533400">
            <a:lnSpc>
              <a:spcPct val="90000"/>
            </a:lnSpc>
            <a:spcBef>
              <a:spcPct val="0"/>
            </a:spcBef>
            <a:spcAft>
              <a:spcPct val="35000"/>
            </a:spcAft>
            <a:buFont typeface="Calibri" panose="020F0502020204030204" pitchFamily="34" charset="0"/>
            <a:buNone/>
          </a:pPr>
          <a:r>
            <a:rPr lang="en-GB" sz="1200" b="1" kern="1200" dirty="0">
              <a:latin typeface="Arial" panose="020B0604020202020204" pitchFamily="34" charset="0"/>
              <a:cs typeface="Arial" panose="020B0604020202020204" pitchFamily="34" charset="0"/>
            </a:rPr>
            <a:t>Chief finance officer</a:t>
          </a:r>
        </a:p>
        <a:p>
          <a:pPr marL="0" lvl="0" indent="0" algn="l" defTabSz="533400">
            <a:lnSpc>
              <a:spcPct val="90000"/>
            </a:lnSpc>
            <a:spcBef>
              <a:spcPct val="0"/>
            </a:spcBef>
            <a:spcAft>
              <a:spcPct val="35000"/>
            </a:spcAft>
            <a:buFont typeface="Calibri" panose="020F0502020204030204" pitchFamily="34" charset="0"/>
            <a:buNone/>
          </a:pPr>
          <a:r>
            <a:rPr lang="en-GB" sz="1200" b="1" kern="1200" dirty="0">
              <a:latin typeface="Arial" panose="020B0604020202020204" pitchFamily="34" charset="0"/>
              <a:cs typeface="Arial" panose="020B0604020202020204" pitchFamily="34" charset="0"/>
            </a:rPr>
            <a:t>Chief </a:t>
          </a:r>
          <a:r>
            <a:rPr lang="en-GB" sz="1200" b="1" kern="1200">
              <a:latin typeface="Arial" panose="020B0604020202020204" pitchFamily="34" charset="0"/>
              <a:cs typeface="Arial" panose="020B0604020202020204" pitchFamily="34" charset="0"/>
            </a:rPr>
            <a:t>nursing officer</a:t>
          </a:r>
          <a:endParaRPr lang="en-GB" sz="1200" b="1" kern="1200" dirty="0">
            <a:latin typeface="Arial" panose="020B0604020202020204" pitchFamily="34" charset="0"/>
            <a:cs typeface="Arial" panose="020B0604020202020204" pitchFamily="34" charset="0"/>
          </a:endParaRPr>
        </a:p>
        <a:p>
          <a:pPr marL="0" lvl="0" indent="0" algn="l" defTabSz="533400">
            <a:lnSpc>
              <a:spcPct val="90000"/>
            </a:lnSpc>
            <a:spcBef>
              <a:spcPct val="0"/>
            </a:spcBef>
            <a:spcAft>
              <a:spcPct val="35000"/>
            </a:spcAft>
            <a:buFont typeface="Calibri" panose="020F0502020204030204" pitchFamily="34" charset="0"/>
            <a:buNone/>
          </a:pPr>
          <a:r>
            <a:rPr lang="en-GB" sz="1200" b="1" kern="1200" dirty="0">
              <a:latin typeface="Arial" panose="020B0604020202020204" pitchFamily="34" charset="0"/>
              <a:cs typeface="Arial" panose="020B0604020202020204" pitchFamily="34" charset="0"/>
            </a:rPr>
            <a:t>Chief medical officer</a:t>
          </a:r>
        </a:p>
        <a:p>
          <a:pPr marL="0" lvl="0" indent="0" algn="l" defTabSz="533400">
            <a:lnSpc>
              <a:spcPct val="90000"/>
            </a:lnSpc>
            <a:spcBef>
              <a:spcPct val="0"/>
            </a:spcBef>
            <a:spcAft>
              <a:spcPct val="35000"/>
            </a:spcAft>
            <a:buFont typeface="Calibri" panose="020F0502020204030204" pitchFamily="34" charset="0"/>
            <a:buNone/>
          </a:pPr>
          <a:endParaRPr lang="en-GB" sz="1200" kern="1200" dirty="0">
            <a:latin typeface="Arial" panose="020B0604020202020204" pitchFamily="34" charset="0"/>
            <a:cs typeface="Arial" panose="020B0604020202020204" pitchFamily="34" charset="0"/>
          </a:endParaRPr>
        </a:p>
      </dsp:txBody>
      <dsp:txXfrm>
        <a:off x="371670" y="3162023"/>
        <a:ext cx="10004452" cy="947382"/>
      </dsp:txXfrm>
    </dsp:sp>
    <dsp:sp modelId="{95B68316-FE6E-4566-A172-79B194254EE8}">
      <dsp:nvSpPr>
        <dsp:cNvPr id="0" name=""/>
        <dsp:cNvSpPr/>
      </dsp:nvSpPr>
      <dsp:spPr>
        <a:xfrm>
          <a:off x="32698" y="3082259"/>
          <a:ext cx="790238" cy="79023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AF849D-DE17-41B0-814E-D493A1045F1B}" type="datetimeFigureOut">
              <a:rPr lang="en-GB" smtClean="0"/>
              <a:t>27/01/2022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556906-FBFA-4A6D-92DE-7FD748DA1D33}" type="slidenum">
              <a:rPr lang="en-GB" smtClean="0"/>
              <a:t>‹#›</a:t>
            </a:fld>
            <a:endParaRPr lang="en-GB"/>
          </a:p>
        </p:txBody>
      </p:sp>
    </p:spTree>
    <p:extLst>
      <p:ext uri="{BB962C8B-B14F-4D97-AF65-F5344CB8AC3E}">
        <p14:creationId xmlns:p14="http://schemas.microsoft.com/office/powerpoint/2010/main" val="333452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presentation is iterative. The date will change on the first slide to reflect the latest version. The file title will also reflect the version – current one </a:t>
            </a:r>
            <a:r>
              <a:rPr lang="en-GB"/>
              <a:t>is 2.1</a:t>
            </a:r>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1</a:t>
            </a:fld>
            <a:endParaRPr lang="en-GB"/>
          </a:p>
        </p:txBody>
      </p:sp>
    </p:spTree>
    <p:extLst>
      <p:ext uri="{BB962C8B-B14F-4D97-AF65-F5344CB8AC3E}">
        <p14:creationId xmlns:p14="http://schemas.microsoft.com/office/powerpoint/2010/main" val="114298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10</a:t>
            </a:fld>
            <a:endParaRPr lang="en-GB"/>
          </a:p>
        </p:txBody>
      </p:sp>
    </p:spTree>
    <p:extLst>
      <p:ext uri="{BB962C8B-B14F-4D97-AF65-F5344CB8AC3E}">
        <p14:creationId xmlns:p14="http://schemas.microsoft.com/office/powerpoint/2010/main" val="189896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Local systems will have more control and flexibility over how NHS money is spent </a:t>
            </a:r>
            <a:r>
              <a:rPr lang="en-GB" sz="1200" b="0" i="0" u="none" strike="noStrike" kern="1200" baseline="0" dirty="0">
                <a:solidFill>
                  <a:schemeClr val="tx1"/>
                </a:solidFill>
                <a:latin typeface="+mn-lt"/>
                <a:ea typeface="+mn-ea"/>
                <a:cs typeface="+mn-cs"/>
              </a:rPr>
              <a:t>in line with health and care priorities set at a local level. They will also be able to commission services jointly with local authorities.</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ICB will have an agreed framework for collectively managing and distributing financial resources to address the greatest need and tackle inequalities in line with the NHS system plan, having regard to the strategies of the Integrated Care Partnership and the Health and Wellbeing Board/s. </a:t>
            </a:r>
            <a:r>
              <a:rPr lang="en-GB" dirty="0"/>
              <a:t> </a:t>
            </a:r>
          </a:p>
        </p:txBody>
      </p:sp>
      <p:sp>
        <p:nvSpPr>
          <p:cNvPr id="4" name="Slide Number Placeholder 3"/>
          <p:cNvSpPr>
            <a:spLocks noGrp="1"/>
          </p:cNvSpPr>
          <p:nvPr>
            <p:ph type="sldNum" sz="quarter" idx="5"/>
          </p:nvPr>
        </p:nvSpPr>
        <p:spPr/>
        <p:txBody>
          <a:bodyPr/>
          <a:lstStyle/>
          <a:p>
            <a:fld id="{BD556906-FBFA-4A6D-92DE-7FD748DA1D33}" type="slidenum">
              <a:rPr lang="en-GB" smtClean="0"/>
              <a:t>11</a:t>
            </a:fld>
            <a:endParaRPr lang="en-GB"/>
          </a:p>
        </p:txBody>
      </p:sp>
    </p:spTree>
    <p:extLst>
      <p:ext uri="{BB962C8B-B14F-4D97-AF65-F5344CB8AC3E}">
        <p14:creationId xmlns:p14="http://schemas.microsoft.com/office/powerpoint/2010/main" val="2317560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2">
                    <a:lumMod val="75000"/>
                  </a:schemeClr>
                </a:solidFill>
                <a:effectLst/>
                <a:latin typeface="Arial" panose="020B0604020202020204" pitchFamily="34" charset="0"/>
                <a:cs typeface="Arial" panose="020B0604020202020204" pitchFamily="34" charset="0"/>
              </a:rPr>
              <a:t>We know neighbourhood teams know their areas best so we will be setting up two partnerships where local organisations can work together to improve the wellbeing of their populations.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dirty="0">
              <a:solidFill>
                <a:schemeClr val="tx2">
                  <a:lumMod val="75000"/>
                </a:schemeClr>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2">
                    <a:lumMod val="75000"/>
                  </a:schemeClr>
                </a:solidFill>
                <a:latin typeface="Arial" panose="020B0604020202020204" pitchFamily="34" charset="0"/>
                <a:cs typeface="Arial" panose="020B0604020202020204" pitchFamily="34" charset="0"/>
              </a:rPr>
              <a:t>We will have two partnerships – one in the BCP Council area and one in the Dorset Council area. We want </a:t>
            </a:r>
            <a:r>
              <a:rPr lang="en-GB" b="0" i="0" dirty="0">
                <a:solidFill>
                  <a:srgbClr val="141414"/>
                </a:solidFill>
                <a:effectLst/>
                <a:latin typeface="Lato" panose="020F0502020204030203" pitchFamily="34" charset="0"/>
              </a:rPr>
              <a:t>decisions to be made as close as possible to local communities our place based partnerships will be key in doing this.</a:t>
            </a:r>
            <a:endParaRPr lang="en-GB" sz="1200" dirty="0">
              <a:solidFill>
                <a:schemeClr val="tx2">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dirty="0">
              <a:solidFill>
                <a:schemeClr val="tx2">
                  <a:lumMod val="75000"/>
                </a:schemeClr>
              </a:solidFill>
              <a:effectLst/>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12</a:t>
            </a:fld>
            <a:endParaRPr lang="en-GB"/>
          </a:p>
        </p:txBody>
      </p:sp>
    </p:spTree>
    <p:extLst>
      <p:ext uri="{BB962C8B-B14F-4D97-AF65-F5344CB8AC3E}">
        <p14:creationId xmlns:p14="http://schemas.microsoft.com/office/powerpoint/2010/main" val="3125048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Provider collaboratives brings together all those that provide similar services. It gives us a platform to do things better and address challenges. It removes the competition between organisations and refocuses on what people and our communities need from our services.</a:t>
            </a:r>
          </a:p>
          <a:p>
            <a:endParaRPr lang="en-GB" dirty="0"/>
          </a:p>
          <a:p>
            <a:r>
              <a:rPr lang="en-GB" dirty="0"/>
              <a:t>Formalising into a collaborative means the organisations will have shared accountability for finances and contracts.</a:t>
            </a:r>
          </a:p>
        </p:txBody>
      </p:sp>
      <p:sp>
        <p:nvSpPr>
          <p:cNvPr id="4" name="Slide Number Placeholder 3"/>
          <p:cNvSpPr>
            <a:spLocks noGrp="1"/>
          </p:cNvSpPr>
          <p:nvPr>
            <p:ph type="sldNum" sz="quarter" idx="5"/>
          </p:nvPr>
        </p:nvSpPr>
        <p:spPr/>
        <p:txBody>
          <a:bodyPr/>
          <a:lstStyle/>
          <a:p>
            <a:fld id="{BD556906-FBFA-4A6D-92DE-7FD748DA1D33}" type="slidenum">
              <a:rPr lang="en-GB" smtClean="0"/>
              <a:t>13</a:t>
            </a:fld>
            <a:endParaRPr lang="en-GB"/>
          </a:p>
        </p:txBody>
      </p:sp>
    </p:spTree>
    <p:extLst>
      <p:ext uri="{BB962C8B-B14F-4D97-AF65-F5344CB8AC3E}">
        <p14:creationId xmlns:p14="http://schemas.microsoft.com/office/powerpoint/2010/main" val="1721039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2">
                    <a:lumMod val="75000"/>
                  </a:schemeClr>
                </a:solidFill>
                <a:latin typeface="Arial"/>
                <a:cs typeface="Arial"/>
              </a:rPr>
              <a:t>We have a strong network of engagement professionals across all partners within the integrated care system including the community and voluntary sector. Lots of work has been going on across these partners over the last few years working with and engaging with a range of people, communities and stakeholders.</a:t>
            </a:r>
          </a:p>
          <a:p>
            <a:endParaRPr lang="en-GB" dirty="0">
              <a:solidFill>
                <a:schemeClr val="tx2">
                  <a:lumMod val="75000"/>
                </a:schemeClr>
              </a:solidFill>
              <a:latin typeface="Arial"/>
              <a:cs typeface="Arial"/>
            </a:endParaRPr>
          </a:p>
          <a:p>
            <a:r>
              <a:rPr lang="en-GB" dirty="0">
                <a:solidFill>
                  <a:schemeClr val="tx2">
                    <a:lumMod val="75000"/>
                  </a:schemeClr>
                </a:solidFill>
                <a:latin typeface="Arial"/>
                <a:cs typeface="Arial"/>
              </a:rPr>
              <a:t>This ‘continuous conversation’ with our residents helps inform our services and gives us a mechanism for feeding back on communities on you said &gt; we did.</a:t>
            </a:r>
          </a:p>
          <a:p>
            <a:endParaRPr lang="en-GB" dirty="0">
              <a:solidFill>
                <a:schemeClr val="tx2">
                  <a:lumMod val="75000"/>
                </a:schemeClr>
              </a:solidFill>
              <a:latin typeface="Arial"/>
              <a:cs typeface="Arial"/>
            </a:endParaRPr>
          </a:p>
          <a:p>
            <a:r>
              <a:rPr lang="en-GB" dirty="0">
                <a:solidFill>
                  <a:schemeClr val="tx2">
                    <a:lumMod val="75000"/>
                  </a:schemeClr>
                </a:solidFill>
                <a:latin typeface="Arial"/>
                <a:cs typeface="Arial"/>
              </a:rPr>
              <a:t>Though the public health team and voluntary sector we now have a network of trusted voices so we can engage with communities who we don’t often hear from in a way that is useful to them and in a format that meets their needs.</a:t>
            </a:r>
          </a:p>
          <a:p>
            <a:endParaRPr lang="en-GB" dirty="0">
              <a:solidFill>
                <a:schemeClr val="tx2">
                  <a:lumMod val="75000"/>
                </a:schemeClr>
              </a:solidFill>
              <a:latin typeface="Arial"/>
              <a:cs typeface="Arial"/>
            </a:endParaRPr>
          </a:p>
          <a:p>
            <a:r>
              <a:rPr lang="en-GB" dirty="0">
                <a:solidFill>
                  <a:schemeClr val="tx2">
                    <a:lumMod val="75000"/>
                  </a:schemeClr>
                </a:solidFill>
                <a:latin typeface="Arial"/>
                <a:cs typeface="Arial"/>
              </a:rPr>
              <a:t>At the moment we are:</a:t>
            </a:r>
            <a:br>
              <a:rPr lang="en-GB" dirty="0">
                <a:latin typeface="Arial" panose="020B0604020202020204" pitchFamily="34" charset="0"/>
                <a:cs typeface="Arial" panose="020B0604020202020204" pitchFamily="34" charset="0"/>
              </a:rPr>
            </a:br>
            <a:endParaRPr lang="en-GB" dirty="0">
              <a:solidFill>
                <a:schemeClr val="tx2">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2">
                    <a:lumMod val="75000"/>
                  </a:schemeClr>
                </a:solidFill>
                <a:latin typeface="Arial" panose="020B0604020202020204" pitchFamily="34" charset="0"/>
                <a:cs typeface="Arial" panose="020B0604020202020204" pitchFamily="34" charset="0"/>
              </a:rPr>
              <a:t>Reviewing existing feedback for what people have told us about working in partnership with each other, people and communities, inequalities, communication and digital inclusion.  Looking at how these views have already informed service provision and who else we need to talk to.</a:t>
            </a:r>
          </a:p>
          <a:p>
            <a:pPr marL="285750" indent="-285750">
              <a:buFont typeface="Arial" panose="020B0604020202020204" pitchFamily="34" charset="0"/>
              <a:buChar char="•"/>
            </a:pPr>
            <a:r>
              <a:rPr lang="en-GB" dirty="0">
                <a:solidFill>
                  <a:schemeClr val="tx2">
                    <a:lumMod val="75000"/>
                  </a:schemeClr>
                </a:solidFill>
                <a:latin typeface="Arial" panose="020B0604020202020204" pitchFamily="34" charset="0"/>
                <a:cs typeface="Arial" panose="020B0604020202020204" pitchFamily="34" charset="0"/>
              </a:rPr>
              <a:t>Continuing to gather insight and experiences of people who use care and health services, including people less often reached, especially those affected by inequalities. </a:t>
            </a:r>
            <a:endParaRPr lang="en-GB"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dirty="0">
                <a:solidFill>
                  <a:schemeClr val="tx2">
                    <a:lumMod val="75000"/>
                  </a:schemeClr>
                </a:solidFill>
                <a:latin typeface="Arial"/>
                <a:cs typeface="Arial"/>
              </a:rPr>
              <a:t>Exploring how we will work in partnership with people and communities, making sure local people are represented in decision making forums.</a:t>
            </a:r>
          </a:p>
          <a:p>
            <a:pPr marL="285750" indent="-285750">
              <a:buFont typeface="Arial" panose="020B0604020202020204" pitchFamily="34" charset="0"/>
              <a:buChar char="•"/>
            </a:pPr>
            <a:r>
              <a:rPr lang="en-GB" dirty="0">
                <a:solidFill>
                  <a:schemeClr val="tx2">
                    <a:lumMod val="75000"/>
                  </a:schemeClr>
                </a:solidFill>
                <a:latin typeface="Arial"/>
                <a:cs typeface="Arial"/>
              </a:rPr>
              <a:t>Telling the 'Dorset Story' using real people and their stories to demonstrate improved outcomes.</a:t>
            </a:r>
            <a:endParaRPr lang="en-GB" dirty="0">
              <a:solidFill>
                <a:schemeClr val="tx2">
                  <a:lumMod val="75000"/>
                </a:schemeClr>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14</a:t>
            </a:fld>
            <a:endParaRPr lang="en-GB"/>
          </a:p>
        </p:txBody>
      </p:sp>
    </p:spTree>
    <p:extLst>
      <p:ext uri="{BB962C8B-B14F-4D97-AF65-F5344CB8AC3E}">
        <p14:creationId xmlns:p14="http://schemas.microsoft.com/office/powerpoint/2010/main" val="2915309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Subject to the legislation being passed the aim is to have the new ICS </a:t>
            </a:r>
            <a:r>
              <a:rPr lang="en-GB"/>
              <a:t>NHS body live for 01 April 2022</a:t>
            </a:r>
          </a:p>
        </p:txBody>
      </p:sp>
      <p:sp>
        <p:nvSpPr>
          <p:cNvPr id="4" name="Slide Number Placeholder 3"/>
          <p:cNvSpPr>
            <a:spLocks noGrp="1"/>
          </p:cNvSpPr>
          <p:nvPr>
            <p:ph type="sldNum" sz="quarter" idx="5"/>
          </p:nvPr>
        </p:nvSpPr>
        <p:spPr/>
        <p:txBody>
          <a:bodyPr/>
          <a:lstStyle/>
          <a:p>
            <a:fld id="{BD556906-FBFA-4A6D-92DE-7FD748DA1D33}" type="slidenum">
              <a:rPr lang="en-GB" smtClean="0"/>
              <a:t>15</a:t>
            </a:fld>
            <a:endParaRPr lang="en-GB"/>
          </a:p>
        </p:txBody>
      </p:sp>
    </p:spTree>
    <p:extLst>
      <p:ext uri="{BB962C8B-B14F-4D97-AF65-F5344CB8AC3E}">
        <p14:creationId xmlns:p14="http://schemas.microsoft.com/office/powerpoint/2010/main" val="4089279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Subject to the legislation being passed the aim is to have the new ICS </a:t>
            </a:r>
            <a:r>
              <a:rPr lang="en-GB"/>
              <a:t>NHS body live for 01 April 2022</a:t>
            </a:r>
          </a:p>
        </p:txBody>
      </p:sp>
      <p:sp>
        <p:nvSpPr>
          <p:cNvPr id="4" name="Slide Number Placeholder 3"/>
          <p:cNvSpPr>
            <a:spLocks noGrp="1"/>
          </p:cNvSpPr>
          <p:nvPr>
            <p:ph type="sldNum" sz="quarter" idx="5"/>
          </p:nvPr>
        </p:nvSpPr>
        <p:spPr/>
        <p:txBody>
          <a:bodyPr/>
          <a:lstStyle/>
          <a:p>
            <a:fld id="{BD556906-FBFA-4A6D-92DE-7FD748DA1D33}" type="slidenum">
              <a:rPr lang="en-GB" smtClean="0"/>
              <a:t>16</a:t>
            </a:fld>
            <a:endParaRPr lang="en-GB"/>
          </a:p>
        </p:txBody>
      </p:sp>
    </p:spTree>
    <p:extLst>
      <p:ext uri="{BB962C8B-B14F-4D97-AF65-F5344CB8AC3E}">
        <p14:creationId xmlns:p14="http://schemas.microsoft.com/office/powerpoint/2010/main" val="304177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buClr>
                <a:srgbClr val="005EB8"/>
              </a:buClr>
            </a:pPr>
            <a:r>
              <a:rPr lang="en-GB" sz="1200" dirty="0"/>
              <a:t>Society’s health and care needs are changing. People are living longer, new medicines and technologies are being discovered and more of us are living with long-term conditions such as diabetes and asthma. </a:t>
            </a:r>
          </a:p>
          <a:p>
            <a:pPr>
              <a:lnSpc>
                <a:spcPct val="120000"/>
              </a:lnSpc>
              <a:buClr>
                <a:srgbClr val="005EB8"/>
              </a:buClr>
            </a:pPr>
            <a:r>
              <a:rPr lang="en-GB" sz="1200" dirty="0"/>
              <a:t>We need services that understand these increasingly complex needs, and can treat us as individuals.</a:t>
            </a:r>
          </a:p>
          <a:p>
            <a:pPr>
              <a:lnSpc>
                <a:spcPct val="120000"/>
              </a:lnSpc>
              <a:buClr>
                <a:srgbClr val="005EB8"/>
              </a:buClr>
            </a:pPr>
            <a:endParaRPr lang="en-GB" sz="1200" dirty="0"/>
          </a:p>
          <a:p>
            <a:pPr marL="0" marR="0" lvl="0" indent="0" algn="l" defTabSz="914400" rtl="0" eaLnBrk="1" fontAlgn="auto" latinLnBrk="0" hangingPunct="1">
              <a:lnSpc>
                <a:spcPct val="120000"/>
              </a:lnSpc>
              <a:spcBef>
                <a:spcPts val="0"/>
              </a:spcBef>
              <a:spcAft>
                <a:spcPts val="0"/>
              </a:spcAft>
              <a:buClr>
                <a:srgbClr val="005EB8"/>
              </a:buClr>
              <a:buSzTx/>
              <a:buFontTx/>
              <a:buNone/>
              <a:tabLst/>
              <a:defRPr/>
            </a:pPr>
            <a:r>
              <a:rPr lang="en-GB" sz="1200" b="1" dirty="0">
                <a:solidFill>
                  <a:schemeClr val="accent1"/>
                </a:solidFill>
              </a:rPr>
              <a:t>Integrated care systems (ICSs) </a:t>
            </a:r>
            <a:r>
              <a:rPr lang="en-GB" sz="1200" dirty="0"/>
              <a:t>are partnerships between the organisations that meet health and care needs across an area, to coordinate services and to plan in a way that improves population health and reduces inequalities between different groups.</a:t>
            </a:r>
          </a:p>
          <a:p>
            <a:pPr>
              <a:lnSpc>
                <a:spcPct val="120000"/>
              </a:lnSpc>
              <a:buClr>
                <a:srgbClr val="005EB8"/>
              </a:buClr>
            </a:pPr>
            <a:endParaRPr lang="en-GB" sz="1200" dirty="0"/>
          </a:p>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2</a:t>
            </a:fld>
            <a:endParaRPr lang="en-GB"/>
          </a:p>
        </p:txBody>
      </p:sp>
    </p:spTree>
    <p:extLst>
      <p:ext uri="{BB962C8B-B14F-4D97-AF65-F5344CB8AC3E}">
        <p14:creationId xmlns:p14="http://schemas.microsoft.com/office/powerpoint/2010/main" val="380214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Government published a White Paper for Health and Social Care reform in February 2021. It built on the NHS Long Term Plan and recommendations for integrated care system plans published in 2019. There are some ambitious proposals for all areas to becomes an integrated care system. The premise of an ICS is all about improving health, care and wellbeing outcomes for local people and communities. An ICS is made up of NHS services, councils and community and voluntary sector partners working together.</a:t>
            </a:r>
          </a:p>
          <a:p>
            <a:endParaRPr lang="en-GB" dirty="0"/>
          </a:p>
          <a:p>
            <a:r>
              <a:rPr lang="en-GB" dirty="0"/>
              <a:t>A number of areas have been working as an ICS for sometime. Dorset become one of England’s first ICSs in 2018. This way of working has proved so successful that now all areas will become an ICS. </a:t>
            </a:r>
          </a:p>
          <a:p>
            <a:endParaRPr lang="en-GB" dirty="0"/>
          </a:p>
          <a:p>
            <a:r>
              <a:rPr lang="en-GB" dirty="0"/>
              <a:t>Dorset is already in a great place to meet the government’s ambition but there will be some things we need to adapt and build on to bring us fully in line with all the proposals. Some of these are behind the scenes changes that may not be visible to wider communities and involve how our NHS services operate and commission services. What’s important is that these changes will tackle inequalities in outcomes, experiences and access to services. </a:t>
            </a:r>
          </a:p>
        </p:txBody>
      </p:sp>
      <p:sp>
        <p:nvSpPr>
          <p:cNvPr id="4" name="Slide Number Placeholder 3"/>
          <p:cNvSpPr>
            <a:spLocks noGrp="1"/>
          </p:cNvSpPr>
          <p:nvPr>
            <p:ph type="sldNum" sz="quarter" idx="5"/>
          </p:nvPr>
        </p:nvSpPr>
        <p:spPr/>
        <p:txBody>
          <a:bodyPr/>
          <a:lstStyle/>
          <a:p>
            <a:fld id="{BD556906-FBFA-4A6D-92DE-7FD748DA1D33}" type="slidenum">
              <a:rPr lang="en-GB" smtClean="0"/>
              <a:t>3</a:t>
            </a:fld>
            <a:endParaRPr lang="en-GB"/>
          </a:p>
        </p:txBody>
      </p:sp>
    </p:spTree>
    <p:extLst>
      <p:ext uri="{BB962C8B-B14F-4D97-AF65-F5344CB8AC3E}">
        <p14:creationId xmlns:p14="http://schemas.microsoft.com/office/powerpoint/2010/main" val="321781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2">
                    <a:lumMod val="75000"/>
                  </a:schemeClr>
                </a:solidFill>
              </a:rPr>
              <a:t>In 2018, Dorset was officially recognised as one of England’s first wave of Integrated Care Systems (ICS) in which all partners (including primary care, hospitals, community care, local authorities and the</a:t>
            </a:r>
          </a:p>
          <a:p>
            <a:r>
              <a:rPr lang="en-GB" dirty="0">
                <a:solidFill>
                  <a:schemeClr val="tx2">
                    <a:lumMod val="75000"/>
                  </a:schemeClr>
                </a:solidFill>
              </a:rPr>
              <a:t>community and voluntary sector) agreed to work together to address our health, wellbeing, quality and financial challenges. </a:t>
            </a:r>
          </a:p>
          <a:p>
            <a:endParaRPr lang="en-GB" dirty="0">
              <a:solidFill>
                <a:schemeClr val="tx2">
                  <a:lumMod val="75000"/>
                </a:schemeClr>
              </a:solidFill>
            </a:endParaRPr>
          </a:p>
          <a:p>
            <a:r>
              <a:rPr lang="en-GB" dirty="0">
                <a:solidFill>
                  <a:schemeClr val="tx2">
                    <a:lumMod val="75000"/>
                  </a:schemeClr>
                </a:solidFill>
              </a:rPr>
              <a:t>We have a successful track record and a strong commitment to collaborative working across all of our organisations.</a:t>
            </a:r>
          </a:p>
          <a:p>
            <a:endParaRPr lang="en-GB" sz="1600" dirty="0">
              <a:solidFill>
                <a:schemeClr val="tx2">
                  <a:lumMod val="75000"/>
                </a:schemeClr>
              </a:solidFill>
              <a:cs typeface="Arial"/>
            </a:endParaRPr>
          </a:p>
        </p:txBody>
      </p:sp>
      <p:sp>
        <p:nvSpPr>
          <p:cNvPr id="4" name="Slide Number Placeholder 3"/>
          <p:cNvSpPr>
            <a:spLocks noGrp="1"/>
          </p:cNvSpPr>
          <p:nvPr>
            <p:ph type="sldNum" sz="quarter" idx="5"/>
          </p:nvPr>
        </p:nvSpPr>
        <p:spPr/>
        <p:txBody>
          <a:bodyPr/>
          <a:lstStyle/>
          <a:p>
            <a:fld id="{159114EB-740E-484D-B32A-5A2E6ED46AB7}" type="slidenum">
              <a:rPr lang="en-GB" smtClean="0"/>
              <a:t>4</a:t>
            </a:fld>
            <a:endParaRPr lang="en-GB"/>
          </a:p>
        </p:txBody>
      </p:sp>
    </p:spTree>
    <p:extLst>
      <p:ext uri="{BB962C8B-B14F-4D97-AF65-F5344CB8AC3E}">
        <p14:creationId xmlns:p14="http://schemas.microsoft.com/office/powerpoint/2010/main" val="2635424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Government recognise that decisions taken closer to, and in consultation with, the communities they affect are likely to lead to better outcomes. Collaboration between partners is essential to address health inequalities and so that we can provide effective and efficient services for the people of Dorset.</a:t>
            </a:r>
          </a:p>
          <a:p>
            <a:endParaRPr lang="en-GB" dirty="0"/>
          </a:p>
          <a:p>
            <a:r>
              <a:rPr lang="en-GB" dirty="0"/>
              <a:t>ICS set out to achieve four aims: • improve outcomes in population health and healthcare • tackle inequalities in outcomes, experience and access • enhance productivity and value for money • help the NHS support broader social and economic development</a:t>
            </a:r>
          </a:p>
          <a:p>
            <a:endParaRPr lang="en-GB" dirty="0"/>
          </a:p>
          <a:p>
            <a:r>
              <a:rPr lang="en-GB" dirty="0"/>
              <a:t>This will be delivered through four main elements:, working together as an integrated system, establishing an integrated care partnership, setting up place based partnerships including neighbourhoods and having provider collaboratives in place.</a:t>
            </a:r>
          </a:p>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5</a:t>
            </a:fld>
            <a:endParaRPr lang="en-GB"/>
          </a:p>
        </p:txBody>
      </p:sp>
    </p:spTree>
    <p:extLst>
      <p:ext uri="{BB962C8B-B14F-4D97-AF65-F5344CB8AC3E}">
        <p14:creationId xmlns:p14="http://schemas.microsoft.com/office/powerpoint/2010/main" val="2003904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Collaborating as ICSs will help to tackle complex challenges, including: </a:t>
            </a:r>
          </a:p>
          <a:p>
            <a:endParaRPr lang="en-GB" dirty="0"/>
          </a:p>
          <a:p>
            <a:r>
              <a:rPr lang="en-GB" dirty="0"/>
              <a:t>• improving the health of children and young people </a:t>
            </a:r>
          </a:p>
          <a:p>
            <a:r>
              <a:rPr lang="en-GB" dirty="0"/>
              <a:t>• supporting people to stay well and independent </a:t>
            </a:r>
          </a:p>
          <a:p>
            <a:r>
              <a:rPr lang="en-GB" dirty="0"/>
              <a:t>• acting sooner to help those with preventable conditions </a:t>
            </a:r>
          </a:p>
          <a:p>
            <a:r>
              <a:rPr lang="en-GB" dirty="0"/>
              <a:t>• supporting those with long-term conditions or mental health issues </a:t>
            </a:r>
          </a:p>
          <a:p>
            <a:r>
              <a:rPr lang="en-GB" dirty="0"/>
              <a:t>• caring for those with multiple needs as populations age </a:t>
            </a:r>
          </a:p>
          <a:p>
            <a:r>
              <a:rPr lang="en-GB" dirty="0"/>
              <a:t>• getting the best from collective resources so people get care as quickly as possible</a:t>
            </a:r>
          </a:p>
        </p:txBody>
      </p:sp>
      <p:sp>
        <p:nvSpPr>
          <p:cNvPr id="4" name="Slide Number Placeholder 3"/>
          <p:cNvSpPr>
            <a:spLocks noGrp="1"/>
          </p:cNvSpPr>
          <p:nvPr>
            <p:ph type="sldNum" sz="quarter" idx="5"/>
          </p:nvPr>
        </p:nvSpPr>
        <p:spPr/>
        <p:txBody>
          <a:bodyPr/>
          <a:lstStyle/>
          <a:p>
            <a:fld id="{BD556906-FBFA-4A6D-92DE-7FD748DA1D33}" type="slidenum">
              <a:rPr lang="en-GB" smtClean="0"/>
              <a:t>6</a:t>
            </a:fld>
            <a:endParaRPr lang="en-GB"/>
          </a:p>
        </p:txBody>
      </p:sp>
    </p:spTree>
    <p:extLst>
      <p:ext uri="{BB962C8B-B14F-4D97-AF65-F5344CB8AC3E}">
        <p14:creationId xmlns:p14="http://schemas.microsoft.com/office/powerpoint/2010/main" val="1274248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proposed ICS structure will have two core elements: An Integrated Care Partnership (ICP) and an Integrated Care Board (ICB).</a:t>
            </a:r>
          </a:p>
          <a:p>
            <a:endParaRPr lang="en-GB" dirty="0"/>
          </a:p>
          <a:p>
            <a:r>
              <a:rPr lang="en-GB" dirty="0"/>
              <a:t>It is important to note that these are still proposals and subject to full legislation being passed.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Integrated Care Partnership will be responsible for </a:t>
            </a:r>
            <a:r>
              <a:rPr lang="en-GB" sz="1200" b="1" kern="1200" dirty="0">
                <a:solidFill>
                  <a:schemeClr val="tx1"/>
                </a:solidFill>
                <a:effectLst/>
                <a:latin typeface="+mn-lt"/>
                <a:ea typeface="+mn-ea"/>
                <a:cs typeface="+mn-cs"/>
              </a:rPr>
              <a:t>agreeing an integrated care strategy</a:t>
            </a:r>
            <a:r>
              <a:rPr lang="en-GB" sz="1200" kern="1200" dirty="0">
                <a:solidFill>
                  <a:schemeClr val="tx1"/>
                </a:solidFill>
                <a:effectLst/>
                <a:latin typeface="+mn-lt"/>
                <a:ea typeface="+mn-ea"/>
                <a:cs typeface="+mn-cs"/>
              </a:rPr>
              <a:t> for improving health care, social care and public health across their whole population, using the best insights from data available, built bottom-up up from local assessments of needs and assets identified at place level and focusing on reducing inequalities and addressing the consequences of the pandemic for communities.</a:t>
            </a:r>
          </a:p>
          <a:p>
            <a:endParaRPr lang="en-GB" dirty="0"/>
          </a:p>
          <a:p>
            <a:endParaRPr lang="en-GB" dirty="0"/>
          </a:p>
          <a:p>
            <a:r>
              <a:rPr lang="en-GB" dirty="0"/>
              <a:t>The Integrated Care Board will continue to deliver the same functions that the existing Clinical Commissioning Group have with some additional responsibilities. There is an employment commitment for staff currently working within Dorset NHS CCG who will transition to the new organisation. </a:t>
            </a:r>
          </a:p>
        </p:txBody>
      </p:sp>
      <p:sp>
        <p:nvSpPr>
          <p:cNvPr id="4" name="Slide Number Placeholder 3"/>
          <p:cNvSpPr>
            <a:spLocks noGrp="1"/>
          </p:cNvSpPr>
          <p:nvPr>
            <p:ph type="sldNum" sz="quarter" idx="5"/>
          </p:nvPr>
        </p:nvSpPr>
        <p:spPr/>
        <p:txBody>
          <a:bodyPr/>
          <a:lstStyle/>
          <a:p>
            <a:fld id="{BD556906-FBFA-4A6D-92DE-7FD748DA1D33}" type="slidenum">
              <a:rPr lang="en-GB" smtClean="0"/>
              <a:t>7</a:t>
            </a:fld>
            <a:endParaRPr lang="en-GB"/>
          </a:p>
        </p:txBody>
      </p:sp>
    </p:spTree>
    <p:extLst>
      <p:ext uri="{BB962C8B-B14F-4D97-AF65-F5344CB8AC3E}">
        <p14:creationId xmlns:p14="http://schemas.microsoft.com/office/powerpoint/2010/main" val="2198244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8</a:t>
            </a:fld>
            <a:endParaRPr lang="en-GB"/>
          </a:p>
        </p:txBody>
      </p:sp>
    </p:spTree>
    <p:extLst>
      <p:ext uri="{BB962C8B-B14F-4D97-AF65-F5344CB8AC3E}">
        <p14:creationId xmlns:p14="http://schemas.microsoft.com/office/powerpoint/2010/main" val="1452270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D556906-FBFA-4A6D-92DE-7FD748DA1D33}" type="slidenum">
              <a:rPr lang="en-GB" smtClean="0"/>
              <a:t>9</a:t>
            </a:fld>
            <a:endParaRPr lang="en-GB"/>
          </a:p>
        </p:txBody>
      </p:sp>
    </p:spTree>
    <p:extLst>
      <p:ext uri="{BB962C8B-B14F-4D97-AF65-F5344CB8AC3E}">
        <p14:creationId xmlns:p14="http://schemas.microsoft.com/office/powerpoint/2010/main" val="3446089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15AD11-654E-4B16-B302-615F10189578}"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23366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5AD11-654E-4B16-B302-615F10189578}"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2621150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5AD11-654E-4B16-B302-615F10189578}"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59193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5AD11-654E-4B16-B302-615F10189578}"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369887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15AD11-654E-4B16-B302-615F10189578}" type="datetimeFigureOut">
              <a:rPr lang="en-GB" smtClean="0"/>
              <a:t>27/01/2022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389246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15AD11-654E-4B16-B302-615F10189578}" type="datetimeFigureOut">
              <a:rPr lang="en-GB" smtClean="0"/>
              <a:t>27/01/2022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224447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15AD11-654E-4B16-B302-615F10189578}" type="datetimeFigureOut">
              <a:rPr lang="en-GB" smtClean="0"/>
              <a:t>27/01/2022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265789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15AD11-654E-4B16-B302-615F10189578}" type="datetimeFigureOut">
              <a:rPr lang="en-GB" smtClean="0"/>
              <a:t>27/01/2022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894221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AD11-654E-4B16-B302-615F10189578}" type="datetimeFigureOut">
              <a:rPr lang="en-GB" smtClean="0"/>
              <a:t>27/01/2022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233699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5AD11-654E-4B16-B302-615F10189578}" type="datetimeFigureOut">
              <a:rPr lang="en-GB" smtClean="0"/>
              <a:t>27/01/2022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185813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5AD11-654E-4B16-B302-615F10189578}" type="datetimeFigureOut">
              <a:rPr lang="en-GB" smtClean="0"/>
              <a:t>27/01/2022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4C585B-C300-4E51-B985-547B176B645C}" type="slidenum">
              <a:rPr lang="en-GB" smtClean="0"/>
              <a:t>‹#›</a:t>
            </a:fld>
            <a:endParaRPr lang="en-GB"/>
          </a:p>
        </p:txBody>
      </p:sp>
    </p:spTree>
    <p:extLst>
      <p:ext uri="{BB962C8B-B14F-4D97-AF65-F5344CB8AC3E}">
        <p14:creationId xmlns:p14="http://schemas.microsoft.com/office/powerpoint/2010/main" val="254485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5AD11-654E-4B16-B302-615F10189578}" type="datetimeFigureOut">
              <a:rPr lang="en-GB" smtClean="0"/>
              <a:t>27/01/2022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C585B-C300-4E51-B985-547B176B645C}" type="slidenum">
              <a:rPr lang="en-GB" smtClean="0"/>
              <a:t>‹#›</a:t>
            </a:fld>
            <a:endParaRPr lang="en-GB"/>
          </a:p>
        </p:txBody>
      </p:sp>
    </p:spTree>
    <p:extLst>
      <p:ext uri="{BB962C8B-B14F-4D97-AF65-F5344CB8AC3E}">
        <p14:creationId xmlns:p14="http://schemas.microsoft.com/office/powerpoint/2010/main" val="38733106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sv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8.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724006" y="1432067"/>
            <a:ext cx="8939567" cy="2619926"/>
          </a:xfrm>
        </p:spPr>
        <p:txBody>
          <a:bodyPr vert="horz" lIns="91440" tIns="45720" rIns="91440" bIns="45720" rtlCol="0" anchor="ctr">
            <a:noAutofit/>
          </a:bodyPr>
          <a:lstStyle/>
          <a:p>
            <a:r>
              <a:rPr lang="en-US" sz="8800" spc="-100" dirty="0">
                <a:solidFill>
                  <a:schemeClr val="tx1">
                    <a:lumMod val="75000"/>
                    <a:lumOff val="25000"/>
                  </a:schemeClr>
                </a:solidFill>
                <a:latin typeface="Arial" panose="020B0604020202020204" pitchFamily="34" charset="0"/>
                <a:cs typeface="Arial" panose="020B0604020202020204" pitchFamily="34" charset="0"/>
              </a:rPr>
              <a:t>Our Dorset</a:t>
            </a:r>
            <a:br>
              <a:rPr lang="en-US" sz="8800" spc="-100" dirty="0">
                <a:solidFill>
                  <a:schemeClr val="tx1">
                    <a:lumMod val="75000"/>
                    <a:lumOff val="25000"/>
                  </a:schemeClr>
                </a:solidFill>
                <a:latin typeface="Arial" panose="020B0604020202020204" pitchFamily="34" charset="0"/>
                <a:cs typeface="Arial" panose="020B0604020202020204" pitchFamily="34" charset="0"/>
              </a:rPr>
            </a:br>
            <a:r>
              <a:rPr lang="en-US" sz="3600" spc="-100" dirty="0">
                <a:solidFill>
                  <a:schemeClr val="tx1">
                    <a:lumMod val="75000"/>
                    <a:lumOff val="25000"/>
                  </a:schemeClr>
                </a:solidFill>
                <a:latin typeface="Arial" panose="020B0604020202020204" pitchFamily="34" charset="0"/>
                <a:cs typeface="Arial" panose="020B0604020202020204" pitchFamily="34" charset="0"/>
              </a:rPr>
              <a:t>Health and Care System</a:t>
            </a:r>
            <a:br>
              <a:rPr lang="en-US" sz="3600" spc="-100" dirty="0">
                <a:solidFill>
                  <a:schemeClr val="tx1">
                    <a:lumMod val="75000"/>
                    <a:lumOff val="25000"/>
                  </a:schemeClr>
                </a:solidFill>
                <a:latin typeface="Arial" panose="020B0604020202020204" pitchFamily="34" charset="0"/>
                <a:cs typeface="Arial" panose="020B0604020202020204" pitchFamily="34" charset="0"/>
              </a:rPr>
            </a:br>
            <a:br>
              <a:rPr lang="en-US" sz="3600" spc="-100" dirty="0">
                <a:solidFill>
                  <a:schemeClr val="tx1">
                    <a:lumMod val="75000"/>
                    <a:lumOff val="25000"/>
                  </a:schemeClr>
                </a:solidFill>
                <a:latin typeface="Arial" panose="020B0604020202020204" pitchFamily="34" charset="0"/>
                <a:cs typeface="Arial" panose="020B0604020202020204" pitchFamily="34" charset="0"/>
              </a:rPr>
            </a:br>
            <a:r>
              <a:rPr lang="en-US" sz="3600" spc="-100" dirty="0">
                <a:solidFill>
                  <a:schemeClr val="tx1">
                    <a:lumMod val="75000"/>
                    <a:lumOff val="25000"/>
                  </a:schemeClr>
                </a:solidFill>
                <a:latin typeface="Arial" panose="020B0604020202020204" pitchFamily="34" charset="0"/>
                <a:cs typeface="Arial" panose="020B0604020202020204" pitchFamily="34" charset="0"/>
              </a:rPr>
              <a:t>27 Jan 2022</a:t>
            </a:r>
          </a:p>
        </p:txBody>
      </p:sp>
      <p:cxnSp>
        <p:nvCxnSpPr>
          <p:cNvPr id="25" name="Straight Connector 24">
            <a:extLst>
              <a:ext uri="{FF2B5EF4-FFF2-40B4-BE49-F238E27FC236}">
                <a16:creationId xmlns:a16="http://schemas.microsoft.com/office/drawing/2014/main" id="{A183ED5B-F693-4D12-B85B-0F27BC79DC0B}"/>
              </a:ext>
            </a:extLst>
          </p:cNvPr>
          <p:cNvCxnSpPr>
            <a:cxnSpLocks/>
          </p:cNvCxnSpPr>
          <p:nvPr/>
        </p:nvCxnSpPr>
        <p:spPr>
          <a:xfrm>
            <a:off x="436141" y="5567596"/>
            <a:ext cx="8651298" cy="0"/>
          </a:xfrm>
          <a:prstGeom prst="line">
            <a:avLst/>
          </a:prstGeom>
          <a:ln w="1905000">
            <a:solidFill>
              <a:srgbClr val="F1AB3D"/>
            </a:solidFill>
          </a:ln>
        </p:spPr>
        <p:style>
          <a:lnRef idx="3">
            <a:schemeClr val="accent4"/>
          </a:lnRef>
          <a:fillRef idx="0">
            <a:schemeClr val="accent4"/>
          </a:fillRef>
          <a:effectRef idx="2">
            <a:schemeClr val="accent4"/>
          </a:effectRef>
          <a:fontRef idx="minor">
            <a:schemeClr val="tx1"/>
          </a:fontRef>
        </p:style>
      </p:cxn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0560" y="4441094"/>
            <a:ext cx="2878729" cy="2077547"/>
          </a:xfrm>
          <a:prstGeom prst="rect">
            <a:avLst/>
          </a:prstGeom>
        </p:spPr>
      </p:pic>
      <p:cxnSp>
        <p:nvCxnSpPr>
          <p:cNvPr id="30" name="Straight Connector 29">
            <a:extLst>
              <a:ext uri="{FF2B5EF4-FFF2-40B4-BE49-F238E27FC236}">
                <a16:creationId xmlns:a16="http://schemas.microsoft.com/office/drawing/2014/main" id="{DAF5ACD4-8446-468A-A5E2-DE20A18F3DF8}"/>
              </a:ext>
            </a:extLst>
          </p:cNvPr>
          <p:cNvCxnSpPr>
            <a:cxnSpLocks/>
          </p:cNvCxnSpPr>
          <p:nvPr/>
        </p:nvCxnSpPr>
        <p:spPr>
          <a:xfrm>
            <a:off x="242407" y="4619134"/>
            <a:ext cx="0" cy="1899509"/>
          </a:xfrm>
          <a:prstGeom prst="line">
            <a:avLst/>
          </a:prstGeom>
          <a:ln w="177800">
            <a:solidFill>
              <a:srgbClr val="F1AB3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887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Integrated Care Board Governance</a:t>
            </a:r>
          </a:p>
        </p:txBody>
      </p:sp>
      <p:sp>
        <p:nvSpPr>
          <p:cNvPr id="3" name="TextBox 2">
            <a:extLst>
              <a:ext uri="{FF2B5EF4-FFF2-40B4-BE49-F238E27FC236}">
                <a16:creationId xmlns:a16="http://schemas.microsoft.com/office/drawing/2014/main" id="{473FD0AA-6775-4AC5-8499-6E842B81EBDD}"/>
              </a:ext>
            </a:extLst>
          </p:cNvPr>
          <p:cNvSpPr txBox="1"/>
          <p:nvPr/>
        </p:nvSpPr>
        <p:spPr>
          <a:xfrm>
            <a:off x="729842" y="1512159"/>
            <a:ext cx="10860504" cy="707886"/>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a:cs typeface="Arial"/>
              </a:rPr>
              <a:t>The minimum membership of NHS Dorset includes a chair, chief executive and three other member. ICBs are also free to have other members above and beyond the minimum</a:t>
            </a:r>
            <a:endParaRPr lang="en-GB" sz="2000" dirty="0">
              <a:solidFill>
                <a:schemeClr val="tx2">
                  <a:lumMod val="75000"/>
                </a:schemeClr>
              </a:solidFill>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8298748"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aphicFrame>
        <p:nvGraphicFramePr>
          <p:cNvPr id="12" name="Diagram 11">
            <a:extLst>
              <a:ext uri="{FF2B5EF4-FFF2-40B4-BE49-F238E27FC236}">
                <a16:creationId xmlns:a16="http://schemas.microsoft.com/office/drawing/2014/main" id="{44B241E3-C845-4E2E-B008-83BD6B24B265}"/>
              </a:ext>
            </a:extLst>
          </p:cNvPr>
          <p:cNvGraphicFramePr/>
          <p:nvPr>
            <p:extLst>
              <p:ext uri="{D42A27DB-BD31-4B8C-83A1-F6EECF244321}">
                <p14:modId xmlns:p14="http://schemas.microsoft.com/office/powerpoint/2010/main" val="2823604660"/>
              </p:ext>
            </p:extLst>
          </p:nvPr>
        </p:nvGraphicFramePr>
        <p:xfrm>
          <a:off x="809741" y="2113841"/>
          <a:ext cx="10376123" cy="41094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8895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Integrated Care Board finance</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29841" y="1512159"/>
            <a:ext cx="11095577" cy="1569660"/>
          </a:xfrm>
          <a:prstGeom prst="rect">
            <a:avLst/>
          </a:prstGeom>
          <a:noFill/>
        </p:spPr>
        <p:txBody>
          <a:bodyPr wrap="square" lIns="91440" tIns="45720" rIns="91440" bIns="45720" rtlCol="0" anchor="t">
            <a:spAutoFit/>
          </a:bodyPr>
          <a:lstStyle/>
          <a:p>
            <a:pPr lvl="0">
              <a:lnSpc>
                <a:spcPct val="100000"/>
              </a:lnSpc>
              <a:spcBef>
                <a:spcPts val="0"/>
              </a:spcBef>
            </a:pPr>
            <a:r>
              <a:rPr lang="en-GB" sz="2400" dirty="0">
                <a:solidFill>
                  <a:schemeClr val="tx2">
                    <a:lumMod val="75000"/>
                  </a:schemeClr>
                </a:solidFill>
                <a:latin typeface="Arial" panose="020B0604020202020204" pitchFamily="34" charset="0"/>
                <a:cs typeface="Arial" panose="020B0604020202020204" pitchFamily="34" charset="0"/>
              </a:rPr>
              <a:t>Decisions about spending will be given to local Integrated Care Boards (ICB).</a:t>
            </a:r>
          </a:p>
          <a:p>
            <a:pPr lvl="0">
              <a:lnSpc>
                <a:spcPct val="100000"/>
              </a:lnSpc>
              <a:spcBef>
                <a:spcPts val="0"/>
              </a:spcBef>
            </a:pPr>
            <a:endParaRPr lang="en-GB" sz="24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400" dirty="0">
                <a:solidFill>
                  <a:schemeClr val="tx2">
                    <a:lumMod val="75000"/>
                  </a:schemeClr>
                </a:solidFill>
                <a:latin typeface="Arial" panose="020B0604020202020204" pitchFamily="34" charset="0"/>
                <a:cs typeface="Arial" panose="020B0604020202020204" pitchFamily="34" charset="0"/>
              </a:rPr>
              <a:t>NHS Dorset Integrated Care Board, working with partners, will agree how money will be spent based on what local people and communities need.</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7144651"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6ADD7B-E4BC-482B-B513-2ABC7D8D843A}"/>
              </a:ext>
            </a:extLst>
          </p:cNvPr>
          <p:cNvSpPr txBox="1"/>
          <p:nvPr/>
        </p:nvSpPr>
        <p:spPr>
          <a:xfrm>
            <a:off x="729841" y="3315967"/>
            <a:ext cx="7570779" cy="2554545"/>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This will include budgets for:</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Hospitals, community and mental health services</a:t>
            </a:r>
          </a:p>
          <a:p>
            <a:pPr marL="342900" lvl="0" indent="-342900">
              <a:lnSpc>
                <a:spcPct val="100000"/>
              </a:lnSpc>
              <a:spcBef>
                <a:spcPts val="0"/>
              </a:spcBef>
              <a:buFont typeface="Arial" panose="020B0604020202020204" pitchFamily="34" charset="0"/>
              <a:buChar char="•"/>
            </a:pPr>
            <a:endParaRPr lang="en-GB" sz="20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It may also include:</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Community services such as dentistry </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Highly specialist services for example specific cancer therapy</a:t>
            </a:r>
          </a:p>
          <a:p>
            <a:pPr marL="342900" lvl="0" indent="-342900">
              <a:lnSpc>
                <a:spcPct val="100000"/>
              </a:lnSpc>
              <a:spcBef>
                <a:spcPts val="0"/>
              </a:spcBef>
              <a:buFont typeface="Arial" panose="020B0604020202020204" pitchFamily="34" charset="0"/>
              <a:buChar char="•"/>
            </a:pPr>
            <a:endParaRPr lang="en-GB" sz="2000" dirty="0">
              <a:solidFill>
                <a:schemeClr val="tx2">
                  <a:lumMod val="75000"/>
                </a:schemeClr>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Arial" panose="020B0604020202020204" pitchFamily="34" charset="0"/>
              <a:buChar char="•"/>
            </a:pPr>
            <a:endParaRPr lang="en-GB" sz="2000" dirty="0">
              <a:solidFill>
                <a:schemeClr val="tx2">
                  <a:lumMod val="75000"/>
                </a:schemeClr>
              </a:solidFill>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83780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Place based partnerships</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29841" y="1512159"/>
            <a:ext cx="11095577" cy="1877437"/>
          </a:xfrm>
          <a:prstGeom prst="rect">
            <a:avLst/>
          </a:prstGeom>
          <a:noFill/>
        </p:spPr>
        <p:txBody>
          <a:bodyPr wrap="square" lIns="91440" tIns="45720" rIns="91440" bIns="45720" rtlCol="0" anchor="t">
            <a:spAutoFit/>
          </a:bodyPr>
          <a:lstStyle/>
          <a:p>
            <a:pPr lvl="0">
              <a:lnSpc>
                <a:spcPct val="100000"/>
              </a:lnSpc>
              <a:spcBef>
                <a:spcPts val="0"/>
              </a:spcBef>
            </a:pPr>
            <a:r>
              <a:rPr lang="en-GB" sz="2400" b="0" i="0" dirty="0">
                <a:solidFill>
                  <a:schemeClr val="tx2">
                    <a:lumMod val="75000"/>
                  </a:schemeClr>
                </a:solidFill>
                <a:effectLst/>
                <a:latin typeface="Arial" panose="020B0604020202020204" pitchFamily="34" charset="0"/>
                <a:cs typeface="Arial" panose="020B0604020202020204" pitchFamily="34" charset="0"/>
              </a:rPr>
              <a:t>Working more closely with local communities creates opportunities for health and care organisations to improve the services they provide. </a:t>
            </a:r>
          </a:p>
          <a:p>
            <a:pPr lvl="0">
              <a:lnSpc>
                <a:spcPct val="100000"/>
              </a:lnSpc>
              <a:spcBef>
                <a:spcPts val="0"/>
              </a:spcBef>
            </a:pPr>
            <a:endParaRPr lang="en-GB" sz="24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We will have two partnerships – one in the BCP Council area and one in the Dorset Council area </a:t>
            </a:r>
          </a:p>
          <a:p>
            <a:pPr lvl="0">
              <a:lnSpc>
                <a:spcPct val="100000"/>
              </a:lnSpc>
              <a:spcBef>
                <a:spcPts val="0"/>
              </a:spcBef>
            </a:pPr>
            <a:r>
              <a:rPr lang="en-GB" sz="2400" b="0" i="0" dirty="0">
                <a:solidFill>
                  <a:schemeClr val="tx2">
                    <a:lumMod val="75000"/>
                  </a:schemeClr>
                </a:solidFill>
                <a:effectLst/>
                <a:latin typeface="Arial" panose="020B0604020202020204" pitchFamily="34" charset="0"/>
                <a:cs typeface="Arial" panose="020B0604020202020204" pitchFamily="34" charset="0"/>
              </a:rPr>
              <a:t> </a:t>
            </a:r>
            <a:r>
              <a:rPr lang="en-GB" sz="2400" dirty="0">
                <a:solidFill>
                  <a:schemeClr val="tx2">
                    <a:lumMod val="75000"/>
                  </a:schemeClr>
                </a:solidFill>
                <a:latin typeface="Arial" panose="020B0604020202020204" pitchFamily="34" charset="0"/>
                <a:cs typeface="Arial" panose="020B0604020202020204" pitchFamily="34" charset="0"/>
              </a:rPr>
              <a:t> </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6008309"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6ADD7B-E4BC-482B-B513-2ABC7D8D843A}"/>
              </a:ext>
            </a:extLst>
          </p:cNvPr>
          <p:cNvSpPr txBox="1"/>
          <p:nvPr/>
        </p:nvSpPr>
        <p:spPr>
          <a:xfrm>
            <a:off x="729841" y="3253209"/>
            <a:ext cx="10127549" cy="1938992"/>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These partnerships will:</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Work together to tackle common challenges</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Talk to and work directly with communities, voluntary sector and neighbourhoods</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Use local community projects and organisations to deliver services where possible</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Co-ordinate local action and support communities to have control over their wellbeing</a:t>
            </a:r>
          </a:p>
          <a:p>
            <a:pPr marL="342900" lvl="0" indent="-342900">
              <a:lnSpc>
                <a:spcPct val="100000"/>
              </a:lnSpc>
              <a:spcBef>
                <a:spcPts val="0"/>
              </a:spcBef>
              <a:buFont typeface="Arial" panose="020B0604020202020204" pitchFamily="34" charset="0"/>
              <a:buChar char="•"/>
            </a:pPr>
            <a:endParaRPr lang="en-GB" sz="2000" dirty="0">
              <a:solidFill>
                <a:schemeClr val="tx2">
                  <a:lumMod val="75000"/>
                </a:schemeClr>
              </a:solidFill>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07814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Provider collaboratives</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29841" y="1512159"/>
            <a:ext cx="11095577" cy="1446550"/>
          </a:xfrm>
          <a:prstGeom prst="rect">
            <a:avLst/>
          </a:prstGeom>
          <a:noFill/>
        </p:spPr>
        <p:txBody>
          <a:bodyPr wrap="square" lIns="91440" tIns="45720" rIns="91440" bIns="45720" rtlCol="0" anchor="t">
            <a:spAutoFit/>
          </a:bodyPr>
          <a:lstStyle/>
          <a:p>
            <a:pPr lvl="0">
              <a:lnSpc>
                <a:spcPct val="100000"/>
              </a:lnSpc>
              <a:spcBef>
                <a:spcPts val="0"/>
              </a:spcBef>
            </a:pPr>
            <a:r>
              <a:rPr lang="en-GB" sz="2400" b="0" i="0" dirty="0">
                <a:solidFill>
                  <a:schemeClr val="tx2">
                    <a:lumMod val="75000"/>
                  </a:schemeClr>
                </a:solidFill>
                <a:effectLst/>
                <a:latin typeface="Arial" panose="020B0604020202020204" pitchFamily="34" charset="0"/>
                <a:cs typeface="Arial" panose="020B0604020202020204" pitchFamily="34" charset="0"/>
              </a:rPr>
              <a:t>Provider collaboratives bring</a:t>
            </a:r>
            <a:r>
              <a:rPr lang="en-GB" sz="2400" dirty="0">
                <a:solidFill>
                  <a:schemeClr val="tx2">
                    <a:lumMod val="75000"/>
                  </a:schemeClr>
                </a:solidFill>
                <a:latin typeface="Arial" panose="020B0604020202020204" pitchFamily="34" charset="0"/>
                <a:cs typeface="Arial" panose="020B0604020202020204" pitchFamily="34" charset="0"/>
              </a:rPr>
              <a:t>s together organisations delivering similar services. </a:t>
            </a:r>
          </a:p>
          <a:p>
            <a:pPr lvl="0">
              <a:lnSpc>
                <a:spcPct val="100000"/>
              </a:lnSpc>
              <a:spcBef>
                <a:spcPts val="0"/>
              </a:spcBef>
            </a:pPr>
            <a:endParaRPr lang="en-GB" sz="24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By bringing them together we can improve quality, use resources more effectively and deliver quality services consistently to everyone, no matter where they live in the county.</a:t>
            </a:r>
            <a:endParaRPr lang="en-GB" sz="2000" b="0" i="0" dirty="0">
              <a:solidFill>
                <a:schemeClr val="tx2">
                  <a:lumMod val="75000"/>
                </a:schemeClr>
              </a:solidFill>
              <a:effectLst/>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5366158"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6ADD7B-E4BC-482B-B513-2ABC7D8D843A}"/>
              </a:ext>
            </a:extLst>
          </p:cNvPr>
          <p:cNvSpPr txBox="1"/>
          <p:nvPr/>
        </p:nvSpPr>
        <p:spPr>
          <a:xfrm>
            <a:off x="713043" y="3320568"/>
            <a:ext cx="9337437" cy="1938992"/>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Provider collaboratives aim to:</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rPr>
              <a:t>Give </a:t>
            </a:r>
            <a:r>
              <a:rPr lang="en-GB" sz="2000" b="0" i="0" dirty="0">
                <a:solidFill>
                  <a:schemeClr val="tx2">
                    <a:lumMod val="75000"/>
                  </a:schemeClr>
                </a:solidFill>
                <a:effectLst/>
                <a:latin typeface="arial" panose="020B0604020202020204" pitchFamily="34" charset="0"/>
              </a:rPr>
              <a:t>people the right care, at the right time and in the right place</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rPr>
              <a:t>I</a:t>
            </a:r>
            <a:r>
              <a:rPr lang="en-GB" sz="2000" b="0" i="0" dirty="0">
                <a:solidFill>
                  <a:schemeClr val="tx2">
                    <a:lumMod val="75000"/>
                  </a:schemeClr>
                </a:solidFill>
                <a:effectLst/>
                <a:latin typeface="arial" panose="020B0604020202020204" pitchFamily="34" charset="0"/>
              </a:rPr>
              <a:t>mprove the experience people have using our services</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Share resources like staff and equipment</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Improve quality and positive outcomes for people</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Shared accountability for finances and contracts</a:t>
            </a:r>
            <a:endParaRPr lang="en-GB" sz="2000" dirty="0">
              <a:solidFill>
                <a:schemeClr val="tx2">
                  <a:lumMod val="75000"/>
                </a:schemeClr>
              </a:solidFill>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52809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a:cs typeface="Arial"/>
              </a:rPr>
              <a:t>Involving our communities</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29842" y="1577405"/>
            <a:ext cx="10997560" cy="3970318"/>
          </a:xfrm>
          <a:prstGeom prst="rect">
            <a:avLst/>
          </a:prstGeom>
          <a:noFill/>
        </p:spPr>
        <p:txBody>
          <a:bodyPr wrap="square" lIns="91440" tIns="45720" rIns="91440" bIns="45720" rtlCol="0" anchor="t">
            <a:spAutoFit/>
          </a:bodyPr>
          <a:lstStyle/>
          <a:p>
            <a:r>
              <a:rPr lang="en-GB" dirty="0">
                <a:solidFill>
                  <a:schemeClr val="tx2">
                    <a:lumMod val="75000"/>
                  </a:schemeClr>
                </a:solidFill>
                <a:latin typeface="Arial" panose="020B0604020202020204" pitchFamily="34" charset="0"/>
                <a:cs typeface="Arial" panose="020B0604020202020204" pitchFamily="34" charset="0"/>
              </a:rPr>
              <a:t>Our Dorset approach to public engagement has a strong focus on working in partnership with people, communities and the voluntary sector. </a:t>
            </a:r>
          </a:p>
          <a:p>
            <a:endParaRPr lang="en-GB" altLang="en-US" dirty="0">
              <a:solidFill>
                <a:schemeClr val="tx2">
                  <a:lumMod val="75000"/>
                </a:schemeClr>
              </a:solidFill>
              <a:latin typeface="Arial" panose="020B0604020202020204" pitchFamily="34" charset="0"/>
              <a:cs typeface="Arial" panose="020B0604020202020204" pitchFamily="34" charset="0"/>
            </a:endParaRPr>
          </a:p>
          <a:p>
            <a:r>
              <a:rPr lang="en-GB" altLang="en-US" dirty="0">
                <a:solidFill>
                  <a:schemeClr val="tx2">
                    <a:lumMod val="75000"/>
                  </a:schemeClr>
                </a:solidFill>
                <a:latin typeface="Arial"/>
                <a:cs typeface="Arial"/>
              </a:rPr>
              <a:t>We collectively agree that strong engagement and communications is crucially important so that we achieve the best outcomes with, and for, our communities.</a:t>
            </a:r>
            <a:endParaRPr lang="en-GB" dirty="0">
              <a:solidFill>
                <a:schemeClr val="tx2">
                  <a:lumMod val="75000"/>
                </a:schemeClr>
              </a:solidFill>
              <a:latin typeface="Arial"/>
              <a:cs typeface="Arial"/>
            </a:endParaRPr>
          </a:p>
          <a:p>
            <a:endParaRPr lang="en-GB" b="1" dirty="0">
              <a:solidFill>
                <a:schemeClr val="tx2">
                  <a:lumMod val="75000"/>
                </a:schemeClr>
              </a:solidFill>
              <a:latin typeface="Arial" panose="020B0604020202020204" pitchFamily="34" charset="0"/>
              <a:cs typeface="Arial" panose="020B0604020202020204" pitchFamily="34" charset="0"/>
            </a:endParaRPr>
          </a:p>
          <a:p>
            <a:r>
              <a:rPr lang="en-GB" dirty="0">
                <a:solidFill>
                  <a:schemeClr val="tx2">
                    <a:lumMod val="75000"/>
                  </a:schemeClr>
                </a:solidFill>
                <a:latin typeface="Arial"/>
                <a:cs typeface="Arial"/>
              </a:rPr>
              <a:t>To do this we are:</a:t>
            </a:r>
            <a:br>
              <a:rPr lang="en-GB" dirty="0">
                <a:solidFill>
                  <a:schemeClr val="tx2">
                    <a:lumMod val="75000"/>
                  </a:schemeClr>
                </a:solidFill>
                <a:latin typeface="Arial"/>
                <a:cs typeface="Arial"/>
              </a:rPr>
            </a:br>
            <a:endParaRPr lang="en-GB" dirty="0">
              <a:solidFill>
                <a:schemeClr val="tx2">
                  <a:lumMod val="75000"/>
                </a:schemeClr>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tabLst>
                <a:tab pos="457200" algn="l"/>
              </a:tabLst>
            </a:pPr>
            <a:r>
              <a:rPr lang="en-GB" sz="1800" dirty="0">
                <a:solidFill>
                  <a:schemeClr val="tx2">
                    <a:lumMod val="75000"/>
                  </a:schemeClr>
                </a:solidFill>
                <a:effectLst/>
                <a:latin typeface="Arial" panose="020B0604020202020204" pitchFamily="34" charset="0"/>
                <a:ea typeface="Times New Roman" panose="02020603050405020304" pitchFamily="18" charset="0"/>
                <a:cs typeface="Arial" panose="020B0604020202020204" pitchFamily="34" charset="0"/>
              </a:rPr>
              <a:t>Co-creating a strategy for working in partnerships with people and communities – with a focus on collaboration and co-production. It starts with the person.</a:t>
            </a:r>
            <a:endParaRPr lang="en-GB" sz="1800" dirty="0">
              <a:solidFill>
                <a:schemeClr val="tx2">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Arial" panose="020B0604020202020204" pitchFamily="34" charset="0"/>
              <a:buChar char="•"/>
              <a:tabLst>
                <a:tab pos="457200" algn="l"/>
              </a:tabLst>
            </a:pPr>
            <a:r>
              <a:rPr lang="en-GB" sz="1800" dirty="0">
                <a:solidFill>
                  <a:schemeClr val="tx2">
                    <a:lumMod val="75000"/>
                  </a:schemeClr>
                </a:solidFill>
                <a:effectLst/>
                <a:latin typeface="Arial" panose="020B0604020202020204" pitchFamily="34" charset="0"/>
                <a:ea typeface="Times New Roman" panose="02020603050405020304" pitchFamily="18" charset="0"/>
                <a:cs typeface="Arial" panose="020B0604020202020204" pitchFamily="34" charset="0"/>
              </a:rPr>
              <a:t>Setting up a countywide citizens panel to jointly listen to, and act on, the experience and aspirations of local people. This will have a focus on reaching out to diverse communities and areas of inequality.</a:t>
            </a:r>
            <a:endParaRPr lang="en-GB" dirty="0">
              <a:solidFill>
                <a:schemeClr val="tx2">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Arial" panose="020B0604020202020204" pitchFamily="34" charset="0"/>
              <a:buChar char="•"/>
              <a:tabLst>
                <a:tab pos="457200" algn="l"/>
              </a:tabLst>
            </a:pPr>
            <a:r>
              <a:rPr lang="en-GB" sz="1800" dirty="0">
                <a:solidFill>
                  <a:schemeClr val="tx2">
                    <a:lumMod val="75000"/>
                  </a:schemeClr>
                </a:solidFill>
                <a:effectLst/>
                <a:latin typeface="Arial" panose="020B0604020202020204" pitchFamily="34" charset="0"/>
                <a:ea typeface="Times New Roman" panose="02020603050405020304" pitchFamily="18" charset="0"/>
                <a:cs typeface="Arial" panose="020B0604020202020204" pitchFamily="34" charset="0"/>
              </a:rPr>
              <a:t>Co-designing a voluntary, community and social enterprise sector alliance to enable the sector to have a voice and influence at all levels – whether strategic, place or neighbourhood</a:t>
            </a:r>
            <a:endParaRPr lang="en-GB" dirty="0">
              <a:solidFill>
                <a:schemeClr val="tx2">
                  <a:lumMod val="75000"/>
                </a:schemeClr>
              </a:solidFill>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6141475"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1135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Timelines</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51488" y="1754959"/>
            <a:ext cx="10475836" cy="3785652"/>
          </a:xfrm>
          <a:prstGeom prst="rect">
            <a:avLst/>
          </a:prstGeom>
          <a:noFill/>
        </p:spPr>
        <p:txBody>
          <a:bodyPr wrap="square" lIns="91440" tIns="45720" rIns="91440" bIns="45720" rtlCol="0" anchor="t">
            <a:spAutoFit/>
          </a:bodyPr>
          <a:lstStyle/>
          <a:p>
            <a:pPr marL="342900" lvl="0" indent="-342900">
              <a:lnSpc>
                <a:spcPct val="100000"/>
              </a:lnSpc>
              <a:spcBef>
                <a:spcPts val="0"/>
              </a:spcBef>
              <a:buFont typeface="Arial" panose="020B0604020202020204" pitchFamily="34" charset="0"/>
              <a:buChar char="•"/>
            </a:pPr>
            <a:r>
              <a:rPr lang="en-GB" sz="2400" dirty="0">
                <a:solidFill>
                  <a:schemeClr val="tx2">
                    <a:lumMod val="75000"/>
                  </a:schemeClr>
                </a:solidFill>
                <a:latin typeface="Arial" panose="020B0604020202020204" pitchFamily="34" charset="0"/>
                <a:cs typeface="Arial" panose="020B0604020202020204" pitchFamily="34" charset="0"/>
              </a:rPr>
              <a:t>April - June 2021 scope and draft plans</a:t>
            </a:r>
            <a:br>
              <a:rPr lang="en-GB" sz="2400" dirty="0">
                <a:solidFill>
                  <a:schemeClr val="tx2">
                    <a:lumMod val="75000"/>
                  </a:schemeClr>
                </a:solidFill>
                <a:latin typeface="Arial" panose="020B0604020202020204" pitchFamily="34" charset="0"/>
                <a:cs typeface="Arial" panose="020B0604020202020204" pitchFamily="34" charset="0"/>
              </a:rPr>
            </a:br>
            <a:r>
              <a:rPr lang="en-GB" sz="2400" dirty="0">
                <a:solidFill>
                  <a:schemeClr val="tx2">
                    <a:lumMod val="75000"/>
                  </a:schemeClr>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sz="2400" dirty="0">
                <a:solidFill>
                  <a:schemeClr val="tx2">
                    <a:lumMod val="75000"/>
                  </a:schemeClr>
                </a:solidFill>
                <a:latin typeface="Arial"/>
                <a:cs typeface="Arial"/>
              </a:rPr>
              <a:t>June - Dec 2021  planning and design including governance and place- based partnerships</a:t>
            </a:r>
            <a:br>
              <a:rPr lang="en-GB" sz="2400" dirty="0">
                <a:latin typeface="Arial" panose="020B0604020202020204" pitchFamily="34" charset="0"/>
                <a:cs typeface="Arial" panose="020B0604020202020204" pitchFamily="34" charset="0"/>
              </a:rPr>
            </a:br>
            <a:endParaRPr lang="en-GB" sz="2400" dirty="0">
              <a:solidFill>
                <a:schemeClr val="tx2">
                  <a:lumMod val="75000"/>
                </a:schemeClr>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Arial" panose="020B0604020202020204" pitchFamily="34" charset="0"/>
              <a:buChar char="•"/>
            </a:pPr>
            <a:r>
              <a:rPr lang="en-GB" sz="2400" dirty="0">
                <a:solidFill>
                  <a:schemeClr val="tx2">
                    <a:lumMod val="75000"/>
                  </a:schemeClr>
                </a:solidFill>
                <a:latin typeface="Arial" panose="020B0604020202020204" pitchFamily="34" charset="0"/>
                <a:cs typeface="Arial" panose="020B0604020202020204" pitchFamily="34" charset="0"/>
              </a:rPr>
              <a:t>Oct - Mar 2021/22 ICB designate board appointments</a:t>
            </a:r>
          </a:p>
          <a:p>
            <a:pPr marL="342900" lvl="0" indent="-342900">
              <a:lnSpc>
                <a:spcPct val="100000"/>
              </a:lnSpc>
              <a:spcBef>
                <a:spcPts val="0"/>
              </a:spcBef>
              <a:buFont typeface="Arial" panose="020B0604020202020204" pitchFamily="34" charset="0"/>
              <a:buChar char="•"/>
            </a:pPr>
            <a:endParaRPr lang="en-GB" sz="2400"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solidFill>
                  <a:schemeClr val="tx2">
                    <a:lumMod val="75000"/>
                  </a:schemeClr>
                </a:solidFill>
                <a:latin typeface="Arial" panose="020B0604020202020204" pitchFamily="34" charset="0"/>
                <a:cs typeface="Arial" panose="020B0604020202020204" pitchFamily="34" charset="0"/>
              </a:rPr>
              <a:t>Sept - Jul 2021/22 implementation</a:t>
            </a:r>
            <a:br>
              <a:rPr lang="en-GB" sz="2400" dirty="0">
                <a:solidFill>
                  <a:schemeClr val="tx2">
                    <a:lumMod val="75000"/>
                  </a:schemeClr>
                </a:solidFill>
                <a:latin typeface="Arial" panose="020B0604020202020204" pitchFamily="34" charset="0"/>
                <a:cs typeface="Arial" panose="020B0604020202020204" pitchFamily="34" charset="0"/>
              </a:rPr>
            </a:br>
            <a:r>
              <a:rPr lang="en-GB" sz="2400" dirty="0">
                <a:solidFill>
                  <a:schemeClr val="tx2">
                    <a:lumMod val="75000"/>
                  </a:schemeClr>
                </a:solidFill>
                <a:latin typeface="Arial" panose="020B0604020202020204" pitchFamily="34" charset="0"/>
                <a:cs typeface="Arial" panose="020B0604020202020204" pitchFamily="34" charset="0"/>
              </a:rPr>
              <a:t> </a:t>
            </a:r>
          </a:p>
          <a:p>
            <a:pPr marL="342900" lvl="0" indent="-342900">
              <a:lnSpc>
                <a:spcPct val="100000"/>
              </a:lnSpc>
              <a:spcBef>
                <a:spcPts val="0"/>
              </a:spcBef>
              <a:buFont typeface="Arial" panose="020B0604020202020204" pitchFamily="34" charset="0"/>
              <a:buChar char="•"/>
            </a:pPr>
            <a:r>
              <a:rPr lang="en-GB" sz="2400" dirty="0">
                <a:solidFill>
                  <a:schemeClr val="tx2">
                    <a:lumMod val="75000"/>
                  </a:schemeClr>
                </a:solidFill>
                <a:latin typeface="Arial" panose="020B0604020202020204" pitchFamily="34" charset="0"/>
                <a:cs typeface="Arial" panose="020B0604020202020204" pitchFamily="34" charset="0"/>
              </a:rPr>
              <a:t>01 July 2022 New NHS Dorset Integrated Care Board goes live</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2324076"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76446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Getting in touch</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51488" y="1754959"/>
            <a:ext cx="10475836" cy="3293209"/>
          </a:xfrm>
          <a:prstGeom prst="rect">
            <a:avLst/>
          </a:prstGeom>
          <a:noFill/>
        </p:spPr>
        <p:txBody>
          <a:bodyPr wrap="square" lIns="91440" tIns="45720" rIns="91440" bIns="45720" rtlCol="0" anchor="t">
            <a:spAutoFit/>
          </a:bodyPr>
          <a:lstStyle/>
          <a:p>
            <a:pPr lvl="0">
              <a:lnSpc>
                <a:spcPct val="100000"/>
              </a:lnSpc>
              <a:spcBef>
                <a:spcPts val="0"/>
              </a:spcBef>
            </a:pPr>
            <a:r>
              <a:rPr lang="en-GB" sz="2800" dirty="0">
                <a:solidFill>
                  <a:schemeClr val="tx2">
                    <a:lumMod val="75000"/>
                  </a:schemeClr>
                </a:solidFill>
                <a:latin typeface="Arial" panose="020B0604020202020204" pitchFamily="34" charset="0"/>
                <a:cs typeface="Arial" panose="020B0604020202020204" pitchFamily="34" charset="0"/>
              </a:rPr>
              <a:t>Find out more about our Integrated Care System at:</a:t>
            </a:r>
          </a:p>
          <a:p>
            <a:pPr lvl="0">
              <a:lnSpc>
                <a:spcPct val="100000"/>
              </a:lnSpc>
              <a:spcBef>
                <a:spcPts val="0"/>
              </a:spcBef>
            </a:pPr>
            <a:endParaRPr lang="en-GB" sz="24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3600" b="1" dirty="0">
                <a:solidFill>
                  <a:schemeClr val="tx2">
                    <a:lumMod val="75000"/>
                  </a:schemeClr>
                </a:solidFill>
                <a:latin typeface="Arial" panose="020B0604020202020204" pitchFamily="34" charset="0"/>
                <a:cs typeface="Arial" panose="020B0604020202020204" pitchFamily="34" charset="0"/>
              </a:rPr>
              <a:t>ourdorset.org.uk</a:t>
            </a:r>
          </a:p>
          <a:p>
            <a:pPr lvl="0">
              <a:lnSpc>
                <a:spcPct val="100000"/>
              </a:lnSpc>
              <a:spcBef>
                <a:spcPts val="0"/>
              </a:spcBef>
            </a:pPr>
            <a:endParaRPr lang="en-GB" sz="2800" b="1"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800" dirty="0">
                <a:solidFill>
                  <a:schemeClr val="tx2">
                    <a:lumMod val="75000"/>
                  </a:schemeClr>
                </a:solidFill>
                <a:latin typeface="Arial" panose="020B0604020202020204" pitchFamily="34" charset="0"/>
                <a:cs typeface="Arial" panose="020B0604020202020204" pitchFamily="34" charset="0"/>
              </a:rPr>
              <a:t>Got a question or query?</a:t>
            </a:r>
          </a:p>
          <a:p>
            <a:pPr lvl="0">
              <a:lnSpc>
                <a:spcPct val="100000"/>
              </a:lnSpc>
              <a:spcBef>
                <a:spcPts val="0"/>
              </a:spcBef>
            </a:pPr>
            <a:endParaRPr lang="en-GB" sz="28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800" dirty="0">
                <a:solidFill>
                  <a:schemeClr val="tx2">
                    <a:lumMod val="75000"/>
                  </a:schemeClr>
                </a:solidFill>
                <a:latin typeface="Arial" panose="020B0604020202020204" pitchFamily="34" charset="0"/>
                <a:cs typeface="Arial" panose="020B0604020202020204" pitchFamily="34" charset="0"/>
              </a:rPr>
              <a:t>email us via </a:t>
            </a:r>
            <a:r>
              <a:rPr lang="en-GB" sz="2800" b="1" dirty="0">
                <a:solidFill>
                  <a:schemeClr val="tx2">
                    <a:lumMod val="75000"/>
                  </a:schemeClr>
                </a:solidFill>
                <a:latin typeface="Arial" panose="020B0604020202020204" pitchFamily="34" charset="0"/>
                <a:cs typeface="Arial" panose="020B0604020202020204" pitchFamily="34" charset="0"/>
              </a:rPr>
              <a:t>ICS@dorsetccg.org.uk</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3771137"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81754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a:cs typeface="Arial"/>
              </a:rPr>
              <a:t>Health, care and wellbeing</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0" y="5427042"/>
            <a:ext cx="1562257" cy="1127463"/>
          </a:xfrm>
          <a:prstGeom prst="rect">
            <a:avLst/>
          </a:prstGeom>
        </p:spPr>
      </p:pic>
      <p:grpSp>
        <p:nvGrpSpPr>
          <p:cNvPr id="8" name="Group 7">
            <a:extLst>
              <a:ext uri="{FF2B5EF4-FFF2-40B4-BE49-F238E27FC236}">
                <a16:creationId xmlns:a16="http://schemas.microsoft.com/office/drawing/2014/main" id="{B799E388-F53C-424C-BB7D-AFF34C778987}"/>
              </a:ext>
            </a:extLst>
          </p:cNvPr>
          <p:cNvGrpSpPr/>
          <p:nvPr/>
        </p:nvGrpSpPr>
        <p:grpSpPr>
          <a:xfrm>
            <a:off x="496931" y="6155703"/>
            <a:ext cx="9656808" cy="362940"/>
            <a:chOff x="496931" y="6155703"/>
            <a:chExt cx="9656808" cy="362940"/>
          </a:xfrm>
        </p:grpSpPr>
        <p:cxnSp>
          <p:nvCxnSpPr>
            <p:cNvPr id="25" name="Straight Connector 24">
              <a:extLst>
                <a:ext uri="{FF2B5EF4-FFF2-40B4-BE49-F238E27FC236}">
                  <a16:creationId xmlns:a16="http://schemas.microsoft.com/office/drawing/2014/main" id="{A183ED5B-F693-4D12-B85B-0F27BC79DC0B}"/>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30" name="Straight Connector 29">
              <a:extLst>
                <a:ext uri="{FF2B5EF4-FFF2-40B4-BE49-F238E27FC236}">
                  <a16:creationId xmlns:a16="http://schemas.microsoft.com/office/drawing/2014/main" id="{DAF5ACD4-8446-468A-A5E2-DE20A18F3DF8}"/>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473FD0AA-6775-4AC5-8499-6E842B81EBDD}"/>
              </a:ext>
            </a:extLst>
          </p:cNvPr>
          <p:cNvSpPr txBox="1"/>
          <p:nvPr/>
        </p:nvSpPr>
        <p:spPr>
          <a:xfrm>
            <a:off x="609784" y="1631388"/>
            <a:ext cx="10691488" cy="4154984"/>
          </a:xfrm>
          <a:prstGeom prst="rect">
            <a:avLst/>
          </a:prstGeom>
          <a:noFill/>
        </p:spPr>
        <p:txBody>
          <a:bodyPr wrap="square" lIns="91440" tIns="45720" rIns="91440" bIns="45720" rtlCol="0" anchor="t">
            <a:spAutoFit/>
          </a:bodyPr>
          <a:lstStyle/>
          <a:p>
            <a:r>
              <a:rPr lang="en-GB" sz="2400" b="0" i="0" dirty="0">
                <a:solidFill>
                  <a:schemeClr val="tx2">
                    <a:lumMod val="75000"/>
                  </a:schemeClr>
                </a:solidFill>
                <a:effectLst/>
                <a:latin typeface="Arial" panose="020B0604020202020204" pitchFamily="34" charset="0"/>
                <a:cs typeface="Arial" panose="020B0604020202020204" pitchFamily="34" charset="0"/>
              </a:rPr>
              <a:t>Everyone in Dorset deserves to live well. That’s why our NHS organisations, councils, public services and voluntary and community partners are working together as an integrated health and care system. </a:t>
            </a:r>
          </a:p>
          <a:p>
            <a:endParaRPr lang="en-GB" sz="2400" dirty="0">
              <a:solidFill>
                <a:schemeClr val="tx2">
                  <a:lumMod val="75000"/>
                </a:schemeClr>
              </a:solidFill>
              <a:latin typeface="Arial" panose="020B0604020202020204" pitchFamily="34" charset="0"/>
              <a:cs typeface="Arial" panose="020B0604020202020204" pitchFamily="34" charset="0"/>
            </a:endParaRPr>
          </a:p>
          <a:p>
            <a:r>
              <a:rPr lang="en-GB" sz="2400" b="0" i="0" dirty="0">
                <a:solidFill>
                  <a:schemeClr val="tx2">
                    <a:lumMod val="75000"/>
                  </a:schemeClr>
                </a:solidFill>
                <a:effectLst/>
                <a:latin typeface="Arial" panose="020B0604020202020204" pitchFamily="34" charset="0"/>
                <a:cs typeface="Arial" panose="020B0604020202020204" pitchFamily="34" charset="0"/>
              </a:rPr>
              <a:t>We are joining up to tackle all the things that affect our health and wellbeing</a:t>
            </a:r>
            <a:r>
              <a:rPr lang="en-GB" sz="2400" dirty="0">
                <a:solidFill>
                  <a:schemeClr val="tx2">
                    <a:lumMod val="75000"/>
                  </a:schemeClr>
                </a:solidFill>
                <a:latin typeface="Arial" panose="020B0604020202020204" pitchFamily="34" charset="0"/>
                <a:cs typeface="Arial" panose="020B0604020202020204" pitchFamily="34" charset="0"/>
              </a:rPr>
              <a:t> to </a:t>
            </a:r>
            <a:r>
              <a:rPr lang="en-GB" sz="2400" b="0" i="0" dirty="0">
                <a:solidFill>
                  <a:schemeClr val="tx2">
                    <a:lumMod val="75000"/>
                  </a:schemeClr>
                </a:solidFill>
                <a:effectLst/>
                <a:latin typeface="Arial" panose="020B0604020202020204" pitchFamily="34" charset="0"/>
                <a:cs typeface="Arial" panose="020B0604020202020204" pitchFamily="34" charset="0"/>
              </a:rPr>
              <a:t>make real change, and improve things </a:t>
            </a:r>
            <a:r>
              <a:rPr lang="en-GB" sz="2400" dirty="0">
                <a:solidFill>
                  <a:schemeClr val="tx2">
                    <a:lumMod val="75000"/>
                  </a:schemeClr>
                </a:solidFill>
                <a:latin typeface="Arial" panose="020B0604020202020204" pitchFamily="34" charset="0"/>
                <a:cs typeface="Arial" panose="020B0604020202020204" pitchFamily="34" charset="0"/>
              </a:rPr>
              <a:t>in</a:t>
            </a:r>
            <a:r>
              <a:rPr lang="en-GB" sz="2400" b="0" i="0" dirty="0">
                <a:solidFill>
                  <a:schemeClr val="tx2">
                    <a:lumMod val="75000"/>
                  </a:schemeClr>
                </a:solidFill>
                <a:effectLst/>
                <a:latin typeface="Arial" panose="020B0604020202020204" pitchFamily="34" charset="0"/>
                <a:cs typeface="Arial" panose="020B0604020202020204" pitchFamily="34" charset="0"/>
              </a:rPr>
              <a:t> our communities.</a:t>
            </a:r>
          </a:p>
          <a:p>
            <a:endParaRPr lang="en-GB" sz="2400" dirty="0">
              <a:solidFill>
                <a:schemeClr val="tx2">
                  <a:lumMod val="75000"/>
                </a:schemeClr>
              </a:solidFill>
              <a:latin typeface="Arial" panose="020B0604020202020204" pitchFamily="34" charset="0"/>
              <a:cs typeface="Arial" panose="020B0604020202020204" pitchFamily="34" charset="0"/>
            </a:endParaRPr>
          </a:p>
          <a:p>
            <a:r>
              <a:rPr lang="en-GB" sz="2400" b="1" dirty="0">
                <a:solidFill>
                  <a:schemeClr val="tx2">
                    <a:lumMod val="75000"/>
                  </a:schemeClr>
                </a:solidFill>
                <a:latin typeface="Arial" panose="020B0604020202020204" pitchFamily="34" charset="0"/>
                <a:cs typeface="Arial" panose="020B0604020202020204" pitchFamily="34" charset="0"/>
              </a:rPr>
              <a:t>Integrated care is about</a:t>
            </a:r>
            <a:r>
              <a:rPr lang="en-GB" sz="2400" dirty="0">
                <a:solidFill>
                  <a:schemeClr val="tx2">
                    <a:lumMod val="75000"/>
                  </a:schemeClr>
                </a:solidFill>
                <a:latin typeface="Arial" panose="020B0604020202020204" pitchFamily="34" charset="0"/>
                <a:cs typeface="Arial" panose="020B0604020202020204" pitchFamily="34" charset="0"/>
              </a:rPr>
              <a:t> removing traditional barriers between services </a:t>
            </a:r>
            <a:br>
              <a:rPr lang="en-GB" sz="2400" dirty="0">
                <a:solidFill>
                  <a:schemeClr val="tx2">
                    <a:lumMod val="75000"/>
                  </a:schemeClr>
                </a:solidFill>
                <a:latin typeface="Arial" panose="020B0604020202020204" pitchFamily="34" charset="0"/>
                <a:cs typeface="Arial" panose="020B0604020202020204" pitchFamily="34" charset="0"/>
              </a:rPr>
            </a:br>
            <a:r>
              <a:rPr lang="en-GB" sz="2400" dirty="0">
                <a:solidFill>
                  <a:schemeClr val="tx2">
                    <a:lumMod val="75000"/>
                  </a:schemeClr>
                </a:solidFill>
                <a:latin typeface="Arial" panose="020B0604020202020204" pitchFamily="34" charset="0"/>
                <a:cs typeface="Arial" panose="020B0604020202020204" pitchFamily="34" charset="0"/>
              </a:rPr>
              <a:t>so people can access the support and care that they need when they need it.</a:t>
            </a:r>
            <a:endParaRPr lang="en-GB" sz="2400" b="0" i="0" dirty="0">
              <a:solidFill>
                <a:schemeClr val="tx2">
                  <a:lumMod val="75000"/>
                </a:schemeClr>
              </a:solidFill>
              <a:effectLst/>
              <a:latin typeface="Arial" panose="020B0604020202020204" pitchFamily="34" charset="0"/>
              <a:cs typeface="Arial" panose="020B0604020202020204" pitchFamily="34" charset="0"/>
            </a:endParaRPr>
          </a:p>
          <a:p>
            <a:endParaRPr lang="en-GB" sz="2400" dirty="0">
              <a:solidFill>
                <a:schemeClr val="tx2">
                  <a:lumMod val="75000"/>
                </a:schemeClr>
              </a:solidFill>
              <a:cs typeface="Arial" panose="020B0604020202020204" pitchFamily="34" charset="0"/>
            </a:endParaRPr>
          </a:p>
          <a:p>
            <a:endParaRPr lang="en-GB" sz="2400" dirty="0">
              <a:solidFill>
                <a:schemeClr val="tx2">
                  <a:lumMod val="75000"/>
                </a:schemeClr>
              </a:solidFill>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6265762"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103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a:cs typeface="Arial"/>
              </a:rPr>
              <a:t>Social care and health reform</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0" y="5427042"/>
            <a:ext cx="1562257" cy="1127463"/>
          </a:xfrm>
          <a:prstGeom prst="rect">
            <a:avLst/>
          </a:prstGeom>
        </p:spPr>
      </p:pic>
      <p:grpSp>
        <p:nvGrpSpPr>
          <p:cNvPr id="8" name="Group 7">
            <a:extLst>
              <a:ext uri="{FF2B5EF4-FFF2-40B4-BE49-F238E27FC236}">
                <a16:creationId xmlns:a16="http://schemas.microsoft.com/office/drawing/2014/main" id="{B799E388-F53C-424C-BB7D-AFF34C778987}"/>
              </a:ext>
            </a:extLst>
          </p:cNvPr>
          <p:cNvGrpSpPr/>
          <p:nvPr/>
        </p:nvGrpSpPr>
        <p:grpSpPr>
          <a:xfrm>
            <a:off x="496931" y="6155703"/>
            <a:ext cx="9656808" cy="362940"/>
            <a:chOff x="496931" y="6155703"/>
            <a:chExt cx="9656808" cy="362940"/>
          </a:xfrm>
        </p:grpSpPr>
        <p:cxnSp>
          <p:nvCxnSpPr>
            <p:cNvPr id="25" name="Straight Connector 24">
              <a:extLst>
                <a:ext uri="{FF2B5EF4-FFF2-40B4-BE49-F238E27FC236}">
                  <a16:creationId xmlns:a16="http://schemas.microsoft.com/office/drawing/2014/main" id="{A183ED5B-F693-4D12-B85B-0F27BC79DC0B}"/>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30" name="Straight Connector 29">
              <a:extLst>
                <a:ext uri="{FF2B5EF4-FFF2-40B4-BE49-F238E27FC236}">
                  <a16:creationId xmlns:a16="http://schemas.microsoft.com/office/drawing/2014/main" id="{DAF5ACD4-8446-468A-A5E2-DE20A18F3DF8}"/>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473FD0AA-6775-4AC5-8499-6E842B81EBDD}"/>
              </a:ext>
            </a:extLst>
          </p:cNvPr>
          <p:cNvSpPr txBox="1"/>
          <p:nvPr/>
        </p:nvSpPr>
        <p:spPr>
          <a:xfrm>
            <a:off x="644866" y="1540981"/>
            <a:ext cx="9875173" cy="4154984"/>
          </a:xfrm>
          <a:prstGeom prst="rect">
            <a:avLst/>
          </a:prstGeom>
          <a:noFill/>
        </p:spPr>
        <p:txBody>
          <a:bodyPr wrap="square" lIns="91440" tIns="45720" rIns="91440" bIns="45720" rtlCol="0" anchor="t">
            <a:spAutoFit/>
          </a:bodyPr>
          <a:lstStyle/>
          <a:p>
            <a:pPr algn="l"/>
            <a:r>
              <a:rPr lang="en-GB" sz="2400" b="0" i="0" dirty="0">
                <a:solidFill>
                  <a:schemeClr val="tx2">
                    <a:lumMod val="75000"/>
                  </a:schemeClr>
                </a:solidFill>
                <a:effectLst/>
                <a:latin typeface="Arial" panose="020B0604020202020204" pitchFamily="34" charset="0"/>
              </a:rPr>
              <a:t>Building on the strong and successful partnerships we already have in </a:t>
            </a:r>
            <a:r>
              <a:rPr lang="en-GB" sz="2400" dirty="0">
                <a:solidFill>
                  <a:schemeClr val="tx2">
                    <a:lumMod val="75000"/>
                  </a:schemeClr>
                </a:solidFill>
                <a:latin typeface="Arial" panose="020B0604020202020204" pitchFamily="34" charset="0"/>
              </a:rPr>
              <a:t>Dorset,</a:t>
            </a:r>
            <a:r>
              <a:rPr lang="en-GB" sz="2400" b="0" i="0" dirty="0">
                <a:solidFill>
                  <a:schemeClr val="tx2">
                    <a:lumMod val="75000"/>
                  </a:schemeClr>
                </a:solidFill>
                <a:effectLst/>
                <a:latin typeface="Arial" panose="020B0604020202020204" pitchFamily="34" charset="0"/>
              </a:rPr>
              <a:t> we will be working closer with communities to build the services we need, improve care </a:t>
            </a:r>
            <a:r>
              <a:rPr lang="en-GB" sz="2400" dirty="0">
                <a:solidFill>
                  <a:schemeClr val="tx2">
                    <a:lumMod val="75000"/>
                  </a:schemeClr>
                </a:solidFill>
                <a:latin typeface="Arial" panose="020B0604020202020204" pitchFamily="34" charset="0"/>
              </a:rPr>
              <a:t>and </a:t>
            </a:r>
            <a:r>
              <a:rPr lang="en-GB" sz="2400" b="0" i="0" dirty="0">
                <a:solidFill>
                  <a:schemeClr val="tx2">
                    <a:lumMod val="75000"/>
                  </a:schemeClr>
                </a:solidFill>
                <a:effectLst/>
                <a:latin typeface="Arial" panose="020B0604020202020204" pitchFamily="34" charset="0"/>
              </a:rPr>
              <a:t>tackle health inequalities.</a:t>
            </a:r>
          </a:p>
          <a:p>
            <a:pPr algn="l"/>
            <a:endParaRPr lang="en-GB" sz="2400" b="0" i="0" dirty="0">
              <a:solidFill>
                <a:schemeClr val="tx2">
                  <a:lumMod val="75000"/>
                </a:schemeClr>
              </a:solidFill>
              <a:effectLst/>
              <a:latin typeface="Arial" panose="020B0604020202020204" pitchFamily="34" charset="0"/>
            </a:endParaRPr>
          </a:p>
          <a:p>
            <a:pPr algn="l"/>
            <a:r>
              <a:rPr lang="en-GB" sz="2400" dirty="0">
                <a:solidFill>
                  <a:schemeClr val="tx2">
                    <a:lumMod val="75000"/>
                  </a:schemeClr>
                </a:solidFill>
                <a:latin typeface="Arial" panose="020B0604020202020204" pitchFamily="34" charset="0"/>
              </a:rPr>
              <a:t>By m</a:t>
            </a:r>
            <a:r>
              <a:rPr lang="en-GB" sz="2400" b="0" i="0" dirty="0">
                <a:solidFill>
                  <a:schemeClr val="tx2">
                    <a:lumMod val="75000"/>
                  </a:schemeClr>
                </a:solidFill>
                <a:effectLst/>
                <a:latin typeface="Arial" panose="020B0604020202020204" pitchFamily="34" charset="0"/>
              </a:rPr>
              <a:t>aking decisions and working together we can improve the health and wellbeing of the 810,000 people living here.</a:t>
            </a:r>
          </a:p>
          <a:p>
            <a:pPr algn="l"/>
            <a:endParaRPr lang="en-GB" sz="2400" dirty="0">
              <a:solidFill>
                <a:schemeClr val="tx2">
                  <a:lumMod val="75000"/>
                </a:schemeClr>
              </a:solidFill>
              <a:latin typeface="Arial" panose="020B0604020202020204" pitchFamily="34" charset="0"/>
            </a:endParaRPr>
          </a:p>
          <a:p>
            <a:r>
              <a:rPr lang="en-GB" sz="2400" dirty="0">
                <a:solidFill>
                  <a:schemeClr val="tx2">
                    <a:lumMod val="75000"/>
                  </a:schemeClr>
                </a:solidFill>
                <a:latin typeface="Arial"/>
                <a:cs typeface="Arial"/>
              </a:rPr>
              <a:t>In 2018 Dorset became one of the first Integrated Care Systems in England. Now all areas across England will follow this way of working and become an ICS. </a:t>
            </a:r>
            <a:endParaRPr lang="en-GB" sz="2400" dirty="0">
              <a:solidFill>
                <a:schemeClr val="tx2">
                  <a:lumMod val="75000"/>
                </a:schemeClr>
              </a:solidFill>
              <a:latin typeface="Arial" panose="020B0604020202020204" pitchFamily="34" charset="0"/>
              <a:cs typeface="Arial" panose="020B0604020202020204" pitchFamily="34" charset="0"/>
            </a:endParaRPr>
          </a:p>
          <a:p>
            <a:pPr algn="l"/>
            <a:endParaRPr lang="en-GB" sz="2400" b="0" i="0" dirty="0">
              <a:solidFill>
                <a:schemeClr val="tx2">
                  <a:lumMod val="75000"/>
                </a:schemeClr>
              </a:solidFill>
              <a:effectLst/>
              <a:latin typeface="Arial" panose="020B0604020202020204" pitchFamily="34" charset="0"/>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6931587"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602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Our current system</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4525739"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pic>
        <p:nvPicPr>
          <p:cNvPr id="12" name="Content Placeholder 3">
            <a:extLst>
              <a:ext uri="{FF2B5EF4-FFF2-40B4-BE49-F238E27FC236}">
                <a16:creationId xmlns:a16="http://schemas.microsoft.com/office/drawing/2014/main" id="{09FF33DF-7DA1-48D9-9DB0-FA42BCB51CFF}"/>
              </a:ext>
            </a:extLst>
          </p:cNvPr>
          <p:cNvPicPr/>
          <p:nvPr/>
        </p:nvPicPr>
        <p:blipFill>
          <a:blip r:embed="rId3"/>
          <a:stretch>
            <a:fillRect/>
          </a:stretch>
        </p:blipFill>
        <p:spPr>
          <a:xfrm>
            <a:off x="729842" y="1587643"/>
            <a:ext cx="6157519" cy="4627227"/>
          </a:xfrm>
          <a:prstGeom prst="rect">
            <a:avLst/>
          </a:prstGeom>
        </p:spPr>
      </p:pic>
      <p:grpSp>
        <p:nvGrpSpPr>
          <p:cNvPr id="14" name="Group 13">
            <a:extLst>
              <a:ext uri="{FF2B5EF4-FFF2-40B4-BE49-F238E27FC236}">
                <a16:creationId xmlns:a16="http://schemas.microsoft.com/office/drawing/2014/main" id="{84F6E37E-4D00-4BDE-A0D2-1FEE249BB21A}"/>
              </a:ext>
            </a:extLst>
          </p:cNvPr>
          <p:cNvGrpSpPr/>
          <p:nvPr/>
        </p:nvGrpSpPr>
        <p:grpSpPr>
          <a:xfrm>
            <a:off x="7018487" y="694313"/>
            <a:ext cx="4133455" cy="348228"/>
            <a:chOff x="204556" y="2009609"/>
            <a:chExt cx="3787862" cy="348228"/>
          </a:xfrm>
        </p:grpSpPr>
        <p:sp>
          <p:nvSpPr>
            <p:cNvPr id="59" name="Rectangle 58">
              <a:extLst>
                <a:ext uri="{FF2B5EF4-FFF2-40B4-BE49-F238E27FC236}">
                  <a16:creationId xmlns:a16="http://schemas.microsoft.com/office/drawing/2014/main" id="{9F1F20F4-D74F-40EC-8EA2-EA67D57534B1}"/>
                </a:ext>
              </a:extLst>
            </p:cNvPr>
            <p:cNvSpPr/>
            <p:nvPr/>
          </p:nvSpPr>
          <p:spPr>
            <a:xfrm>
              <a:off x="718917" y="2035302"/>
              <a:ext cx="3273501" cy="307777"/>
            </a:xfrm>
            <a:prstGeom prst="rect">
              <a:avLst/>
            </a:prstGeom>
          </p:spPr>
          <p:txBody>
            <a:bodyPr wrap="square">
              <a:spAutoFit/>
            </a:bodyPr>
            <a:lstStyle/>
            <a:p>
              <a:pPr>
                <a:defRPr/>
              </a:pPr>
              <a:r>
                <a:rPr lang="en-GB" sz="1400" b="1" dirty="0">
                  <a:solidFill>
                    <a:srgbClr val="0070C0"/>
                  </a:solidFill>
                  <a:latin typeface="Arial" panose="020B0604020202020204" pitchFamily="34" charset="0"/>
                  <a:cs typeface="Arial" panose="020B0604020202020204" pitchFamily="34" charset="0"/>
                </a:rPr>
                <a:t>810,000 registered practice population</a:t>
              </a:r>
            </a:p>
          </p:txBody>
        </p:sp>
        <p:pic>
          <p:nvPicPr>
            <p:cNvPr id="60" name="Picture 3">
              <a:extLst>
                <a:ext uri="{FF2B5EF4-FFF2-40B4-BE49-F238E27FC236}">
                  <a16:creationId xmlns:a16="http://schemas.microsoft.com/office/drawing/2014/main" id="{8360FDF2-17A3-4C2A-8A93-3C883A582F32}"/>
                </a:ext>
              </a:extLst>
            </p:cNvPr>
            <p:cNvPicPr>
              <a:picLocks noChangeAspect="1" noChangeArrowheads="1"/>
            </p:cNvPicPr>
            <p:nvPr/>
          </p:nvPicPr>
          <p:blipFill>
            <a:blip r:embed="rId4" cstate="print">
              <a:duotone>
                <a:srgbClr val="4F81BD">
                  <a:shade val="45000"/>
                  <a:satMod val="135000"/>
                </a:srgbClr>
                <a:prstClr val="white"/>
              </a:duotone>
              <a:extLst>
                <a:ext uri="{28A0092B-C50C-407E-A947-70E740481C1C}">
                  <a14:useLocalDpi xmlns:a14="http://schemas.microsoft.com/office/drawing/2010/main" val="0"/>
                </a:ext>
              </a:extLst>
            </a:blip>
            <a:srcRect r="8640"/>
            <a:stretch>
              <a:fillRect/>
            </a:stretch>
          </p:blipFill>
          <p:spPr bwMode="auto">
            <a:xfrm>
              <a:off x="204556" y="2009609"/>
              <a:ext cx="426860" cy="348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7" name="Group 16">
            <a:extLst>
              <a:ext uri="{FF2B5EF4-FFF2-40B4-BE49-F238E27FC236}">
                <a16:creationId xmlns:a16="http://schemas.microsoft.com/office/drawing/2014/main" id="{A9F0A694-BD7A-43DE-A579-1E0AA5A5798D}"/>
              </a:ext>
            </a:extLst>
          </p:cNvPr>
          <p:cNvGrpSpPr/>
          <p:nvPr/>
        </p:nvGrpSpPr>
        <p:grpSpPr>
          <a:xfrm>
            <a:off x="7077987" y="1139190"/>
            <a:ext cx="2675782" cy="307777"/>
            <a:chOff x="259081" y="2454486"/>
            <a:chExt cx="2452064" cy="307777"/>
          </a:xfrm>
        </p:grpSpPr>
        <p:sp>
          <p:nvSpPr>
            <p:cNvPr id="53" name="Rectangle 52">
              <a:extLst>
                <a:ext uri="{FF2B5EF4-FFF2-40B4-BE49-F238E27FC236}">
                  <a16:creationId xmlns:a16="http://schemas.microsoft.com/office/drawing/2014/main" id="{BC56836F-2C27-4DDE-9D2F-E8196C9D120B}"/>
                </a:ext>
              </a:extLst>
            </p:cNvPr>
            <p:cNvSpPr/>
            <p:nvPr/>
          </p:nvSpPr>
          <p:spPr>
            <a:xfrm>
              <a:off x="718917" y="2454486"/>
              <a:ext cx="1992228" cy="307777"/>
            </a:xfrm>
            <a:prstGeom prst="rect">
              <a:avLst/>
            </a:prstGeom>
          </p:spPr>
          <p:txBody>
            <a:bodyPr wrap="none">
              <a:spAutoFit/>
            </a:bodyPr>
            <a:lstStyle/>
            <a:p>
              <a:pPr>
                <a:defRPr/>
              </a:pPr>
              <a:r>
                <a:rPr lang="en-GB" sz="1400" b="1" dirty="0">
                  <a:solidFill>
                    <a:srgbClr val="7030A0"/>
                  </a:solidFill>
                  <a:latin typeface="Arial" panose="020B0604020202020204" pitchFamily="34" charset="0"/>
                  <a:cs typeface="Arial" panose="020B0604020202020204" pitchFamily="34" charset="0"/>
                </a:rPr>
                <a:t>422 GPs  / 73 practices </a:t>
              </a:r>
            </a:p>
          </p:txBody>
        </p:sp>
        <p:pic>
          <p:nvPicPr>
            <p:cNvPr id="54" name="Picture 8">
              <a:extLst>
                <a:ext uri="{FF2B5EF4-FFF2-40B4-BE49-F238E27FC236}">
                  <a16:creationId xmlns:a16="http://schemas.microsoft.com/office/drawing/2014/main" id="{B3835608-1D88-4D22-92EE-9DEA6236F8E0}"/>
                </a:ext>
              </a:extLst>
            </p:cNvPr>
            <p:cNvPicPr>
              <a:picLocks noChangeAspect="1" noChangeArrowheads="1"/>
            </p:cNvPicPr>
            <p:nvPr/>
          </p:nvPicPr>
          <p:blipFill>
            <a:blip r:embed="rId5">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081" y="2510878"/>
              <a:ext cx="256560" cy="221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8" name="Group 17">
            <a:extLst>
              <a:ext uri="{FF2B5EF4-FFF2-40B4-BE49-F238E27FC236}">
                <a16:creationId xmlns:a16="http://schemas.microsoft.com/office/drawing/2014/main" id="{0455F1CD-9C4A-44D2-B6DE-AF1D962A9E12}"/>
              </a:ext>
            </a:extLst>
          </p:cNvPr>
          <p:cNvGrpSpPr/>
          <p:nvPr/>
        </p:nvGrpSpPr>
        <p:grpSpPr>
          <a:xfrm>
            <a:off x="7078313" y="1614451"/>
            <a:ext cx="3082274" cy="317144"/>
            <a:chOff x="259380" y="2929747"/>
            <a:chExt cx="2824569" cy="317144"/>
          </a:xfrm>
        </p:grpSpPr>
        <p:sp>
          <p:nvSpPr>
            <p:cNvPr id="51" name="Rectangle 50">
              <a:extLst>
                <a:ext uri="{FF2B5EF4-FFF2-40B4-BE49-F238E27FC236}">
                  <a16:creationId xmlns:a16="http://schemas.microsoft.com/office/drawing/2014/main" id="{B7A4B5F5-67D5-480D-AAC4-3D1508061A8D}"/>
                </a:ext>
              </a:extLst>
            </p:cNvPr>
            <p:cNvSpPr/>
            <p:nvPr/>
          </p:nvSpPr>
          <p:spPr>
            <a:xfrm>
              <a:off x="757029" y="2929747"/>
              <a:ext cx="2326920" cy="307777"/>
            </a:xfrm>
            <a:prstGeom prst="rect">
              <a:avLst/>
            </a:prstGeom>
          </p:spPr>
          <p:txBody>
            <a:bodyPr wrap="none">
              <a:spAutoFit/>
            </a:bodyPr>
            <a:lstStyle/>
            <a:p>
              <a:pPr>
                <a:defRPr/>
              </a:pPr>
              <a:r>
                <a:rPr lang="en-GB" sz="1400" b="1" dirty="0">
                  <a:solidFill>
                    <a:srgbClr val="002060"/>
                  </a:solidFill>
                  <a:latin typeface="Arial" panose="020B0604020202020204" pitchFamily="34" charset="0"/>
                  <a:cs typeface="Arial" panose="020B0604020202020204" pitchFamily="34" charset="0"/>
                </a:rPr>
                <a:t>2 Unitary Local Authorities</a:t>
              </a:r>
              <a:r>
                <a:rPr lang="en-GB" sz="1000" b="1" dirty="0">
                  <a:solidFill>
                    <a:srgbClr val="002060"/>
                  </a:solidFill>
                  <a:latin typeface="Arial" panose="020B0604020202020204" pitchFamily="34" charset="0"/>
                  <a:cs typeface="Arial" panose="020B0604020202020204" pitchFamily="34" charset="0"/>
                </a:rPr>
                <a:t> </a:t>
              </a:r>
            </a:p>
          </p:txBody>
        </p:sp>
        <p:pic>
          <p:nvPicPr>
            <p:cNvPr id="52" name="Picture 10">
              <a:extLst>
                <a:ext uri="{FF2B5EF4-FFF2-40B4-BE49-F238E27FC236}">
                  <a16:creationId xmlns:a16="http://schemas.microsoft.com/office/drawing/2014/main" id="{C64C4515-27AE-414B-AACB-A133355E97B5}"/>
                </a:ext>
              </a:extLst>
            </p:cNvPr>
            <p:cNvPicPr>
              <a:picLocks noChangeAspect="1" noChangeArrowheads="1"/>
            </p:cNvPicPr>
            <p:nvPr/>
          </p:nvPicPr>
          <p:blipFill>
            <a:blip r:embed="rId6">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380" y="2959505"/>
              <a:ext cx="258952" cy="287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20" name="Straight Connector 19">
            <a:extLst>
              <a:ext uri="{FF2B5EF4-FFF2-40B4-BE49-F238E27FC236}">
                <a16:creationId xmlns:a16="http://schemas.microsoft.com/office/drawing/2014/main" id="{2A10BAFC-F518-45A8-B764-B0ED787BEE03}"/>
              </a:ext>
            </a:extLst>
          </p:cNvPr>
          <p:cNvCxnSpPr>
            <a:cxnSpLocks/>
          </p:cNvCxnSpPr>
          <p:nvPr/>
        </p:nvCxnSpPr>
        <p:spPr>
          <a:xfrm flipV="1">
            <a:off x="7078313" y="1476481"/>
            <a:ext cx="3923202" cy="9666"/>
          </a:xfrm>
          <a:prstGeom prst="line">
            <a:avLst/>
          </a:prstGeom>
          <a:noFill/>
          <a:ln w="9525" cap="flat" cmpd="sng" algn="ctr">
            <a:solidFill>
              <a:srgbClr val="02A4A7"/>
            </a:solidFill>
            <a:prstDash val="solid"/>
          </a:ln>
          <a:effectLst/>
        </p:spPr>
      </p:cxnSp>
      <p:cxnSp>
        <p:nvCxnSpPr>
          <p:cNvPr id="21" name="Straight Connector 20">
            <a:extLst>
              <a:ext uri="{FF2B5EF4-FFF2-40B4-BE49-F238E27FC236}">
                <a16:creationId xmlns:a16="http://schemas.microsoft.com/office/drawing/2014/main" id="{B8940570-F660-4D0D-908C-EE67226C0C55}"/>
              </a:ext>
            </a:extLst>
          </p:cNvPr>
          <p:cNvCxnSpPr>
            <a:cxnSpLocks/>
          </p:cNvCxnSpPr>
          <p:nvPr/>
        </p:nvCxnSpPr>
        <p:spPr>
          <a:xfrm flipV="1">
            <a:off x="7078313" y="1926402"/>
            <a:ext cx="3923202" cy="7719"/>
          </a:xfrm>
          <a:prstGeom prst="line">
            <a:avLst/>
          </a:prstGeom>
          <a:noFill/>
          <a:ln w="9525" cap="flat" cmpd="sng" algn="ctr">
            <a:solidFill>
              <a:srgbClr val="02A4A7"/>
            </a:solidFill>
            <a:prstDash val="solid"/>
          </a:ln>
          <a:effectLst/>
        </p:spPr>
      </p:cxnSp>
      <p:cxnSp>
        <p:nvCxnSpPr>
          <p:cNvPr id="22" name="Straight Connector 21">
            <a:extLst>
              <a:ext uri="{FF2B5EF4-FFF2-40B4-BE49-F238E27FC236}">
                <a16:creationId xmlns:a16="http://schemas.microsoft.com/office/drawing/2014/main" id="{4B51AB01-D502-4ED0-A77F-3424AC7B64AB}"/>
              </a:ext>
            </a:extLst>
          </p:cNvPr>
          <p:cNvCxnSpPr>
            <a:cxnSpLocks/>
          </p:cNvCxnSpPr>
          <p:nvPr/>
        </p:nvCxnSpPr>
        <p:spPr>
          <a:xfrm flipV="1">
            <a:off x="7079044" y="2820295"/>
            <a:ext cx="3923202" cy="9351"/>
          </a:xfrm>
          <a:prstGeom prst="line">
            <a:avLst/>
          </a:prstGeom>
          <a:noFill/>
          <a:ln w="9525" cap="flat" cmpd="sng" algn="ctr">
            <a:solidFill>
              <a:srgbClr val="02A4A7"/>
            </a:solidFill>
            <a:prstDash val="solid"/>
          </a:ln>
          <a:effectLst/>
        </p:spPr>
      </p:cxnSp>
      <p:grpSp>
        <p:nvGrpSpPr>
          <p:cNvPr id="23" name="Group 22">
            <a:extLst>
              <a:ext uri="{FF2B5EF4-FFF2-40B4-BE49-F238E27FC236}">
                <a16:creationId xmlns:a16="http://schemas.microsoft.com/office/drawing/2014/main" id="{D549EE14-EBC8-47D4-9C2C-47240D77C03A}"/>
              </a:ext>
            </a:extLst>
          </p:cNvPr>
          <p:cNvGrpSpPr/>
          <p:nvPr/>
        </p:nvGrpSpPr>
        <p:grpSpPr>
          <a:xfrm>
            <a:off x="7079044" y="2485885"/>
            <a:ext cx="3823462" cy="322012"/>
            <a:chOff x="259380" y="3411782"/>
            <a:chExt cx="3503787" cy="322012"/>
          </a:xfrm>
        </p:grpSpPr>
        <p:pic>
          <p:nvPicPr>
            <p:cNvPr id="49" name="Picture 9">
              <a:extLst>
                <a:ext uri="{FF2B5EF4-FFF2-40B4-BE49-F238E27FC236}">
                  <a16:creationId xmlns:a16="http://schemas.microsoft.com/office/drawing/2014/main" id="{25F7B520-A734-4283-BFE3-302B8D89D7C8}"/>
                </a:ext>
              </a:extLst>
            </p:cNvPr>
            <p:cNvPicPr>
              <a:picLocks noChangeAspect="1" noChangeArrowheads="1"/>
            </p:cNvPicPr>
            <p:nvPr/>
          </p:nvPicPr>
          <p:blipFill>
            <a:blip r:embed="rId7">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380" y="3411782"/>
              <a:ext cx="306392" cy="322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 name="Rectangle 49">
              <a:extLst>
                <a:ext uri="{FF2B5EF4-FFF2-40B4-BE49-F238E27FC236}">
                  <a16:creationId xmlns:a16="http://schemas.microsoft.com/office/drawing/2014/main" id="{3A3EFEED-C3EA-45E9-A051-B6C37F3981BA}"/>
                </a:ext>
              </a:extLst>
            </p:cNvPr>
            <p:cNvSpPr/>
            <p:nvPr/>
          </p:nvSpPr>
          <p:spPr>
            <a:xfrm>
              <a:off x="722559" y="3424499"/>
              <a:ext cx="3040608" cy="307777"/>
            </a:xfrm>
            <a:prstGeom prst="rect">
              <a:avLst/>
            </a:prstGeom>
          </p:spPr>
          <p:txBody>
            <a:bodyPr wrap="none">
              <a:spAutoFit/>
            </a:bodyPr>
            <a:lstStyle/>
            <a:p>
              <a:pPr>
                <a:defRPr/>
              </a:pPr>
              <a:r>
                <a:rPr lang="en-GB" sz="1400" b="1" dirty="0">
                  <a:solidFill>
                    <a:srgbClr val="0070C0"/>
                  </a:solidFill>
                  <a:latin typeface="Arial" panose="020B0604020202020204" pitchFamily="34" charset="0"/>
                  <a:cs typeface="Arial" panose="020B0604020202020204" pitchFamily="34" charset="0"/>
                </a:rPr>
                <a:t>2 Acute Hospital Trusts (over 4 sites)</a:t>
              </a:r>
            </a:p>
          </p:txBody>
        </p:sp>
      </p:grpSp>
      <p:cxnSp>
        <p:nvCxnSpPr>
          <p:cNvPr id="24" name="Straight Connector 23">
            <a:extLst>
              <a:ext uri="{FF2B5EF4-FFF2-40B4-BE49-F238E27FC236}">
                <a16:creationId xmlns:a16="http://schemas.microsoft.com/office/drawing/2014/main" id="{BE7F4242-388A-4472-9D9F-FB2CFFDF3F13}"/>
              </a:ext>
            </a:extLst>
          </p:cNvPr>
          <p:cNvCxnSpPr>
            <a:cxnSpLocks/>
          </p:cNvCxnSpPr>
          <p:nvPr/>
        </p:nvCxnSpPr>
        <p:spPr>
          <a:xfrm>
            <a:off x="7079044" y="3309081"/>
            <a:ext cx="3958511" cy="19"/>
          </a:xfrm>
          <a:prstGeom prst="line">
            <a:avLst/>
          </a:prstGeom>
          <a:noFill/>
          <a:ln w="9525" cap="flat" cmpd="sng" algn="ctr">
            <a:solidFill>
              <a:srgbClr val="02A4A7"/>
            </a:solidFill>
            <a:prstDash val="solid"/>
          </a:ln>
          <a:effectLst/>
        </p:spPr>
      </p:cxnSp>
      <p:grpSp>
        <p:nvGrpSpPr>
          <p:cNvPr id="25" name="Group 24">
            <a:extLst>
              <a:ext uri="{FF2B5EF4-FFF2-40B4-BE49-F238E27FC236}">
                <a16:creationId xmlns:a16="http://schemas.microsoft.com/office/drawing/2014/main" id="{B3BC80DC-461F-4F9F-B788-185E4E960049}"/>
              </a:ext>
            </a:extLst>
          </p:cNvPr>
          <p:cNvGrpSpPr/>
          <p:nvPr/>
        </p:nvGrpSpPr>
        <p:grpSpPr>
          <a:xfrm>
            <a:off x="7079044" y="2936117"/>
            <a:ext cx="3549966" cy="340113"/>
            <a:chOff x="259380" y="3862014"/>
            <a:chExt cx="3253158" cy="340113"/>
          </a:xfrm>
        </p:grpSpPr>
        <p:sp>
          <p:nvSpPr>
            <p:cNvPr id="47" name="Rectangle 46">
              <a:extLst>
                <a:ext uri="{FF2B5EF4-FFF2-40B4-BE49-F238E27FC236}">
                  <a16:creationId xmlns:a16="http://schemas.microsoft.com/office/drawing/2014/main" id="{D31CBE69-81D4-46BF-AC7A-2913FF884A9A}"/>
                </a:ext>
              </a:extLst>
            </p:cNvPr>
            <p:cNvSpPr/>
            <p:nvPr/>
          </p:nvSpPr>
          <p:spPr>
            <a:xfrm>
              <a:off x="718247" y="3862014"/>
              <a:ext cx="2794291" cy="307777"/>
            </a:xfrm>
            <a:prstGeom prst="rect">
              <a:avLst/>
            </a:prstGeom>
          </p:spPr>
          <p:txBody>
            <a:bodyPr wrap="none">
              <a:spAutoFit/>
            </a:bodyPr>
            <a:lstStyle/>
            <a:p>
              <a:pPr>
                <a:defRPr/>
              </a:pPr>
              <a:r>
                <a:rPr lang="en-GB" sz="1400" b="1" dirty="0">
                  <a:solidFill>
                    <a:srgbClr val="7030A0"/>
                  </a:solidFill>
                  <a:latin typeface="Arial" panose="020B0604020202020204" pitchFamily="34" charset="0"/>
                  <a:cs typeface="Arial" panose="020B0604020202020204" pitchFamily="34" charset="0"/>
                </a:rPr>
                <a:t>1 Clinical Commissioning Group  </a:t>
              </a:r>
            </a:p>
          </p:txBody>
        </p:sp>
        <p:pic>
          <p:nvPicPr>
            <p:cNvPr id="48" name="Picture 10">
              <a:extLst>
                <a:ext uri="{FF2B5EF4-FFF2-40B4-BE49-F238E27FC236}">
                  <a16:creationId xmlns:a16="http://schemas.microsoft.com/office/drawing/2014/main" id="{67E2F262-CE66-42EC-9359-62C2A2A3714E}"/>
                </a:ext>
              </a:extLst>
            </p:cNvPr>
            <p:cNvPicPr>
              <a:picLocks noChangeAspect="1" noChangeArrowheads="1"/>
            </p:cNvPicPr>
            <p:nvPr/>
          </p:nvPicPr>
          <p:blipFill>
            <a:blip r:embed="rId6">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380" y="3868598"/>
              <a:ext cx="300530" cy="333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6" name="Group 25">
            <a:extLst>
              <a:ext uri="{FF2B5EF4-FFF2-40B4-BE49-F238E27FC236}">
                <a16:creationId xmlns:a16="http://schemas.microsoft.com/office/drawing/2014/main" id="{E552E1AC-D40D-49C4-8BE5-C0543BE21638}"/>
              </a:ext>
            </a:extLst>
          </p:cNvPr>
          <p:cNvGrpSpPr/>
          <p:nvPr/>
        </p:nvGrpSpPr>
        <p:grpSpPr>
          <a:xfrm>
            <a:off x="7079044" y="3411305"/>
            <a:ext cx="3939392" cy="328145"/>
            <a:chOff x="259380" y="4337202"/>
            <a:chExt cx="3610025" cy="328145"/>
          </a:xfrm>
        </p:grpSpPr>
        <p:sp>
          <p:nvSpPr>
            <p:cNvPr id="45" name="Rectangle 44">
              <a:extLst>
                <a:ext uri="{FF2B5EF4-FFF2-40B4-BE49-F238E27FC236}">
                  <a16:creationId xmlns:a16="http://schemas.microsoft.com/office/drawing/2014/main" id="{0EBAB2EA-4EAF-4B69-8E98-42FD6666DE08}"/>
                </a:ext>
              </a:extLst>
            </p:cNvPr>
            <p:cNvSpPr/>
            <p:nvPr/>
          </p:nvSpPr>
          <p:spPr>
            <a:xfrm>
              <a:off x="721326" y="4357570"/>
              <a:ext cx="3148079" cy="307777"/>
            </a:xfrm>
            <a:prstGeom prst="rect">
              <a:avLst/>
            </a:prstGeom>
          </p:spPr>
          <p:txBody>
            <a:bodyPr wrap="none">
              <a:spAutoFit/>
            </a:bodyPr>
            <a:lstStyle/>
            <a:p>
              <a:pPr>
                <a:defRPr/>
              </a:pPr>
              <a:r>
                <a:rPr lang="en-GB" sz="1400" b="1" dirty="0">
                  <a:solidFill>
                    <a:srgbClr val="002060"/>
                  </a:solidFill>
                  <a:latin typeface="Arial" panose="020B0604020202020204" pitchFamily="34" charset="0"/>
                  <a:cs typeface="Arial" panose="020B0604020202020204" pitchFamily="34" charset="0"/>
                </a:rPr>
                <a:t>1 Community and Mental Health Trust </a:t>
              </a:r>
            </a:p>
          </p:txBody>
        </p:sp>
        <p:pic>
          <p:nvPicPr>
            <p:cNvPr id="46" name="Picture 2">
              <a:extLst>
                <a:ext uri="{FF2B5EF4-FFF2-40B4-BE49-F238E27FC236}">
                  <a16:creationId xmlns:a16="http://schemas.microsoft.com/office/drawing/2014/main" id="{63217885-81E8-4B04-8DAB-E11262748020}"/>
                </a:ext>
              </a:extLst>
            </p:cNvPr>
            <p:cNvPicPr>
              <a:picLocks noChangeAspect="1" noChangeArrowheads="1"/>
            </p:cNvPicPr>
            <p:nvPr/>
          </p:nvPicPr>
          <p:blipFill>
            <a:blip r:embed="rId8" cstate="print">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380" y="4337202"/>
              <a:ext cx="249411" cy="317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27" name="Straight Connector 26">
            <a:extLst>
              <a:ext uri="{FF2B5EF4-FFF2-40B4-BE49-F238E27FC236}">
                <a16:creationId xmlns:a16="http://schemas.microsoft.com/office/drawing/2014/main" id="{06445B02-BA5B-43D0-AA76-5FC046017195}"/>
              </a:ext>
            </a:extLst>
          </p:cNvPr>
          <p:cNvCxnSpPr>
            <a:cxnSpLocks/>
          </p:cNvCxnSpPr>
          <p:nvPr/>
        </p:nvCxnSpPr>
        <p:spPr>
          <a:xfrm flipV="1">
            <a:off x="7079044" y="3771736"/>
            <a:ext cx="3958511" cy="2936"/>
          </a:xfrm>
          <a:prstGeom prst="line">
            <a:avLst/>
          </a:prstGeom>
          <a:noFill/>
          <a:ln w="9525" cap="flat" cmpd="sng" algn="ctr">
            <a:solidFill>
              <a:srgbClr val="02A4A7"/>
            </a:solidFill>
            <a:prstDash val="solid"/>
          </a:ln>
          <a:effectLst/>
        </p:spPr>
      </p:cxnSp>
      <p:grpSp>
        <p:nvGrpSpPr>
          <p:cNvPr id="28" name="Group 27">
            <a:extLst>
              <a:ext uri="{FF2B5EF4-FFF2-40B4-BE49-F238E27FC236}">
                <a16:creationId xmlns:a16="http://schemas.microsoft.com/office/drawing/2014/main" id="{DEB2F8B3-5749-4AA5-9D07-72E8D977D93B}"/>
              </a:ext>
            </a:extLst>
          </p:cNvPr>
          <p:cNvGrpSpPr/>
          <p:nvPr/>
        </p:nvGrpSpPr>
        <p:grpSpPr>
          <a:xfrm>
            <a:off x="7079044" y="3846796"/>
            <a:ext cx="2913575" cy="329337"/>
            <a:chOff x="259380" y="4772693"/>
            <a:chExt cx="2669975" cy="329337"/>
          </a:xfrm>
        </p:grpSpPr>
        <p:sp>
          <p:nvSpPr>
            <p:cNvPr id="43" name="Rectangle 42">
              <a:extLst>
                <a:ext uri="{FF2B5EF4-FFF2-40B4-BE49-F238E27FC236}">
                  <a16:creationId xmlns:a16="http://schemas.microsoft.com/office/drawing/2014/main" id="{8655AA41-1017-484D-8707-F415A951B502}"/>
                </a:ext>
              </a:extLst>
            </p:cNvPr>
            <p:cNvSpPr/>
            <p:nvPr/>
          </p:nvSpPr>
          <p:spPr>
            <a:xfrm>
              <a:off x="722655" y="4772693"/>
              <a:ext cx="2206700" cy="307777"/>
            </a:xfrm>
            <a:prstGeom prst="rect">
              <a:avLst/>
            </a:prstGeom>
          </p:spPr>
          <p:txBody>
            <a:bodyPr wrap="none">
              <a:spAutoFit/>
            </a:bodyPr>
            <a:lstStyle/>
            <a:p>
              <a:pPr>
                <a:defRPr/>
              </a:pPr>
              <a:r>
                <a:rPr lang="en-GB" sz="1400" b="1" dirty="0">
                  <a:solidFill>
                    <a:schemeClr val="accent6">
                      <a:lumMod val="75000"/>
                    </a:schemeClr>
                  </a:solidFill>
                  <a:latin typeface="Arial" panose="020B0604020202020204" pitchFamily="34" charset="0"/>
                  <a:cs typeface="Arial" panose="020B0604020202020204" pitchFamily="34" charset="0"/>
                </a:rPr>
                <a:t>18 Primary Care Networks</a:t>
              </a:r>
            </a:p>
          </p:txBody>
        </p:sp>
        <p:pic>
          <p:nvPicPr>
            <p:cNvPr id="44" name="Picture 43">
              <a:extLst>
                <a:ext uri="{FF2B5EF4-FFF2-40B4-BE49-F238E27FC236}">
                  <a16:creationId xmlns:a16="http://schemas.microsoft.com/office/drawing/2014/main" id="{54B21171-CA51-45C7-8A12-A7FA1567C651}"/>
                </a:ext>
              </a:extLst>
            </p:cNvPr>
            <p:cNvPicPr>
              <a:picLocks noChangeAspect="1" noChangeArrowheads="1"/>
            </p:cNvPicPr>
            <p:nvPr/>
          </p:nvPicPr>
          <p:blipFill>
            <a:blip r:embed="rId9" cstate="print">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380" y="4827154"/>
              <a:ext cx="274876" cy="27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29" name="Straight Connector 28">
            <a:extLst>
              <a:ext uri="{FF2B5EF4-FFF2-40B4-BE49-F238E27FC236}">
                <a16:creationId xmlns:a16="http://schemas.microsoft.com/office/drawing/2014/main" id="{A01E2608-A35E-499C-A478-5A92D3685CC2}"/>
              </a:ext>
            </a:extLst>
          </p:cNvPr>
          <p:cNvCxnSpPr>
            <a:cxnSpLocks/>
          </p:cNvCxnSpPr>
          <p:nvPr/>
        </p:nvCxnSpPr>
        <p:spPr>
          <a:xfrm>
            <a:off x="7079044" y="4660801"/>
            <a:ext cx="3923202" cy="0"/>
          </a:xfrm>
          <a:prstGeom prst="line">
            <a:avLst/>
          </a:prstGeom>
          <a:noFill/>
          <a:ln w="9525" cap="flat" cmpd="sng" algn="ctr">
            <a:solidFill>
              <a:srgbClr val="02A4A7"/>
            </a:solidFill>
            <a:prstDash val="solid"/>
          </a:ln>
          <a:effectLst/>
        </p:spPr>
      </p:cxnSp>
      <p:cxnSp>
        <p:nvCxnSpPr>
          <p:cNvPr id="30" name="Straight Connector 29">
            <a:extLst>
              <a:ext uri="{FF2B5EF4-FFF2-40B4-BE49-F238E27FC236}">
                <a16:creationId xmlns:a16="http://schemas.microsoft.com/office/drawing/2014/main" id="{93DBF5EC-44E4-4DFF-9C5C-534335C83F1E}"/>
              </a:ext>
            </a:extLst>
          </p:cNvPr>
          <p:cNvCxnSpPr>
            <a:cxnSpLocks/>
          </p:cNvCxnSpPr>
          <p:nvPr/>
        </p:nvCxnSpPr>
        <p:spPr>
          <a:xfrm>
            <a:off x="7079044" y="4209040"/>
            <a:ext cx="3923202" cy="1905"/>
          </a:xfrm>
          <a:prstGeom prst="line">
            <a:avLst/>
          </a:prstGeom>
          <a:noFill/>
          <a:ln w="9525" cap="flat" cmpd="sng" algn="ctr">
            <a:solidFill>
              <a:srgbClr val="02A4A7"/>
            </a:solidFill>
            <a:prstDash val="solid"/>
          </a:ln>
          <a:effectLst/>
        </p:spPr>
      </p:cxnSp>
      <p:cxnSp>
        <p:nvCxnSpPr>
          <p:cNvPr id="31" name="Straight Connector 30">
            <a:extLst>
              <a:ext uri="{FF2B5EF4-FFF2-40B4-BE49-F238E27FC236}">
                <a16:creationId xmlns:a16="http://schemas.microsoft.com/office/drawing/2014/main" id="{C9194AB7-E0D8-4C7A-904B-820A6CD33FAC}"/>
              </a:ext>
            </a:extLst>
          </p:cNvPr>
          <p:cNvCxnSpPr>
            <a:cxnSpLocks/>
          </p:cNvCxnSpPr>
          <p:nvPr/>
        </p:nvCxnSpPr>
        <p:spPr>
          <a:xfrm>
            <a:off x="7077580" y="5776375"/>
            <a:ext cx="3053393" cy="30760"/>
          </a:xfrm>
          <a:prstGeom prst="line">
            <a:avLst/>
          </a:prstGeom>
          <a:noFill/>
          <a:ln w="9525" cap="flat" cmpd="sng" algn="ctr">
            <a:solidFill>
              <a:srgbClr val="02A4A7"/>
            </a:solidFill>
            <a:prstDash val="solid"/>
          </a:ln>
          <a:effectLst/>
        </p:spPr>
      </p:cxnSp>
      <p:grpSp>
        <p:nvGrpSpPr>
          <p:cNvPr id="32" name="Group 31">
            <a:extLst>
              <a:ext uri="{FF2B5EF4-FFF2-40B4-BE49-F238E27FC236}">
                <a16:creationId xmlns:a16="http://schemas.microsoft.com/office/drawing/2014/main" id="{E8B9C5E3-7C95-49E3-9AC9-92209ADD9308}"/>
              </a:ext>
            </a:extLst>
          </p:cNvPr>
          <p:cNvGrpSpPr/>
          <p:nvPr/>
        </p:nvGrpSpPr>
        <p:grpSpPr>
          <a:xfrm>
            <a:off x="7095235" y="5263888"/>
            <a:ext cx="3658720" cy="523220"/>
            <a:chOff x="259380" y="5199433"/>
            <a:chExt cx="3352814" cy="523220"/>
          </a:xfrm>
        </p:grpSpPr>
        <p:sp>
          <p:nvSpPr>
            <p:cNvPr id="41" name="Rectangle 40">
              <a:extLst>
                <a:ext uri="{FF2B5EF4-FFF2-40B4-BE49-F238E27FC236}">
                  <a16:creationId xmlns:a16="http://schemas.microsoft.com/office/drawing/2014/main" id="{0E1F2DFB-EDED-429E-B750-556A5076D12A}"/>
                </a:ext>
              </a:extLst>
            </p:cNvPr>
            <p:cNvSpPr/>
            <p:nvPr/>
          </p:nvSpPr>
          <p:spPr>
            <a:xfrm>
              <a:off x="741521" y="5199433"/>
              <a:ext cx="2870673" cy="523220"/>
            </a:xfrm>
            <a:prstGeom prst="rect">
              <a:avLst/>
            </a:prstGeom>
          </p:spPr>
          <p:txBody>
            <a:bodyPr wrap="none">
              <a:spAutoFit/>
            </a:bodyPr>
            <a:lstStyle/>
            <a:p>
              <a:pPr>
                <a:defRPr/>
              </a:pPr>
              <a:r>
                <a:rPr lang="en-GB" sz="1400" b="1" dirty="0">
                  <a:solidFill>
                    <a:srgbClr val="002060"/>
                  </a:solidFill>
                  <a:latin typeface="Arial" panose="020B0604020202020204" pitchFamily="34" charset="0"/>
                  <a:cs typeface="Arial" panose="020B0604020202020204" pitchFamily="34" charset="0"/>
                </a:rPr>
                <a:t>1 Police and Crime Commissioner </a:t>
              </a:r>
              <a:br>
                <a:rPr lang="en-GB" sz="1400" b="1" dirty="0">
                  <a:solidFill>
                    <a:srgbClr val="002060"/>
                  </a:solidFill>
                  <a:latin typeface="Arial" panose="020B0604020202020204" pitchFamily="34" charset="0"/>
                  <a:cs typeface="Arial" panose="020B0604020202020204" pitchFamily="34" charset="0"/>
                </a:rPr>
              </a:br>
              <a:r>
                <a:rPr lang="en-GB" sz="1400" b="1" dirty="0">
                  <a:solidFill>
                    <a:srgbClr val="002060"/>
                  </a:solidFill>
                  <a:latin typeface="Arial" panose="020B0604020202020204" pitchFamily="34" charset="0"/>
                  <a:cs typeface="Arial" panose="020B0604020202020204" pitchFamily="34" charset="0"/>
                </a:rPr>
                <a:t>and 1 Police Authority</a:t>
              </a:r>
            </a:p>
          </p:txBody>
        </p:sp>
        <p:pic>
          <p:nvPicPr>
            <p:cNvPr id="42" name="Picture 2">
              <a:extLst>
                <a:ext uri="{FF2B5EF4-FFF2-40B4-BE49-F238E27FC236}">
                  <a16:creationId xmlns:a16="http://schemas.microsoft.com/office/drawing/2014/main" id="{E8D2D26B-C487-4BA6-986E-B7D6812631F0}"/>
                </a:ext>
              </a:extLst>
            </p:cNvPr>
            <p:cNvPicPr>
              <a:picLocks noChangeAspect="1" noChangeArrowheads="1"/>
            </p:cNvPicPr>
            <p:nvPr/>
          </p:nvPicPr>
          <p:blipFill>
            <a:blip r:embed="rId10" cstate="print">
              <a:clrChange>
                <a:clrFrom>
                  <a:srgbClr val="FFFFFF"/>
                </a:clrFrom>
                <a:clrTo>
                  <a:srgbClr val="FFFFFF">
                    <a:alpha val="0"/>
                  </a:srgbClr>
                </a:clrTo>
              </a:clrChange>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59380" y="5316146"/>
              <a:ext cx="265621" cy="255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33" name="Group 32">
            <a:extLst>
              <a:ext uri="{FF2B5EF4-FFF2-40B4-BE49-F238E27FC236}">
                <a16:creationId xmlns:a16="http://schemas.microsoft.com/office/drawing/2014/main" id="{29916A6F-FBCB-4760-BFA0-370AB99FA409}"/>
              </a:ext>
            </a:extLst>
          </p:cNvPr>
          <p:cNvGrpSpPr/>
          <p:nvPr/>
        </p:nvGrpSpPr>
        <p:grpSpPr>
          <a:xfrm>
            <a:off x="7112889" y="4320416"/>
            <a:ext cx="2287618" cy="307777"/>
            <a:chOff x="264599" y="5243148"/>
            <a:chExt cx="2096354" cy="307777"/>
          </a:xfrm>
        </p:grpSpPr>
        <p:sp>
          <p:nvSpPr>
            <p:cNvPr id="39" name="Rectangle 38">
              <a:extLst>
                <a:ext uri="{FF2B5EF4-FFF2-40B4-BE49-F238E27FC236}">
                  <a16:creationId xmlns:a16="http://schemas.microsoft.com/office/drawing/2014/main" id="{74AB9D19-6021-4780-91E6-353AFC48B030}"/>
                </a:ext>
              </a:extLst>
            </p:cNvPr>
            <p:cNvSpPr/>
            <p:nvPr/>
          </p:nvSpPr>
          <p:spPr>
            <a:xfrm>
              <a:off x="730563" y="5243148"/>
              <a:ext cx="1630390" cy="307777"/>
            </a:xfrm>
            <a:prstGeom prst="rect">
              <a:avLst/>
            </a:prstGeom>
          </p:spPr>
          <p:txBody>
            <a:bodyPr wrap="none">
              <a:spAutoFit/>
            </a:bodyPr>
            <a:lstStyle/>
            <a:p>
              <a:pPr>
                <a:defRPr/>
              </a:pPr>
              <a:r>
                <a:rPr lang="en-GB" sz="1400" b="1" dirty="0">
                  <a:solidFill>
                    <a:srgbClr val="0070C0"/>
                  </a:solidFill>
                  <a:latin typeface="Arial" panose="020B0604020202020204" pitchFamily="34" charset="0"/>
                  <a:cs typeface="Arial" panose="020B0604020202020204" pitchFamily="34" charset="0"/>
                </a:rPr>
                <a:t>1 Ambulance Trust</a:t>
              </a:r>
            </a:p>
          </p:txBody>
        </p:sp>
        <p:pic>
          <p:nvPicPr>
            <p:cNvPr id="40" name="Picture 2" descr="Ambulance outline">
              <a:extLst>
                <a:ext uri="{FF2B5EF4-FFF2-40B4-BE49-F238E27FC236}">
                  <a16:creationId xmlns:a16="http://schemas.microsoft.com/office/drawing/2014/main" id="{DAE24065-C34A-4DF0-B9D7-4B04CF68E192}"/>
                </a:ext>
              </a:extLst>
            </p:cNvPr>
            <p:cNvPicPr>
              <a:picLocks noChangeAspect="1" noChangeArrowheads="1"/>
            </p:cNvPicPr>
            <p:nvPr/>
          </p:nvPicPr>
          <p:blipFill>
            <a:blip r:embed="rId11">
              <a:extLst>
                <a:ext uri="{96DAC541-7B7A-43D3-8B79-37D633B846F1}">
                  <asvg:svgBlip xmlns:asvg="http://schemas.microsoft.com/office/drawing/2016/SVG/main" r:embed="rId12"/>
                </a:ext>
              </a:extLst>
            </a:blip>
            <a:srcRect/>
            <a:stretch/>
          </p:blipFill>
          <p:spPr bwMode="auto">
            <a:xfrm>
              <a:off x="264599" y="5254056"/>
              <a:ext cx="255182" cy="255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34" name="Group 33">
            <a:extLst>
              <a:ext uri="{FF2B5EF4-FFF2-40B4-BE49-F238E27FC236}">
                <a16:creationId xmlns:a16="http://schemas.microsoft.com/office/drawing/2014/main" id="{4A0637A9-57E2-41FA-9150-FF70E6E39217}"/>
              </a:ext>
            </a:extLst>
          </p:cNvPr>
          <p:cNvGrpSpPr/>
          <p:nvPr/>
        </p:nvGrpSpPr>
        <p:grpSpPr>
          <a:xfrm>
            <a:off x="7071300" y="5802909"/>
            <a:ext cx="1949809" cy="307777"/>
            <a:chOff x="264599" y="5245046"/>
            <a:chExt cx="1786788" cy="307777"/>
          </a:xfrm>
        </p:grpSpPr>
        <p:sp>
          <p:nvSpPr>
            <p:cNvPr id="37" name="Rectangle 36">
              <a:extLst>
                <a:ext uri="{FF2B5EF4-FFF2-40B4-BE49-F238E27FC236}">
                  <a16:creationId xmlns:a16="http://schemas.microsoft.com/office/drawing/2014/main" id="{B49A403D-26A6-4519-B187-F3FA335A3A71}"/>
                </a:ext>
              </a:extLst>
            </p:cNvPr>
            <p:cNvSpPr/>
            <p:nvPr/>
          </p:nvSpPr>
          <p:spPr>
            <a:xfrm>
              <a:off x="768675" y="5245046"/>
              <a:ext cx="1282712" cy="307777"/>
            </a:xfrm>
            <a:prstGeom prst="rect">
              <a:avLst/>
            </a:prstGeom>
          </p:spPr>
          <p:txBody>
            <a:bodyPr wrap="none">
              <a:spAutoFit/>
            </a:bodyPr>
            <a:lstStyle/>
            <a:p>
              <a:pPr>
                <a:defRPr/>
              </a:pPr>
              <a:r>
                <a:rPr lang="en-GB" sz="1400" b="1" dirty="0">
                  <a:solidFill>
                    <a:schemeClr val="accent6">
                      <a:lumMod val="75000"/>
                    </a:schemeClr>
                  </a:solidFill>
                  <a:latin typeface="Arial" panose="020B0604020202020204" pitchFamily="34" charset="0"/>
                  <a:cs typeface="Arial" panose="020B0604020202020204" pitchFamily="34" charset="0"/>
                </a:rPr>
                <a:t>1 Fire Service </a:t>
              </a:r>
            </a:p>
          </p:txBody>
        </p:sp>
        <p:pic>
          <p:nvPicPr>
            <p:cNvPr id="38" name="Picture 2" descr="Firefighter female outline">
              <a:extLst>
                <a:ext uri="{FF2B5EF4-FFF2-40B4-BE49-F238E27FC236}">
                  <a16:creationId xmlns:a16="http://schemas.microsoft.com/office/drawing/2014/main" id="{D6355D61-3655-48A3-AEC7-7AD5044FDE1D}"/>
                </a:ext>
              </a:extLst>
            </p:cNvPr>
            <p:cNvPicPr>
              <a:picLocks noChangeAspect="1" noChangeArrowheads="1"/>
            </p:cNvPicPr>
            <p:nvPr/>
          </p:nvPicPr>
          <p:blipFill>
            <a:blip r:embed="rId13">
              <a:extLst>
                <a:ext uri="{96DAC541-7B7A-43D3-8B79-37D633B846F1}">
                  <asvg:svgBlip xmlns:asvg="http://schemas.microsoft.com/office/drawing/2016/SVG/main" r:embed="rId14"/>
                </a:ext>
              </a:extLst>
            </a:blip>
            <a:srcRect/>
            <a:stretch/>
          </p:blipFill>
          <p:spPr bwMode="auto">
            <a:xfrm>
              <a:off x="264599" y="5254056"/>
              <a:ext cx="255182" cy="255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35" name="Straight Connector 34">
            <a:extLst>
              <a:ext uri="{FF2B5EF4-FFF2-40B4-BE49-F238E27FC236}">
                <a16:creationId xmlns:a16="http://schemas.microsoft.com/office/drawing/2014/main" id="{330B0C20-7878-4051-B020-4851D5ADBB64}"/>
              </a:ext>
            </a:extLst>
          </p:cNvPr>
          <p:cNvCxnSpPr>
            <a:cxnSpLocks/>
          </p:cNvCxnSpPr>
          <p:nvPr/>
        </p:nvCxnSpPr>
        <p:spPr>
          <a:xfrm>
            <a:off x="7095235" y="1050978"/>
            <a:ext cx="3924666" cy="0"/>
          </a:xfrm>
          <a:prstGeom prst="line">
            <a:avLst/>
          </a:prstGeom>
          <a:noFill/>
          <a:ln w="9525" cap="flat" cmpd="sng" algn="ctr">
            <a:solidFill>
              <a:srgbClr val="02A4A7"/>
            </a:solidFill>
            <a:prstDash val="solid"/>
          </a:ln>
          <a:effectLst/>
        </p:spPr>
      </p:cxnSp>
      <p:cxnSp>
        <p:nvCxnSpPr>
          <p:cNvPr id="55" name="Straight Connector 54">
            <a:extLst>
              <a:ext uri="{FF2B5EF4-FFF2-40B4-BE49-F238E27FC236}">
                <a16:creationId xmlns:a16="http://schemas.microsoft.com/office/drawing/2014/main" id="{5B4B90DD-5D9B-4253-A0FC-5E43664C5CCB}"/>
              </a:ext>
            </a:extLst>
          </p:cNvPr>
          <p:cNvCxnSpPr>
            <a:cxnSpLocks/>
          </p:cNvCxnSpPr>
          <p:nvPr/>
        </p:nvCxnSpPr>
        <p:spPr>
          <a:xfrm flipV="1">
            <a:off x="7077580" y="2389895"/>
            <a:ext cx="3923202" cy="7719"/>
          </a:xfrm>
          <a:prstGeom prst="line">
            <a:avLst/>
          </a:prstGeom>
          <a:noFill/>
          <a:ln w="9525" cap="flat" cmpd="sng" algn="ctr">
            <a:solidFill>
              <a:srgbClr val="02A4A7"/>
            </a:solidFill>
            <a:prstDash val="solid"/>
          </a:ln>
          <a:effectLst/>
        </p:spPr>
      </p:cxnSp>
      <p:pic>
        <p:nvPicPr>
          <p:cNvPr id="56" name="Picture 10">
            <a:extLst>
              <a:ext uri="{FF2B5EF4-FFF2-40B4-BE49-F238E27FC236}">
                <a16:creationId xmlns:a16="http://schemas.microsoft.com/office/drawing/2014/main" id="{CF7D20A2-B987-477F-9C62-42FF1DB4110D}"/>
              </a:ext>
            </a:extLst>
          </p:cNvPr>
          <p:cNvPicPr>
            <a:picLocks noChangeAspect="1" noChangeArrowheads="1"/>
          </p:cNvPicPr>
          <p:nvPr/>
        </p:nvPicPr>
        <p:blipFill>
          <a:blip r:embed="rId6">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081218" y="2054500"/>
            <a:ext cx="282578" cy="287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8" name="Rectangle 57">
            <a:extLst>
              <a:ext uri="{FF2B5EF4-FFF2-40B4-BE49-F238E27FC236}">
                <a16:creationId xmlns:a16="http://schemas.microsoft.com/office/drawing/2014/main" id="{21ABC963-681D-4259-B1ED-23DDF3A4E825}"/>
              </a:ext>
            </a:extLst>
          </p:cNvPr>
          <p:cNvSpPr/>
          <p:nvPr/>
        </p:nvSpPr>
        <p:spPr>
          <a:xfrm>
            <a:off x="7591752" y="2060892"/>
            <a:ext cx="2712602" cy="307777"/>
          </a:xfrm>
          <a:prstGeom prst="rect">
            <a:avLst/>
          </a:prstGeom>
        </p:spPr>
        <p:txBody>
          <a:bodyPr wrap="none">
            <a:spAutoFit/>
          </a:bodyPr>
          <a:lstStyle/>
          <a:p>
            <a:pPr>
              <a:defRPr/>
            </a:pPr>
            <a:r>
              <a:rPr lang="en-GB" sz="1400" b="1" dirty="0">
                <a:solidFill>
                  <a:schemeClr val="accent6">
                    <a:lumMod val="75000"/>
                  </a:schemeClr>
                </a:solidFill>
                <a:latin typeface="Arial" panose="020B0604020202020204" pitchFamily="34" charset="0"/>
                <a:cs typeface="Arial" panose="020B0604020202020204" pitchFamily="34" charset="0"/>
              </a:rPr>
              <a:t>194 town and parish councils</a:t>
            </a:r>
            <a:r>
              <a:rPr lang="en-GB" sz="1000" b="1" dirty="0">
                <a:solidFill>
                  <a:srgbClr val="7030A0"/>
                </a:solidFill>
                <a:latin typeface="Arial" panose="020B0604020202020204" pitchFamily="34" charset="0"/>
                <a:cs typeface="Arial" panose="020B0604020202020204" pitchFamily="34" charset="0"/>
              </a:rPr>
              <a:t> </a:t>
            </a:r>
          </a:p>
        </p:txBody>
      </p:sp>
      <p:cxnSp>
        <p:nvCxnSpPr>
          <p:cNvPr id="61" name="Straight Connector 60">
            <a:extLst>
              <a:ext uri="{FF2B5EF4-FFF2-40B4-BE49-F238E27FC236}">
                <a16:creationId xmlns:a16="http://schemas.microsoft.com/office/drawing/2014/main" id="{08A28B66-173D-425E-9BAB-46769826DD50}"/>
              </a:ext>
            </a:extLst>
          </p:cNvPr>
          <p:cNvCxnSpPr>
            <a:cxnSpLocks/>
          </p:cNvCxnSpPr>
          <p:nvPr/>
        </p:nvCxnSpPr>
        <p:spPr>
          <a:xfrm>
            <a:off x="7095235" y="5177185"/>
            <a:ext cx="3923202" cy="0"/>
          </a:xfrm>
          <a:prstGeom prst="line">
            <a:avLst/>
          </a:prstGeom>
          <a:noFill/>
          <a:ln w="9525" cap="flat" cmpd="sng" algn="ctr">
            <a:solidFill>
              <a:srgbClr val="02A4A7"/>
            </a:solidFill>
            <a:prstDash val="solid"/>
          </a:ln>
          <a:effectLst/>
        </p:spPr>
      </p:cxnSp>
      <p:pic>
        <p:nvPicPr>
          <p:cNvPr id="62" name="Picture 61">
            <a:extLst>
              <a:ext uri="{FF2B5EF4-FFF2-40B4-BE49-F238E27FC236}">
                <a16:creationId xmlns:a16="http://schemas.microsoft.com/office/drawing/2014/main" id="{9489C715-A79A-48F6-9984-B027255C5CB2}"/>
              </a:ext>
            </a:extLst>
          </p:cNvPr>
          <p:cNvPicPr>
            <a:picLocks noChangeAspect="1" noChangeArrowheads="1"/>
          </p:cNvPicPr>
          <p:nvPr/>
        </p:nvPicPr>
        <p:blipFill>
          <a:blip r:embed="rId9" cstate="print">
            <a:duotone>
              <a:srgbClr val="4F81BD">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079044" y="4771904"/>
            <a:ext cx="299955" cy="27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3" name="Rectangle 62">
            <a:extLst>
              <a:ext uri="{FF2B5EF4-FFF2-40B4-BE49-F238E27FC236}">
                <a16:creationId xmlns:a16="http://schemas.microsoft.com/office/drawing/2014/main" id="{E083C53F-6C9B-43E5-9017-613CD5747C96}"/>
              </a:ext>
            </a:extLst>
          </p:cNvPr>
          <p:cNvSpPr/>
          <p:nvPr/>
        </p:nvSpPr>
        <p:spPr>
          <a:xfrm>
            <a:off x="7621366" y="4763440"/>
            <a:ext cx="4030270" cy="307777"/>
          </a:xfrm>
          <a:prstGeom prst="rect">
            <a:avLst/>
          </a:prstGeom>
        </p:spPr>
        <p:txBody>
          <a:bodyPr wrap="none">
            <a:spAutoFit/>
          </a:bodyPr>
          <a:lstStyle/>
          <a:p>
            <a:pPr>
              <a:defRPr/>
            </a:pPr>
            <a:r>
              <a:rPr lang="en-GB" sz="1400" b="1" dirty="0">
                <a:solidFill>
                  <a:srgbClr val="7030A0"/>
                </a:solidFill>
                <a:latin typeface="Arial" panose="020B0604020202020204" pitchFamily="34" charset="0"/>
                <a:cs typeface="Arial" panose="020B0604020202020204" pitchFamily="34" charset="0"/>
              </a:rPr>
              <a:t>7300 voluntary and community organisations</a:t>
            </a:r>
          </a:p>
        </p:txBody>
      </p:sp>
    </p:spTree>
    <p:extLst>
      <p:ext uri="{BB962C8B-B14F-4D97-AF65-F5344CB8AC3E}">
        <p14:creationId xmlns:p14="http://schemas.microsoft.com/office/powerpoint/2010/main" val="167182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The new health and care system</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7668434"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
        <p:nvSpPr>
          <p:cNvPr id="3" name="Flowchart: Stored Data 2">
            <a:extLst>
              <a:ext uri="{FF2B5EF4-FFF2-40B4-BE49-F238E27FC236}">
                <a16:creationId xmlns:a16="http://schemas.microsoft.com/office/drawing/2014/main" id="{31C2E8AD-9CB8-443E-9499-F0080557A3DA}"/>
              </a:ext>
            </a:extLst>
          </p:cNvPr>
          <p:cNvSpPr/>
          <p:nvPr/>
        </p:nvSpPr>
        <p:spPr>
          <a:xfrm>
            <a:off x="496931" y="1677880"/>
            <a:ext cx="2852506" cy="3178198"/>
          </a:xfrm>
          <a:prstGeom prst="flowChartOnlineStorage">
            <a:avLst/>
          </a:prstGeom>
          <a:solidFill>
            <a:srgbClr val="475C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Stored Data 13">
            <a:extLst>
              <a:ext uri="{FF2B5EF4-FFF2-40B4-BE49-F238E27FC236}">
                <a16:creationId xmlns:a16="http://schemas.microsoft.com/office/drawing/2014/main" id="{C53C1567-52F8-4685-A127-024AA23CF5C9}"/>
              </a:ext>
            </a:extLst>
          </p:cNvPr>
          <p:cNvSpPr/>
          <p:nvPr/>
        </p:nvSpPr>
        <p:spPr>
          <a:xfrm>
            <a:off x="3243494" y="1677880"/>
            <a:ext cx="2852506" cy="3178198"/>
          </a:xfrm>
          <a:prstGeom prst="flowChartOnlineStorage">
            <a:avLst/>
          </a:prstGeom>
          <a:solidFill>
            <a:srgbClr val="02A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lowchart: Stored Data 14">
            <a:extLst>
              <a:ext uri="{FF2B5EF4-FFF2-40B4-BE49-F238E27FC236}">
                <a16:creationId xmlns:a16="http://schemas.microsoft.com/office/drawing/2014/main" id="{11257A4C-13E9-40D6-9FA4-B083C3185D93}"/>
              </a:ext>
            </a:extLst>
          </p:cNvPr>
          <p:cNvSpPr/>
          <p:nvPr/>
        </p:nvSpPr>
        <p:spPr>
          <a:xfrm>
            <a:off x="6008888" y="1677880"/>
            <a:ext cx="2852506" cy="3178198"/>
          </a:xfrm>
          <a:prstGeom prst="flowChartOnlineStorage">
            <a:avLst/>
          </a:prstGeom>
          <a:solidFill>
            <a:srgbClr val="059F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lowchart: Stored Data 15">
            <a:extLst>
              <a:ext uri="{FF2B5EF4-FFF2-40B4-BE49-F238E27FC236}">
                <a16:creationId xmlns:a16="http://schemas.microsoft.com/office/drawing/2014/main" id="{DF5887B7-3056-4D6E-AB89-8B077FA0927F}"/>
              </a:ext>
            </a:extLst>
          </p:cNvPr>
          <p:cNvSpPr/>
          <p:nvPr/>
        </p:nvSpPr>
        <p:spPr>
          <a:xfrm>
            <a:off x="8755451" y="1677880"/>
            <a:ext cx="2852506" cy="3178198"/>
          </a:xfrm>
          <a:prstGeom prst="flowChartOnlineStorage">
            <a:avLst/>
          </a:prstGeom>
          <a:solidFill>
            <a:srgbClr val="EA6D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DAA56730-0CE8-4D1C-A86D-0AD343243C48}"/>
              </a:ext>
            </a:extLst>
          </p:cNvPr>
          <p:cNvSpPr txBox="1"/>
          <p:nvPr/>
        </p:nvSpPr>
        <p:spPr>
          <a:xfrm>
            <a:off x="845252" y="2358421"/>
            <a:ext cx="1945145" cy="2246769"/>
          </a:xfrm>
          <a:prstGeom prst="rect">
            <a:avLst/>
          </a:prstGeom>
          <a:noFill/>
        </p:spPr>
        <p:txBody>
          <a:bodyPr wrap="square" rtlCol="0">
            <a:spAutoFit/>
          </a:bodyPr>
          <a:lstStyle/>
          <a:p>
            <a:r>
              <a:rPr lang="en-GB" sz="1400" dirty="0">
                <a:solidFill>
                  <a:schemeClr val="bg1"/>
                </a:solidFill>
              </a:rPr>
              <a:t>Public services working together with the community and voluntary sector to plan, provide and manage NHS, social care and prevention services. This includes the new Integrated Care Board (NHS Dorset)</a:t>
            </a:r>
          </a:p>
        </p:txBody>
      </p:sp>
      <p:sp>
        <p:nvSpPr>
          <p:cNvPr id="8" name="TextBox 7">
            <a:extLst>
              <a:ext uri="{FF2B5EF4-FFF2-40B4-BE49-F238E27FC236}">
                <a16:creationId xmlns:a16="http://schemas.microsoft.com/office/drawing/2014/main" id="{D81B347C-DF3E-4F30-B88F-8E0C99D5B572}"/>
              </a:ext>
            </a:extLst>
          </p:cNvPr>
          <p:cNvSpPr txBox="1"/>
          <p:nvPr/>
        </p:nvSpPr>
        <p:spPr>
          <a:xfrm>
            <a:off x="967284" y="4878743"/>
            <a:ext cx="2123415" cy="338554"/>
          </a:xfrm>
          <a:prstGeom prst="rect">
            <a:avLst/>
          </a:prstGeom>
          <a:noFill/>
        </p:spPr>
        <p:txBody>
          <a:bodyPr wrap="square" rtlCol="0">
            <a:spAutoFit/>
          </a:bodyPr>
          <a:lstStyle/>
          <a:p>
            <a:r>
              <a:rPr lang="en-GB" sz="1600" b="1" dirty="0">
                <a:solidFill>
                  <a:schemeClr val="tx2">
                    <a:lumMod val="75000"/>
                  </a:schemeClr>
                </a:solidFill>
              </a:rPr>
              <a:t>Integrated care system</a:t>
            </a:r>
          </a:p>
        </p:txBody>
      </p:sp>
      <p:sp>
        <p:nvSpPr>
          <p:cNvPr id="17" name="Arrow: Chevron 16">
            <a:extLst>
              <a:ext uri="{FF2B5EF4-FFF2-40B4-BE49-F238E27FC236}">
                <a16:creationId xmlns:a16="http://schemas.microsoft.com/office/drawing/2014/main" id="{2405551C-7875-4922-818E-A8AD98DF69F9}"/>
              </a:ext>
            </a:extLst>
          </p:cNvPr>
          <p:cNvSpPr/>
          <p:nvPr/>
        </p:nvSpPr>
        <p:spPr>
          <a:xfrm rot="10800000">
            <a:off x="3349437" y="4980373"/>
            <a:ext cx="228264" cy="215694"/>
          </a:xfrm>
          <a:prstGeom prst="chevron">
            <a:avLst/>
          </a:prstGeom>
          <a:solidFill>
            <a:srgbClr val="F1A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TextBox 18">
            <a:extLst>
              <a:ext uri="{FF2B5EF4-FFF2-40B4-BE49-F238E27FC236}">
                <a16:creationId xmlns:a16="http://schemas.microsoft.com/office/drawing/2014/main" id="{86B152D7-55C7-4F3D-9B53-D464E496A86A}"/>
              </a:ext>
            </a:extLst>
          </p:cNvPr>
          <p:cNvSpPr txBox="1"/>
          <p:nvPr/>
        </p:nvSpPr>
        <p:spPr>
          <a:xfrm>
            <a:off x="3626736" y="4878743"/>
            <a:ext cx="2852506" cy="338554"/>
          </a:xfrm>
          <a:prstGeom prst="rect">
            <a:avLst/>
          </a:prstGeom>
          <a:noFill/>
        </p:spPr>
        <p:txBody>
          <a:bodyPr wrap="square" rtlCol="0">
            <a:spAutoFit/>
          </a:bodyPr>
          <a:lstStyle/>
          <a:p>
            <a:r>
              <a:rPr lang="en-GB" sz="1600" b="1" dirty="0">
                <a:solidFill>
                  <a:schemeClr val="tx2">
                    <a:lumMod val="75000"/>
                  </a:schemeClr>
                </a:solidFill>
              </a:rPr>
              <a:t>Integrated care partnership</a:t>
            </a:r>
          </a:p>
        </p:txBody>
      </p:sp>
      <p:sp>
        <p:nvSpPr>
          <p:cNvPr id="20" name="TextBox 19">
            <a:extLst>
              <a:ext uri="{FF2B5EF4-FFF2-40B4-BE49-F238E27FC236}">
                <a16:creationId xmlns:a16="http://schemas.microsoft.com/office/drawing/2014/main" id="{9F02F1BD-6D07-4B51-8B53-C67B86DD5E3B}"/>
              </a:ext>
            </a:extLst>
          </p:cNvPr>
          <p:cNvSpPr txBox="1"/>
          <p:nvPr/>
        </p:nvSpPr>
        <p:spPr>
          <a:xfrm>
            <a:off x="6429768" y="4878743"/>
            <a:ext cx="2852506" cy="338554"/>
          </a:xfrm>
          <a:prstGeom prst="rect">
            <a:avLst/>
          </a:prstGeom>
          <a:noFill/>
        </p:spPr>
        <p:txBody>
          <a:bodyPr wrap="square" rtlCol="0">
            <a:spAutoFit/>
          </a:bodyPr>
          <a:lstStyle/>
          <a:p>
            <a:r>
              <a:rPr lang="en-GB" sz="1600" b="1" dirty="0">
                <a:solidFill>
                  <a:schemeClr val="tx2">
                    <a:lumMod val="75000"/>
                  </a:schemeClr>
                </a:solidFill>
              </a:rPr>
              <a:t>Place based partnerships</a:t>
            </a:r>
          </a:p>
        </p:txBody>
      </p:sp>
      <p:sp>
        <p:nvSpPr>
          <p:cNvPr id="21" name="TextBox 20">
            <a:extLst>
              <a:ext uri="{FF2B5EF4-FFF2-40B4-BE49-F238E27FC236}">
                <a16:creationId xmlns:a16="http://schemas.microsoft.com/office/drawing/2014/main" id="{13F108F0-0428-45C8-9093-202546E6A911}"/>
              </a:ext>
            </a:extLst>
          </p:cNvPr>
          <p:cNvSpPr txBox="1"/>
          <p:nvPr/>
        </p:nvSpPr>
        <p:spPr>
          <a:xfrm>
            <a:off x="9232800" y="4878743"/>
            <a:ext cx="2852506" cy="338554"/>
          </a:xfrm>
          <a:prstGeom prst="rect">
            <a:avLst/>
          </a:prstGeom>
          <a:noFill/>
        </p:spPr>
        <p:txBody>
          <a:bodyPr wrap="square" rtlCol="0">
            <a:spAutoFit/>
          </a:bodyPr>
          <a:lstStyle/>
          <a:p>
            <a:r>
              <a:rPr lang="en-GB" sz="1600" b="1" dirty="0">
                <a:solidFill>
                  <a:schemeClr val="tx2">
                    <a:lumMod val="75000"/>
                  </a:schemeClr>
                </a:solidFill>
              </a:rPr>
              <a:t>Provider collaboratives</a:t>
            </a:r>
          </a:p>
        </p:txBody>
      </p:sp>
      <p:sp>
        <p:nvSpPr>
          <p:cNvPr id="22" name="Arrow: Chevron 21">
            <a:extLst>
              <a:ext uri="{FF2B5EF4-FFF2-40B4-BE49-F238E27FC236}">
                <a16:creationId xmlns:a16="http://schemas.microsoft.com/office/drawing/2014/main" id="{9F2406A7-90E8-4DE5-B80B-A3E972CACF1B}"/>
              </a:ext>
            </a:extLst>
          </p:cNvPr>
          <p:cNvSpPr/>
          <p:nvPr/>
        </p:nvSpPr>
        <p:spPr>
          <a:xfrm rot="10800000">
            <a:off x="6094117" y="4940173"/>
            <a:ext cx="228264" cy="215694"/>
          </a:xfrm>
          <a:prstGeom prst="chevron">
            <a:avLst/>
          </a:prstGeom>
          <a:solidFill>
            <a:srgbClr val="F1A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Arrow: Chevron 22">
            <a:extLst>
              <a:ext uri="{FF2B5EF4-FFF2-40B4-BE49-F238E27FC236}">
                <a16:creationId xmlns:a16="http://schemas.microsoft.com/office/drawing/2014/main" id="{8A7853C0-E15B-40DC-8D18-6216B8312975}"/>
              </a:ext>
            </a:extLst>
          </p:cNvPr>
          <p:cNvSpPr/>
          <p:nvPr/>
        </p:nvSpPr>
        <p:spPr>
          <a:xfrm rot="10800000">
            <a:off x="8861394" y="4940173"/>
            <a:ext cx="228264" cy="215694"/>
          </a:xfrm>
          <a:prstGeom prst="chevron">
            <a:avLst/>
          </a:prstGeom>
          <a:solidFill>
            <a:srgbClr val="F1A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TextBox 23">
            <a:extLst>
              <a:ext uri="{FF2B5EF4-FFF2-40B4-BE49-F238E27FC236}">
                <a16:creationId xmlns:a16="http://schemas.microsoft.com/office/drawing/2014/main" id="{8CEDA156-659D-4019-87FB-F6C4D6C88E7F}"/>
              </a:ext>
            </a:extLst>
          </p:cNvPr>
          <p:cNvSpPr txBox="1"/>
          <p:nvPr/>
        </p:nvSpPr>
        <p:spPr>
          <a:xfrm>
            <a:off x="3642193" y="2358421"/>
            <a:ext cx="1818049" cy="2031325"/>
          </a:xfrm>
          <a:prstGeom prst="rect">
            <a:avLst/>
          </a:prstGeom>
          <a:noFill/>
        </p:spPr>
        <p:txBody>
          <a:bodyPr wrap="square" rtlCol="0">
            <a:spAutoFit/>
          </a:bodyPr>
          <a:lstStyle/>
          <a:p>
            <a:r>
              <a:rPr lang="en-GB" sz="1400" dirty="0">
                <a:solidFill>
                  <a:schemeClr val="bg1"/>
                </a:solidFill>
              </a:rPr>
              <a:t>A partnership committed </a:t>
            </a:r>
            <a:r>
              <a:rPr lang="en-GB" sz="1400" dirty="0">
                <a:solidFill>
                  <a:schemeClr val="bg1"/>
                </a:solidFill>
                <a:cs typeface="Arial" panose="020B0604020202020204" pitchFamily="34" charset="0"/>
              </a:rPr>
              <a:t>to supporting people and communities to lead healthy, thriving lives and addressing inequalities so everyone has access to the right care</a:t>
            </a:r>
            <a:endParaRPr lang="en-GB" sz="1400" dirty="0">
              <a:solidFill>
                <a:schemeClr val="bg1"/>
              </a:solidFill>
            </a:endParaRPr>
          </a:p>
        </p:txBody>
      </p:sp>
      <p:sp>
        <p:nvSpPr>
          <p:cNvPr id="25" name="TextBox 24">
            <a:extLst>
              <a:ext uri="{FF2B5EF4-FFF2-40B4-BE49-F238E27FC236}">
                <a16:creationId xmlns:a16="http://schemas.microsoft.com/office/drawing/2014/main" id="{AF5E94B4-D64B-425A-820B-53C00DFE25E7}"/>
              </a:ext>
            </a:extLst>
          </p:cNvPr>
          <p:cNvSpPr txBox="1"/>
          <p:nvPr/>
        </p:nvSpPr>
        <p:spPr>
          <a:xfrm>
            <a:off x="6352355" y="2448748"/>
            <a:ext cx="1895625" cy="2031325"/>
          </a:xfrm>
          <a:prstGeom prst="rect">
            <a:avLst/>
          </a:prstGeom>
          <a:noFill/>
        </p:spPr>
        <p:txBody>
          <a:bodyPr wrap="square" rtlCol="0">
            <a:spAutoFit/>
          </a:bodyPr>
          <a:lstStyle/>
          <a:p>
            <a:r>
              <a:rPr lang="en-GB" sz="1400" dirty="0">
                <a:solidFill>
                  <a:schemeClr val="bg1"/>
                </a:solidFill>
              </a:rPr>
              <a:t>Working at a local level, based around our local authority areas and primary care networks to design services that meet the needs of our communities and neighbourhoods</a:t>
            </a:r>
          </a:p>
        </p:txBody>
      </p:sp>
      <p:sp>
        <p:nvSpPr>
          <p:cNvPr id="26" name="TextBox 25">
            <a:extLst>
              <a:ext uri="{FF2B5EF4-FFF2-40B4-BE49-F238E27FC236}">
                <a16:creationId xmlns:a16="http://schemas.microsoft.com/office/drawing/2014/main" id="{7F9FB6EF-6257-462F-AEB7-8164F01639F4}"/>
              </a:ext>
            </a:extLst>
          </p:cNvPr>
          <p:cNvSpPr txBox="1"/>
          <p:nvPr/>
        </p:nvSpPr>
        <p:spPr>
          <a:xfrm>
            <a:off x="9130632" y="2457762"/>
            <a:ext cx="1818049" cy="1815882"/>
          </a:xfrm>
          <a:prstGeom prst="rect">
            <a:avLst/>
          </a:prstGeom>
          <a:noFill/>
        </p:spPr>
        <p:txBody>
          <a:bodyPr wrap="square" rtlCol="0">
            <a:spAutoFit/>
          </a:bodyPr>
          <a:lstStyle/>
          <a:p>
            <a:r>
              <a:rPr lang="en-GB" sz="1400" dirty="0">
                <a:solidFill>
                  <a:schemeClr val="bg1"/>
                </a:solidFill>
              </a:rPr>
              <a:t>Health organisations working together to plan, deliver and transform local services. Reducing variation across the county and improving access to services</a:t>
            </a:r>
          </a:p>
        </p:txBody>
      </p:sp>
      <p:sp>
        <p:nvSpPr>
          <p:cNvPr id="27" name="TextBox 26">
            <a:extLst>
              <a:ext uri="{FF2B5EF4-FFF2-40B4-BE49-F238E27FC236}">
                <a16:creationId xmlns:a16="http://schemas.microsoft.com/office/drawing/2014/main" id="{5FA6AD28-B858-44B9-8655-EC72B1A4EC91}"/>
              </a:ext>
            </a:extLst>
          </p:cNvPr>
          <p:cNvSpPr txBox="1"/>
          <p:nvPr/>
        </p:nvSpPr>
        <p:spPr>
          <a:xfrm>
            <a:off x="845252" y="1717630"/>
            <a:ext cx="2123415" cy="584775"/>
          </a:xfrm>
          <a:prstGeom prst="rect">
            <a:avLst/>
          </a:prstGeom>
          <a:noFill/>
        </p:spPr>
        <p:txBody>
          <a:bodyPr wrap="square" rtlCol="0">
            <a:spAutoFit/>
          </a:bodyPr>
          <a:lstStyle/>
          <a:p>
            <a:r>
              <a:rPr lang="en-GB" sz="1600" b="1" dirty="0">
                <a:solidFill>
                  <a:schemeClr val="bg1"/>
                </a:solidFill>
              </a:rPr>
              <a:t>Our Dorset Health and Care System</a:t>
            </a:r>
          </a:p>
        </p:txBody>
      </p:sp>
      <p:sp>
        <p:nvSpPr>
          <p:cNvPr id="28" name="TextBox 27">
            <a:extLst>
              <a:ext uri="{FF2B5EF4-FFF2-40B4-BE49-F238E27FC236}">
                <a16:creationId xmlns:a16="http://schemas.microsoft.com/office/drawing/2014/main" id="{13087C94-B094-4118-A267-0B64EC856DCE}"/>
              </a:ext>
            </a:extLst>
          </p:cNvPr>
          <p:cNvSpPr txBox="1"/>
          <p:nvPr/>
        </p:nvSpPr>
        <p:spPr>
          <a:xfrm>
            <a:off x="3642193" y="1717630"/>
            <a:ext cx="2123415" cy="584775"/>
          </a:xfrm>
          <a:prstGeom prst="rect">
            <a:avLst/>
          </a:prstGeom>
          <a:noFill/>
        </p:spPr>
        <p:txBody>
          <a:bodyPr wrap="square" rtlCol="0">
            <a:spAutoFit/>
          </a:bodyPr>
          <a:lstStyle/>
          <a:p>
            <a:r>
              <a:rPr lang="en-GB" sz="1600" b="1" dirty="0">
                <a:solidFill>
                  <a:schemeClr val="bg1"/>
                </a:solidFill>
              </a:rPr>
              <a:t>Dorset Health and Care Partnership</a:t>
            </a:r>
          </a:p>
        </p:txBody>
      </p:sp>
      <p:sp>
        <p:nvSpPr>
          <p:cNvPr id="29" name="TextBox 28">
            <a:extLst>
              <a:ext uri="{FF2B5EF4-FFF2-40B4-BE49-F238E27FC236}">
                <a16:creationId xmlns:a16="http://schemas.microsoft.com/office/drawing/2014/main" id="{4441F9D5-7910-4CAC-ABCC-4D7EFEAF866D}"/>
              </a:ext>
            </a:extLst>
          </p:cNvPr>
          <p:cNvSpPr txBox="1"/>
          <p:nvPr/>
        </p:nvSpPr>
        <p:spPr>
          <a:xfrm>
            <a:off x="6373433" y="1717630"/>
            <a:ext cx="2211274" cy="584775"/>
          </a:xfrm>
          <a:prstGeom prst="rect">
            <a:avLst/>
          </a:prstGeom>
          <a:noFill/>
        </p:spPr>
        <p:txBody>
          <a:bodyPr wrap="square" rtlCol="0">
            <a:spAutoFit/>
          </a:bodyPr>
          <a:lstStyle/>
          <a:p>
            <a:r>
              <a:rPr lang="en-GB" sz="1600" b="1" dirty="0">
                <a:solidFill>
                  <a:schemeClr val="bg1"/>
                </a:solidFill>
              </a:rPr>
              <a:t>Two partnerships based on council footprints</a:t>
            </a:r>
          </a:p>
        </p:txBody>
      </p:sp>
      <p:sp>
        <p:nvSpPr>
          <p:cNvPr id="30" name="TextBox 29">
            <a:extLst>
              <a:ext uri="{FF2B5EF4-FFF2-40B4-BE49-F238E27FC236}">
                <a16:creationId xmlns:a16="http://schemas.microsoft.com/office/drawing/2014/main" id="{89C5FD8A-D33E-4FAF-92D1-9F8034D61D75}"/>
              </a:ext>
            </a:extLst>
          </p:cNvPr>
          <p:cNvSpPr txBox="1"/>
          <p:nvPr/>
        </p:nvSpPr>
        <p:spPr>
          <a:xfrm>
            <a:off x="9032138" y="1717630"/>
            <a:ext cx="2211274" cy="584775"/>
          </a:xfrm>
          <a:prstGeom prst="rect">
            <a:avLst/>
          </a:prstGeom>
          <a:noFill/>
        </p:spPr>
        <p:txBody>
          <a:bodyPr wrap="square" rtlCol="0">
            <a:spAutoFit/>
          </a:bodyPr>
          <a:lstStyle/>
          <a:p>
            <a:r>
              <a:rPr lang="en-GB" sz="1600" b="1" dirty="0">
                <a:solidFill>
                  <a:schemeClr val="bg1"/>
                </a:solidFill>
              </a:rPr>
              <a:t>One collaborative with shared accountability </a:t>
            </a:r>
          </a:p>
        </p:txBody>
      </p:sp>
    </p:spTree>
    <p:extLst>
      <p:ext uri="{BB962C8B-B14F-4D97-AF65-F5344CB8AC3E}">
        <p14:creationId xmlns:p14="http://schemas.microsoft.com/office/powerpoint/2010/main" val="2873826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Benefits of a joined-up system</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609785" y="1739850"/>
            <a:ext cx="10475836" cy="3751733"/>
          </a:xfrm>
          <a:prstGeom prst="rect">
            <a:avLst/>
          </a:prstGeom>
          <a:noFill/>
        </p:spPr>
        <p:txBody>
          <a:bodyPr wrap="square" lIns="91440" tIns="45720" rIns="91440" bIns="45720" rtlCol="0" anchor="t">
            <a:spAutoFit/>
          </a:bodyPr>
          <a:lstStyle/>
          <a:p>
            <a:pPr>
              <a:lnSpc>
                <a:spcPct val="120000"/>
              </a:lnSpc>
            </a:pPr>
            <a:r>
              <a:rPr lang="en-US" sz="2000" dirty="0">
                <a:solidFill>
                  <a:schemeClr val="tx2">
                    <a:lumMod val="75000"/>
                  </a:schemeClr>
                </a:solidFill>
                <a:latin typeface="Arial"/>
                <a:cs typeface="Arial"/>
              </a:rPr>
              <a:t>We will:</a:t>
            </a:r>
          </a:p>
          <a:p>
            <a:pPr marL="342900" indent="-342900">
              <a:lnSpc>
                <a:spcPct val="120000"/>
              </a:lnSpc>
              <a:buFont typeface="Arial" panose="020B0604020202020204" pitchFamily="34" charset="0"/>
              <a:buChar char="•"/>
            </a:pPr>
            <a:r>
              <a:rPr lang="en-US" sz="2000" dirty="0">
                <a:solidFill>
                  <a:schemeClr val="tx2">
                    <a:lumMod val="75000"/>
                  </a:schemeClr>
                </a:solidFill>
                <a:latin typeface="Arial"/>
                <a:cs typeface="Arial"/>
              </a:rPr>
              <a:t>Collectively be responsible for managing things like budgets and staffing and delivering the best care for people in Dorset</a:t>
            </a:r>
            <a:endParaRPr lang="en-GB" sz="2000" dirty="0">
              <a:solidFill>
                <a:schemeClr val="tx2">
                  <a:lumMod val="75000"/>
                </a:schemeClr>
              </a:solidFill>
              <a:latin typeface="Arial"/>
              <a:cs typeface="Arial"/>
            </a:endParaRPr>
          </a:p>
          <a:p>
            <a:pPr marL="342900" indent="-342900">
              <a:lnSpc>
                <a:spcPct val="120000"/>
              </a:lnSpc>
              <a:buFont typeface="Arial" panose="020B0604020202020204" pitchFamily="34" charset="0"/>
              <a:buChar char="•"/>
            </a:pPr>
            <a:r>
              <a:rPr lang="en-GB" sz="2000" dirty="0">
                <a:solidFill>
                  <a:schemeClr val="tx2">
                    <a:lumMod val="75000"/>
                  </a:schemeClr>
                </a:solidFill>
                <a:latin typeface="Arial"/>
                <a:cs typeface="Arial"/>
              </a:rPr>
              <a:t>Give consistent advice and proactive support so people can stay well, particularly those who are vulnerable or at higher risk of developing serious or long-term health conditions</a:t>
            </a:r>
          </a:p>
          <a:p>
            <a:pPr marL="342900" indent="-342900">
              <a:lnSpc>
                <a:spcPct val="120000"/>
              </a:lnSpc>
              <a:spcBef>
                <a:spcPts val="0"/>
              </a:spcBef>
              <a:buFont typeface="Arial" panose="020B0604020202020204" pitchFamily="34" charset="0"/>
              <a:buChar char="•"/>
            </a:pPr>
            <a:r>
              <a:rPr lang="en-GB" sz="2000" dirty="0">
                <a:solidFill>
                  <a:schemeClr val="tx2">
                    <a:lumMod val="75000"/>
                  </a:schemeClr>
                </a:solidFill>
                <a:latin typeface="Arial"/>
                <a:cs typeface="Arial"/>
              </a:rPr>
              <a:t>Join up care and treatment when needed </a:t>
            </a:r>
          </a:p>
          <a:p>
            <a:pPr marL="342900" indent="-342900">
              <a:lnSpc>
                <a:spcPct val="120000"/>
              </a:lnSpc>
              <a:spcBef>
                <a:spcPts val="0"/>
              </a:spcBef>
              <a:buFont typeface="Arial" panose="020B0604020202020204" pitchFamily="34" charset="0"/>
              <a:buChar char="•"/>
            </a:pPr>
            <a:r>
              <a:rPr lang="en-GB" sz="2000" dirty="0">
                <a:solidFill>
                  <a:schemeClr val="tx2">
                    <a:lumMod val="75000"/>
                  </a:schemeClr>
                </a:solidFill>
                <a:latin typeface="Arial"/>
                <a:cs typeface="Arial"/>
              </a:rPr>
              <a:t>Improve access to services </a:t>
            </a:r>
            <a:r>
              <a:rPr lang="en-GB" sz="2000" dirty="0">
                <a:solidFill>
                  <a:schemeClr val="tx2">
                    <a:lumMod val="75000"/>
                  </a:schemeClr>
                </a:solidFill>
                <a:latin typeface="Arial" panose="020B0604020202020204" pitchFamily="34" charset="0"/>
                <a:cs typeface="Arial" panose="020B0604020202020204" pitchFamily="34" charset="0"/>
              </a:rPr>
              <a:t>so everyone is</a:t>
            </a:r>
            <a:r>
              <a:rPr lang="en-GB" sz="2000" b="0" i="0" dirty="0">
                <a:solidFill>
                  <a:schemeClr val="tx2">
                    <a:lumMod val="75000"/>
                  </a:schemeClr>
                </a:solidFill>
                <a:effectLst/>
                <a:latin typeface="Arial" panose="020B0604020202020204" pitchFamily="34" charset="0"/>
                <a:cs typeface="Arial" panose="020B0604020202020204" pitchFamily="34" charset="0"/>
              </a:rPr>
              <a:t> given the right care in the right place at the right time </a:t>
            </a:r>
            <a:endParaRPr lang="en-GB" sz="2000" dirty="0">
              <a:solidFill>
                <a:schemeClr val="tx2">
                  <a:lumMod val="75000"/>
                </a:schemeClr>
              </a:solidFill>
              <a:latin typeface="Arial" panose="020B0604020202020204" pitchFamily="34" charset="0"/>
              <a:cs typeface="Arial" panose="020B0604020202020204" pitchFamily="34" charset="0"/>
            </a:endParaRPr>
          </a:p>
          <a:p>
            <a:pPr marL="342900" indent="-342900">
              <a:lnSpc>
                <a:spcPct val="120000"/>
              </a:lnSpc>
              <a:spcBef>
                <a:spcPts val="0"/>
              </a:spcBef>
              <a:buFont typeface="Arial" panose="020B0604020202020204" pitchFamily="34" charset="0"/>
              <a:buChar char="•"/>
            </a:pPr>
            <a:r>
              <a:rPr lang="en-GB" sz="2000" dirty="0">
                <a:solidFill>
                  <a:schemeClr val="tx2">
                    <a:lumMod val="75000"/>
                  </a:schemeClr>
                </a:solidFill>
                <a:latin typeface="Arial"/>
                <a:cs typeface="Arial"/>
              </a:rPr>
              <a:t>Work at a local level with communities on how services are delivered</a:t>
            </a:r>
          </a:p>
          <a:p>
            <a:pPr marL="342900" indent="-342900">
              <a:lnSpc>
                <a:spcPct val="120000"/>
              </a:lnSpc>
              <a:buFont typeface="Arial" panose="020B0604020202020204" pitchFamily="34" charset="0"/>
              <a:buChar char="•"/>
            </a:pPr>
            <a:endParaRPr lang="en-GB" sz="2000" dirty="0">
              <a:solidFill>
                <a:schemeClr val="tx2">
                  <a:lumMod val="75000"/>
                </a:schemeClr>
              </a:solidFill>
              <a:latin typeface="Arial"/>
              <a:cs typeface="Arial"/>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7100263"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9610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ICS proposals</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29842" y="1564291"/>
            <a:ext cx="10860504" cy="461665"/>
          </a:xfrm>
          <a:prstGeom prst="rect">
            <a:avLst/>
          </a:prstGeom>
          <a:noFill/>
        </p:spPr>
        <p:txBody>
          <a:bodyPr wrap="square" lIns="91440" tIns="45720" rIns="91440" bIns="45720" rtlCol="0" anchor="t">
            <a:spAutoFit/>
          </a:bodyPr>
          <a:lstStyle/>
          <a:p>
            <a:pPr lvl="0">
              <a:lnSpc>
                <a:spcPct val="100000"/>
              </a:lnSpc>
              <a:spcBef>
                <a:spcPts val="0"/>
              </a:spcBef>
            </a:pPr>
            <a:r>
              <a:rPr lang="en-GB" sz="2400" dirty="0">
                <a:solidFill>
                  <a:schemeClr val="tx2">
                    <a:lumMod val="75000"/>
                  </a:schemeClr>
                </a:solidFill>
                <a:latin typeface="Arial" panose="020B0604020202020204" pitchFamily="34" charset="0"/>
                <a:cs typeface="Arial" panose="020B0604020202020204" pitchFamily="34" charset="0"/>
              </a:rPr>
              <a:t>Subject to the passing of new legislation the new arrangements will consist of: </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3353886"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6ADD7B-E4BC-482B-B513-2ABC7D8D843A}"/>
              </a:ext>
            </a:extLst>
          </p:cNvPr>
          <p:cNvSpPr txBox="1"/>
          <p:nvPr/>
        </p:nvSpPr>
        <p:spPr>
          <a:xfrm>
            <a:off x="729842" y="2252361"/>
            <a:ext cx="5327487" cy="3477875"/>
          </a:xfrm>
          <a:prstGeom prst="rect">
            <a:avLst/>
          </a:prstGeom>
          <a:noFill/>
        </p:spPr>
        <p:txBody>
          <a:bodyPr wrap="square" lIns="91440" tIns="45720" rIns="91440" bIns="45720" rtlCol="0" anchor="t">
            <a:spAutoFit/>
          </a:bodyPr>
          <a:lstStyle/>
          <a:p>
            <a:r>
              <a:rPr lang="en-GB" sz="2000" b="1" dirty="0">
                <a:solidFill>
                  <a:schemeClr val="tx2">
                    <a:lumMod val="75000"/>
                  </a:schemeClr>
                </a:solidFill>
                <a:latin typeface="Arial" panose="020B0604020202020204" pitchFamily="34" charset="0"/>
                <a:cs typeface="Arial" panose="020B0604020202020204" pitchFamily="34" charset="0"/>
              </a:rPr>
              <a:t>Dorset Health and Care Partnership</a:t>
            </a:r>
            <a:br>
              <a:rPr lang="en-GB" sz="2000" b="1" dirty="0">
                <a:solidFill>
                  <a:schemeClr val="tx2">
                    <a:lumMod val="75000"/>
                  </a:schemeClr>
                </a:solidFill>
                <a:latin typeface="Arial" panose="020B0604020202020204" pitchFamily="34" charset="0"/>
                <a:cs typeface="Arial" panose="020B0604020202020204" pitchFamily="34" charset="0"/>
              </a:rPr>
            </a:br>
            <a:r>
              <a:rPr lang="en-GB" sz="2000" dirty="0">
                <a:solidFill>
                  <a:schemeClr val="tx2">
                    <a:lumMod val="75000"/>
                  </a:schemeClr>
                </a:solidFill>
                <a:latin typeface="Arial" panose="020B0604020202020204" pitchFamily="34" charset="0"/>
                <a:cs typeface="Arial" panose="020B0604020202020204" pitchFamily="34" charset="0"/>
              </a:rPr>
              <a:t>which will:</a:t>
            </a:r>
            <a:br>
              <a:rPr lang="en-GB" sz="2000" dirty="0">
                <a:solidFill>
                  <a:schemeClr val="tx2">
                    <a:lumMod val="75000"/>
                  </a:schemeClr>
                </a:solidFill>
                <a:latin typeface="Arial" panose="020B0604020202020204" pitchFamily="34" charset="0"/>
                <a:cs typeface="Arial" panose="020B0604020202020204" pitchFamily="34" charset="0"/>
              </a:rPr>
            </a:br>
            <a:endParaRPr lang="en-GB" sz="2000" dirty="0">
              <a:solidFill>
                <a:schemeClr val="tx2">
                  <a:lumMod val="75000"/>
                </a:schemeClr>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Be jointly set up by local authorities and NHS services</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Bring together organisations and people who have an interest in health and wellbeing</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Develop an ‘integrated care strategy’ to support communities to lead healthy, thriving lives</a:t>
            </a:r>
          </a:p>
        </p:txBody>
      </p: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90D848AA-6CC0-4060-9148-F3C17F29B55E}"/>
              </a:ext>
            </a:extLst>
          </p:cNvPr>
          <p:cNvSpPr txBox="1"/>
          <p:nvPr/>
        </p:nvSpPr>
        <p:spPr>
          <a:xfrm>
            <a:off x="6057329" y="2252361"/>
            <a:ext cx="5533017" cy="3477875"/>
          </a:xfrm>
          <a:prstGeom prst="rect">
            <a:avLst/>
          </a:prstGeom>
          <a:noFill/>
        </p:spPr>
        <p:txBody>
          <a:bodyPr wrap="square" lIns="91440" tIns="45720" rIns="91440" bIns="45720" rtlCol="0" anchor="t">
            <a:spAutoFit/>
          </a:bodyPr>
          <a:lstStyle/>
          <a:p>
            <a:pPr lvl="0">
              <a:lnSpc>
                <a:spcPct val="100000"/>
              </a:lnSpc>
              <a:spcBef>
                <a:spcPts val="0"/>
              </a:spcBef>
            </a:pPr>
            <a:r>
              <a:rPr lang="en-GB" sz="2000" b="1" dirty="0">
                <a:solidFill>
                  <a:schemeClr val="tx2">
                    <a:lumMod val="75000"/>
                  </a:schemeClr>
                </a:solidFill>
                <a:latin typeface="Arial" panose="020B0604020202020204" pitchFamily="34" charset="0"/>
                <a:cs typeface="Arial" panose="020B0604020202020204" pitchFamily="34" charset="0"/>
              </a:rPr>
              <a:t>NHS Dorset Integrated Care Board (ICB) </a:t>
            </a:r>
            <a:br>
              <a:rPr lang="en-GB" sz="2000" b="1" dirty="0">
                <a:solidFill>
                  <a:schemeClr val="tx2">
                    <a:lumMod val="75000"/>
                  </a:schemeClr>
                </a:solidFill>
                <a:latin typeface="Arial" panose="020B0604020202020204" pitchFamily="34" charset="0"/>
                <a:cs typeface="Arial" panose="020B0604020202020204" pitchFamily="34" charset="0"/>
              </a:rPr>
            </a:br>
            <a:r>
              <a:rPr lang="en-GB" sz="2000" dirty="0">
                <a:solidFill>
                  <a:schemeClr val="tx2">
                    <a:lumMod val="75000"/>
                  </a:schemeClr>
                </a:solidFill>
                <a:latin typeface="Arial" panose="020B0604020202020204" pitchFamily="34" charset="0"/>
                <a:cs typeface="Arial" panose="020B0604020202020204" pitchFamily="34" charset="0"/>
              </a:rPr>
              <a:t>responsible for:</a:t>
            </a:r>
            <a:br>
              <a:rPr lang="en-GB" sz="2000" dirty="0">
                <a:solidFill>
                  <a:schemeClr val="tx2">
                    <a:lumMod val="75000"/>
                  </a:schemeClr>
                </a:solidFill>
                <a:latin typeface="Arial" panose="020B0604020202020204" pitchFamily="34" charset="0"/>
                <a:cs typeface="Arial" panose="020B0604020202020204" pitchFamily="34" charset="0"/>
              </a:rPr>
            </a:br>
            <a:endParaRPr lang="en-GB" sz="2000" dirty="0">
              <a:solidFill>
                <a:schemeClr val="tx2">
                  <a:lumMod val="75000"/>
                </a:schemeClr>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Working with partners and local people to plan services that meet the needs of our communities</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Establishing joint working arrangements where we can across partners</a:t>
            </a:r>
          </a:p>
          <a:p>
            <a:pPr marL="342900" lvl="0" indent="-342900">
              <a:lnSpc>
                <a:spcPct val="100000"/>
              </a:lnSpc>
              <a:spcBef>
                <a:spcPts val="0"/>
              </a:spcBef>
              <a:buFont typeface="Arial" panose="020B0604020202020204" pitchFamily="34" charset="0"/>
              <a:buChar char="•"/>
            </a:pPr>
            <a:r>
              <a:rPr lang="en-GB" sz="2000" dirty="0">
                <a:solidFill>
                  <a:schemeClr val="tx2">
                    <a:lumMod val="75000"/>
                  </a:schemeClr>
                </a:solidFill>
                <a:latin typeface="Arial" panose="020B0604020202020204" pitchFamily="34" charset="0"/>
                <a:cs typeface="Arial" panose="020B0604020202020204" pitchFamily="34" charset="0"/>
              </a:rPr>
              <a:t>Making sure the right health services are being provided in the right place and at the right time</a:t>
            </a:r>
          </a:p>
        </p:txBody>
      </p:sp>
    </p:spTree>
    <p:extLst>
      <p:ext uri="{BB962C8B-B14F-4D97-AF65-F5344CB8AC3E}">
        <p14:creationId xmlns:p14="http://schemas.microsoft.com/office/powerpoint/2010/main" val="2427535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Dorset Health and Care Partnership</a:t>
            </a:r>
          </a:p>
        </p:txBody>
      </p:sp>
      <p:sp>
        <p:nvSpPr>
          <p:cNvPr id="3" name="TextBox 2">
            <a:extLst>
              <a:ext uri="{FF2B5EF4-FFF2-40B4-BE49-F238E27FC236}">
                <a16:creationId xmlns:a16="http://schemas.microsoft.com/office/drawing/2014/main" id="{473FD0AA-6775-4AC5-8499-6E842B81EBDD}"/>
              </a:ext>
            </a:extLst>
          </p:cNvPr>
          <p:cNvSpPr txBox="1"/>
          <p:nvPr/>
        </p:nvSpPr>
        <p:spPr>
          <a:xfrm>
            <a:off x="729842" y="1512159"/>
            <a:ext cx="10860504" cy="1015663"/>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The partnership will provide a forum for NHS leaders and local authorities to come together, as equal partners, with important stakeholders from across the system and communities. </a:t>
            </a:r>
            <a:r>
              <a:rPr lang="en-GB" sz="2000" dirty="0">
                <a:solidFill>
                  <a:schemeClr val="tx2">
                    <a:lumMod val="75000"/>
                  </a:schemeClr>
                </a:solidFill>
                <a:latin typeface="Arial"/>
                <a:cs typeface="Arial"/>
              </a:rPr>
              <a:t>The membership of the partnership will include:</a:t>
            </a:r>
            <a:endParaRPr lang="en-GB" sz="2000" dirty="0">
              <a:solidFill>
                <a:schemeClr val="tx2">
                  <a:lumMod val="75000"/>
                </a:schemeClr>
              </a:solidFill>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8449669"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graphicFrame>
        <p:nvGraphicFramePr>
          <p:cNvPr id="7" name="Diagram 6">
            <a:extLst>
              <a:ext uri="{FF2B5EF4-FFF2-40B4-BE49-F238E27FC236}">
                <a16:creationId xmlns:a16="http://schemas.microsoft.com/office/drawing/2014/main" id="{ADA6C40C-90D8-4501-8785-41FF4A99CD6C}"/>
              </a:ext>
            </a:extLst>
          </p:cNvPr>
          <p:cNvGraphicFramePr/>
          <p:nvPr>
            <p:extLst>
              <p:ext uri="{D42A27DB-BD31-4B8C-83A1-F6EECF244321}">
                <p14:modId xmlns:p14="http://schemas.microsoft.com/office/powerpoint/2010/main" val="1772850287"/>
              </p:ext>
            </p:extLst>
          </p:nvPr>
        </p:nvGraphicFramePr>
        <p:xfrm>
          <a:off x="-1829787" y="2802248"/>
          <a:ext cx="9534286" cy="1312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a:extLst>
              <a:ext uri="{FF2B5EF4-FFF2-40B4-BE49-F238E27FC236}">
                <a16:creationId xmlns:a16="http://schemas.microsoft.com/office/drawing/2014/main" id="{64A4687B-A70E-4F39-83CA-C9EC017ED850}"/>
              </a:ext>
            </a:extLst>
          </p:cNvPr>
          <p:cNvGraphicFramePr/>
          <p:nvPr>
            <p:extLst>
              <p:ext uri="{D42A27DB-BD31-4B8C-83A1-F6EECF244321}">
                <p14:modId xmlns:p14="http://schemas.microsoft.com/office/powerpoint/2010/main" val="470799083"/>
              </p:ext>
            </p:extLst>
          </p:nvPr>
        </p:nvGraphicFramePr>
        <p:xfrm>
          <a:off x="2336743" y="2802248"/>
          <a:ext cx="9713420" cy="131275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4" name="Diagram 13">
            <a:extLst>
              <a:ext uri="{FF2B5EF4-FFF2-40B4-BE49-F238E27FC236}">
                <a16:creationId xmlns:a16="http://schemas.microsoft.com/office/drawing/2014/main" id="{FA6390F5-61FB-481C-B29B-3E139283EA13}"/>
              </a:ext>
            </a:extLst>
          </p:cNvPr>
          <p:cNvGraphicFramePr/>
          <p:nvPr>
            <p:extLst>
              <p:ext uri="{D42A27DB-BD31-4B8C-83A1-F6EECF244321}">
                <p14:modId xmlns:p14="http://schemas.microsoft.com/office/powerpoint/2010/main" val="3321936806"/>
              </p:ext>
            </p:extLst>
          </p:nvPr>
        </p:nvGraphicFramePr>
        <p:xfrm>
          <a:off x="-1919354" y="4443744"/>
          <a:ext cx="9713420" cy="131275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5" name="Diagram 14">
            <a:extLst>
              <a:ext uri="{FF2B5EF4-FFF2-40B4-BE49-F238E27FC236}">
                <a16:creationId xmlns:a16="http://schemas.microsoft.com/office/drawing/2014/main" id="{6EE935BF-67B0-4A7A-B7C0-87E14E07DB5A}"/>
              </a:ext>
            </a:extLst>
          </p:cNvPr>
          <p:cNvGraphicFramePr/>
          <p:nvPr>
            <p:extLst>
              <p:ext uri="{D42A27DB-BD31-4B8C-83A1-F6EECF244321}">
                <p14:modId xmlns:p14="http://schemas.microsoft.com/office/powerpoint/2010/main" val="1559507973"/>
              </p:ext>
            </p:extLst>
          </p:nvPr>
        </p:nvGraphicFramePr>
        <p:xfrm>
          <a:off x="2336743" y="4443744"/>
          <a:ext cx="9713420" cy="131275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8" name="Left Bracket 7">
            <a:extLst>
              <a:ext uri="{FF2B5EF4-FFF2-40B4-BE49-F238E27FC236}">
                <a16:creationId xmlns:a16="http://schemas.microsoft.com/office/drawing/2014/main" id="{225655DC-952B-434B-8CF9-B5A97F97541F}"/>
              </a:ext>
            </a:extLst>
          </p:cNvPr>
          <p:cNvSpPr/>
          <p:nvPr/>
        </p:nvSpPr>
        <p:spPr>
          <a:xfrm rot="16200000">
            <a:off x="5936987" y="2565482"/>
            <a:ext cx="469936" cy="6469196"/>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TextBox 15">
            <a:extLst>
              <a:ext uri="{FF2B5EF4-FFF2-40B4-BE49-F238E27FC236}">
                <a16:creationId xmlns:a16="http://schemas.microsoft.com/office/drawing/2014/main" id="{D340842E-D3CC-47FB-839D-0A314E2D4C9C}"/>
              </a:ext>
            </a:extLst>
          </p:cNvPr>
          <p:cNvSpPr txBox="1"/>
          <p:nvPr/>
        </p:nvSpPr>
        <p:spPr>
          <a:xfrm>
            <a:off x="3118058" y="5764967"/>
            <a:ext cx="6163044" cy="261610"/>
          </a:xfrm>
          <a:prstGeom prst="rect">
            <a:avLst/>
          </a:prstGeom>
          <a:noFill/>
        </p:spPr>
        <p:txBody>
          <a:bodyPr wrap="square" rtlCol="0">
            <a:spAutoFit/>
          </a:bodyPr>
          <a:lstStyle/>
          <a:p>
            <a:r>
              <a:rPr lang="en-GB" sz="1100" dirty="0"/>
              <a:t>Each area will have a public representative on behalf of the wider groups, communities and organisations</a:t>
            </a:r>
          </a:p>
        </p:txBody>
      </p:sp>
    </p:spTree>
    <p:extLst>
      <p:ext uri="{BB962C8B-B14F-4D97-AF65-F5344CB8AC3E}">
        <p14:creationId xmlns:p14="http://schemas.microsoft.com/office/powerpoint/2010/main" val="950188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86D3-3EF0-4F37-806E-3999286264D6}"/>
              </a:ext>
            </a:extLst>
          </p:cNvPr>
          <p:cNvSpPr>
            <a:spLocks noGrp="1"/>
          </p:cNvSpPr>
          <p:nvPr>
            <p:ph type="title"/>
          </p:nvPr>
        </p:nvSpPr>
        <p:spPr>
          <a:xfrm>
            <a:off x="609785" y="517405"/>
            <a:ext cx="9740845" cy="820481"/>
          </a:xfrm>
        </p:spPr>
        <p:txBody>
          <a:bodyPr vert="horz" lIns="91440" tIns="45720" rIns="91440" bIns="45720" rtlCol="0" anchor="ctr">
            <a:normAutofit/>
          </a:bodyPr>
          <a:lstStyle/>
          <a:p>
            <a:r>
              <a:rPr lang="en-US" spc="-100" dirty="0">
                <a:solidFill>
                  <a:schemeClr val="tx1">
                    <a:lumMod val="75000"/>
                    <a:lumOff val="25000"/>
                  </a:schemeClr>
                </a:solidFill>
                <a:latin typeface="Arial" panose="020B0604020202020204" pitchFamily="34" charset="0"/>
                <a:cs typeface="Arial" panose="020B0604020202020204" pitchFamily="34" charset="0"/>
              </a:rPr>
              <a:t>Partnership responsibilities</a:t>
            </a:r>
          </a:p>
        </p:txBody>
      </p:sp>
      <p:pic>
        <p:nvPicPr>
          <p:cNvPr id="5" name="Picture 4">
            <a:extLst>
              <a:ext uri="{FF2B5EF4-FFF2-40B4-BE49-F238E27FC236}">
                <a16:creationId xmlns:a16="http://schemas.microsoft.com/office/drawing/2014/main" id="{D4D9CF47-84D3-4678-A185-BA6AC282D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6592" y="5393655"/>
            <a:ext cx="1558827" cy="1124988"/>
          </a:xfrm>
          <a:prstGeom prst="rect">
            <a:avLst/>
          </a:prstGeom>
        </p:spPr>
      </p:pic>
      <p:sp>
        <p:nvSpPr>
          <p:cNvPr id="3" name="TextBox 2">
            <a:extLst>
              <a:ext uri="{FF2B5EF4-FFF2-40B4-BE49-F238E27FC236}">
                <a16:creationId xmlns:a16="http://schemas.microsoft.com/office/drawing/2014/main" id="{473FD0AA-6775-4AC5-8499-6E842B81EBDD}"/>
              </a:ext>
            </a:extLst>
          </p:cNvPr>
          <p:cNvSpPr txBox="1"/>
          <p:nvPr/>
        </p:nvSpPr>
        <p:spPr>
          <a:xfrm>
            <a:off x="729842" y="1604295"/>
            <a:ext cx="11095577" cy="1323439"/>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The partnership is a statutory function supporting integrated working across the county. </a:t>
            </a:r>
          </a:p>
          <a:p>
            <a:pPr lvl="0">
              <a:lnSpc>
                <a:spcPct val="100000"/>
              </a:lnSpc>
              <a:spcBef>
                <a:spcPts val="0"/>
              </a:spcBef>
            </a:pPr>
            <a:endParaRPr lang="en-GB" sz="2000" dirty="0">
              <a:solidFill>
                <a:schemeClr val="tx2">
                  <a:lumMod val="75000"/>
                </a:schemeClr>
              </a:solidFill>
              <a:latin typeface="Arial" panose="020B0604020202020204" pitchFamily="34" charset="0"/>
              <a:cs typeface="Arial" panose="020B0604020202020204" pitchFamily="34" charset="0"/>
            </a:endParaRPr>
          </a:p>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They will complement the ongoing activities of the existing Health and Wellbeing Boards </a:t>
            </a:r>
            <a:br>
              <a:rPr lang="en-GB" sz="2000" dirty="0">
                <a:solidFill>
                  <a:schemeClr val="tx2">
                    <a:lumMod val="75000"/>
                  </a:schemeClr>
                </a:solidFill>
                <a:latin typeface="Arial" panose="020B0604020202020204" pitchFamily="34" charset="0"/>
                <a:cs typeface="Arial" panose="020B0604020202020204" pitchFamily="34" charset="0"/>
              </a:rPr>
            </a:br>
            <a:r>
              <a:rPr lang="en-GB" sz="2000" dirty="0">
                <a:solidFill>
                  <a:schemeClr val="tx2">
                    <a:lumMod val="75000"/>
                  </a:schemeClr>
                </a:solidFill>
                <a:latin typeface="Arial" panose="020B0604020202020204" pitchFamily="34" charset="0"/>
                <a:cs typeface="Arial" panose="020B0604020202020204" pitchFamily="34" charset="0"/>
              </a:rPr>
              <a:t>by promoting integration from place level to system level.</a:t>
            </a:r>
          </a:p>
        </p:txBody>
      </p:sp>
      <p:cxnSp>
        <p:nvCxnSpPr>
          <p:cNvPr id="6" name="Straight Connector 5">
            <a:extLst>
              <a:ext uri="{FF2B5EF4-FFF2-40B4-BE49-F238E27FC236}">
                <a16:creationId xmlns:a16="http://schemas.microsoft.com/office/drawing/2014/main" id="{3F6A38CA-E16E-462D-9C54-E6666B3876D8}"/>
              </a:ext>
            </a:extLst>
          </p:cNvPr>
          <p:cNvCxnSpPr>
            <a:cxnSpLocks/>
          </p:cNvCxnSpPr>
          <p:nvPr/>
        </p:nvCxnSpPr>
        <p:spPr>
          <a:xfrm>
            <a:off x="729842" y="1275127"/>
            <a:ext cx="6310150" cy="0"/>
          </a:xfrm>
          <a:prstGeom prst="line">
            <a:avLst/>
          </a:prstGeom>
          <a:ln w="38100">
            <a:solidFill>
              <a:srgbClr val="F1AB3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6ADD7B-E4BC-482B-B513-2ABC7D8D843A}"/>
              </a:ext>
            </a:extLst>
          </p:cNvPr>
          <p:cNvSpPr txBox="1"/>
          <p:nvPr/>
        </p:nvSpPr>
        <p:spPr>
          <a:xfrm>
            <a:off x="729843" y="3346941"/>
            <a:ext cx="9239780" cy="2339102"/>
          </a:xfrm>
          <a:prstGeom prst="rect">
            <a:avLst/>
          </a:prstGeom>
          <a:noFill/>
        </p:spPr>
        <p:txBody>
          <a:bodyPr wrap="square" lIns="91440" tIns="45720" rIns="91440" bIns="45720" rtlCol="0" anchor="t">
            <a:spAutoFit/>
          </a:bodyPr>
          <a:lstStyle/>
          <a:p>
            <a:pPr lvl="0">
              <a:lnSpc>
                <a:spcPct val="100000"/>
              </a:lnSpc>
              <a:spcBef>
                <a:spcPts val="0"/>
              </a:spcBef>
            </a:pPr>
            <a:r>
              <a:rPr lang="en-GB" sz="2000" dirty="0">
                <a:solidFill>
                  <a:schemeClr val="tx2">
                    <a:lumMod val="75000"/>
                  </a:schemeClr>
                </a:solidFill>
                <a:latin typeface="Arial" panose="020B0604020202020204" pitchFamily="34" charset="0"/>
                <a:cs typeface="Arial" panose="020B0604020202020204" pitchFamily="34" charset="0"/>
              </a:rPr>
              <a:t>Responsibilities include:</a:t>
            </a:r>
          </a:p>
          <a:p>
            <a:pPr marL="342900" lvl="0" indent="-342900">
              <a:lnSpc>
                <a:spcPct val="100000"/>
              </a:lnSpc>
              <a:spcBef>
                <a:spcPts val="0"/>
              </a:spcBef>
              <a:buFont typeface="Arial" panose="020B0604020202020204" pitchFamily="34" charset="0"/>
              <a:buChar char="•"/>
            </a:pPr>
            <a:r>
              <a:rPr lang="en-GB" dirty="0">
                <a:solidFill>
                  <a:schemeClr val="tx2">
                    <a:lumMod val="75000"/>
                  </a:schemeClr>
                </a:solidFill>
                <a:latin typeface="Arial" panose="020B0604020202020204" pitchFamily="34" charset="0"/>
                <a:cs typeface="Arial" panose="020B0604020202020204" pitchFamily="34" charset="0"/>
              </a:rPr>
              <a:t>addressing inequalities in health and wellbeing outcomes and making sure there is better access to health services</a:t>
            </a:r>
          </a:p>
          <a:p>
            <a:pPr marL="342900" lvl="0" indent="-342900">
              <a:lnSpc>
                <a:spcPct val="100000"/>
              </a:lnSpc>
              <a:spcBef>
                <a:spcPts val="0"/>
              </a:spcBef>
              <a:buFont typeface="Arial" panose="020B0604020202020204" pitchFamily="34" charset="0"/>
              <a:buChar char="•"/>
            </a:pPr>
            <a:r>
              <a:rPr lang="en-GB" dirty="0">
                <a:solidFill>
                  <a:schemeClr val="tx2">
                    <a:lumMod val="75000"/>
                  </a:schemeClr>
                </a:solidFill>
                <a:latin typeface="Arial" panose="020B0604020202020204" pitchFamily="34" charset="0"/>
                <a:cs typeface="Arial" panose="020B0604020202020204" pitchFamily="34" charset="0"/>
              </a:rPr>
              <a:t>bringing together people and organisations involved with wider issues like employment, education, housing and crime to support healthier communities </a:t>
            </a:r>
          </a:p>
          <a:p>
            <a:pPr marL="342900" lvl="0" indent="-342900">
              <a:lnSpc>
                <a:spcPct val="100000"/>
              </a:lnSpc>
              <a:spcBef>
                <a:spcPts val="0"/>
              </a:spcBef>
              <a:buFont typeface="Arial" panose="020B0604020202020204" pitchFamily="34" charset="0"/>
              <a:buChar char="•"/>
            </a:pPr>
            <a:r>
              <a:rPr lang="en-GB" dirty="0">
                <a:solidFill>
                  <a:schemeClr val="tx2">
                    <a:lumMod val="75000"/>
                  </a:schemeClr>
                </a:solidFill>
                <a:latin typeface="Arial" panose="020B0604020202020204" pitchFamily="34" charset="0"/>
                <a:cs typeface="Arial" panose="020B0604020202020204" pitchFamily="34" charset="0"/>
              </a:rPr>
              <a:t>improving the life chances and health outcomes of babies, children and young people</a:t>
            </a:r>
          </a:p>
          <a:p>
            <a:pPr marL="342900" indent="-342900">
              <a:buFont typeface="Arial" panose="020B0604020202020204" pitchFamily="34" charset="0"/>
              <a:buChar char="•"/>
            </a:pPr>
            <a:r>
              <a:rPr lang="en-GB" dirty="0">
                <a:solidFill>
                  <a:schemeClr val="tx2">
                    <a:lumMod val="75000"/>
                  </a:schemeClr>
                </a:solidFill>
                <a:latin typeface="Arial" panose="020B0604020202020204" pitchFamily="34" charset="0"/>
                <a:cs typeface="Arial" panose="020B0604020202020204" pitchFamily="34" charset="0"/>
              </a:rPr>
              <a:t>supporting communities to live more independent, healthier lives for longer</a:t>
            </a:r>
          </a:p>
          <a:p>
            <a:pPr marL="342900" lvl="0" indent="-342900">
              <a:lnSpc>
                <a:spcPct val="100000"/>
              </a:lnSpc>
              <a:spcBef>
                <a:spcPts val="0"/>
              </a:spcBef>
              <a:buFont typeface="Arial" panose="020B0604020202020204" pitchFamily="34" charset="0"/>
              <a:buChar char="•"/>
            </a:pPr>
            <a:endParaRPr lang="en-GB" dirty="0">
              <a:solidFill>
                <a:schemeClr val="tx2">
                  <a:lumMod val="75000"/>
                </a:schemeClr>
              </a:solidFill>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8F07C750-5383-4EDF-A9D0-B04E9060DECB}"/>
              </a:ext>
            </a:extLst>
          </p:cNvPr>
          <p:cNvGrpSpPr/>
          <p:nvPr/>
        </p:nvGrpSpPr>
        <p:grpSpPr>
          <a:xfrm>
            <a:off x="496931" y="6155703"/>
            <a:ext cx="9656808" cy="362940"/>
            <a:chOff x="496931" y="6155703"/>
            <a:chExt cx="9656808" cy="362940"/>
          </a:xfrm>
        </p:grpSpPr>
        <p:cxnSp>
          <p:nvCxnSpPr>
            <p:cNvPr id="10" name="Straight Connector 9">
              <a:extLst>
                <a:ext uri="{FF2B5EF4-FFF2-40B4-BE49-F238E27FC236}">
                  <a16:creationId xmlns:a16="http://schemas.microsoft.com/office/drawing/2014/main" id="{3C24FEFB-9FBF-42E9-BD75-C36E63EFD260}"/>
                </a:ext>
              </a:extLst>
            </p:cNvPr>
            <p:cNvCxnSpPr>
              <a:cxnSpLocks/>
            </p:cNvCxnSpPr>
            <p:nvPr/>
          </p:nvCxnSpPr>
          <p:spPr>
            <a:xfrm>
              <a:off x="609785" y="6337173"/>
              <a:ext cx="9543954" cy="0"/>
            </a:xfrm>
            <a:prstGeom prst="line">
              <a:avLst/>
            </a:prstGeom>
            <a:ln w="381000">
              <a:solidFill>
                <a:srgbClr val="F1AB3D"/>
              </a:solidFill>
            </a:ln>
          </p:spPr>
          <p:style>
            <a:lnRef idx="3">
              <a:schemeClr val="accent4"/>
            </a:lnRef>
            <a:fillRef idx="0">
              <a:schemeClr val="accent4"/>
            </a:fillRef>
            <a:effectRef idx="2">
              <a:schemeClr val="accent4"/>
            </a:effectRef>
            <a:fontRef idx="minor">
              <a:schemeClr val="tx1"/>
            </a:fontRef>
          </p:style>
        </p:cxnSp>
        <p:cxnSp>
          <p:nvCxnSpPr>
            <p:cNvPr id="11" name="Straight Connector 10">
              <a:extLst>
                <a:ext uri="{FF2B5EF4-FFF2-40B4-BE49-F238E27FC236}">
                  <a16:creationId xmlns:a16="http://schemas.microsoft.com/office/drawing/2014/main" id="{6E2695E7-5E3E-4ADB-BA36-BDB83BCE9F1C}"/>
                </a:ext>
              </a:extLst>
            </p:cNvPr>
            <p:cNvCxnSpPr>
              <a:cxnSpLocks/>
            </p:cNvCxnSpPr>
            <p:nvPr/>
          </p:nvCxnSpPr>
          <p:spPr>
            <a:xfrm>
              <a:off x="496931" y="6155703"/>
              <a:ext cx="0" cy="362940"/>
            </a:xfrm>
            <a:prstGeom prst="line">
              <a:avLst/>
            </a:prstGeom>
            <a:ln w="76200">
              <a:solidFill>
                <a:srgbClr val="F1AB3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095303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DC30E8A913B64D9A36C2E28CFA479E" ma:contentTypeVersion="4" ma:contentTypeDescription="Create a new document." ma:contentTypeScope="" ma:versionID="26856c61020a7813c8c4e5c0f8b3882d">
  <xsd:schema xmlns:xsd="http://www.w3.org/2001/XMLSchema" xmlns:xs="http://www.w3.org/2001/XMLSchema" xmlns:p="http://schemas.microsoft.com/office/2006/metadata/properties" xmlns:ns2="4bb91778-60d6-4b3d-ac27-ac6f5421da6b" targetNamespace="http://schemas.microsoft.com/office/2006/metadata/properties" ma:root="true" ma:fieldsID="f483fa7c7dfdbafa93e60eaf69d11829" ns2:_="">
    <xsd:import namespace="4bb91778-60d6-4b3d-ac27-ac6f5421da6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b91778-60d6-4b3d-ac27-ac6f5421da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8DF227-15EC-4C7D-89E9-34DE6BB5C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b91778-60d6-4b3d-ac27-ac6f5421da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A19FF-D361-4550-9F5C-4680A728A50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77D407A-2F46-444C-AEFF-9E94D05227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13215</TotalTime>
  <Words>2737</Words>
  <Application>Microsoft Office PowerPoint</Application>
  <PresentationFormat>Widescreen</PresentationFormat>
  <Paragraphs>227</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vt:lpstr>
      <vt:lpstr>Calibri</vt:lpstr>
      <vt:lpstr>Calibri Light</vt:lpstr>
      <vt:lpstr>Lato</vt:lpstr>
      <vt:lpstr>Office Theme</vt:lpstr>
      <vt:lpstr>Our Dorset Health and Care System  27 Jan 2022</vt:lpstr>
      <vt:lpstr>Health, care and wellbeing</vt:lpstr>
      <vt:lpstr>Social care and health reform</vt:lpstr>
      <vt:lpstr>Our current system</vt:lpstr>
      <vt:lpstr>The new health and care system</vt:lpstr>
      <vt:lpstr>Benefits of a joined-up system</vt:lpstr>
      <vt:lpstr>ICS proposals</vt:lpstr>
      <vt:lpstr>Dorset Health and Care Partnership</vt:lpstr>
      <vt:lpstr>Partnership responsibilities</vt:lpstr>
      <vt:lpstr>Integrated Care Board Governance</vt:lpstr>
      <vt:lpstr>Integrated Care Board finance</vt:lpstr>
      <vt:lpstr>Place based partnerships</vt:lpstr>
      <vt:lpstr>Provider collaboratives</vt:lpstr>
      <vt:lpstr>Involving our communities</vt:lpstr>
      <vt:lpstr>Timelines</vt:lpstr>
      <vt:lpstr>Getting in touch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Hillier</dc:creator>
  <cp:lastModifiedBy>Kirsty Hillier</cp:lastModifiedBy>
  <cp:revision>294</cp:revision>
  <dcterms:created xsi:type="dcterms:W3CDTF">2021-05-11T12:55:54Z</dcterms:created>
  <dcterms:modified xsi:type="dcterms:W3CDTF">2022-01-27T14:41:00Z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0x010100B0DC30E8A913B64D9A36C2E28CFA479E</vt:lpwstr>
  </property>
</Properties>
</file>