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9" r:id="rId2"/>
    <p:sldId id="265" r:id="rId3"/>
    <p:sldId id="263" r:id="rId4"/>
    <p:sldId id="261" r:id="rId5"/>
    <p:sldId id="264" r:id="rId6"/>
    <p:sldId id="278" r:id="rId7"/>
    <p:sldId id="279" r:id="rId8"/>
    <p:sldId id="276" r:id="rId9"/>
    <p:sldId id="281" r:id="rId10"/>
    <p:sldId id="280" r:id="rId11"/>
    <p:sldId id="284" r:id="rId12"/>
    <p:sldId id="288" r:id="rId13"/>
    <p:sldId id="287" r:id="rId14"/>
    <p:sldId id="290" r:id="rId15"/>
    <p:sldId id="291" r:id="rId16"/>
    <p:sldId id="277" r:id="rId17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72"/>
  </p:normalViewPr>
  <p:slideViewPr>
    <p:cSldViewPr>
      <p:cViewPr>
        <p:scale>
          <a:sx n="33" d="100"/>
          <a:sy n="33" d="100"/>
        </p:scale>
        <p:origin x="-980" y="-3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909CF-1AA6-42AB-8C57-F102675D774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9C1E6-CC55-416F-B3E1-2D6672401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145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67798" y="2138381"/>
            <a:ext cx="17568503" cy="582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1567B2"/>
                </a:solidFill>
                <a:latin typeface="Frutiger"/>
                <a:cs typeface="Frutiger"/>
              </a:defRPr>
            </a:lvl1pPr>
          </a:lstStyle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1567B2"/>
                </a:solidFill>
                <a:latin typeface="Frutiger"/>
                <a:cs typeface="Frutiger"/>
              </a:defRPr>
            </a:lvl1pPr>
          </a:lstStyle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1567B2"/>
                </a:solidFill>
                <a:latin typeface="Frutiger"/>
                <a:cs typeface="Frutiger"/>
              </a:defRPr>
            </a:lvl1pPr>
          </a:lstStyle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1567B2"/>
                </a:solidFill>
                <a:latin typeface="Frutiger"/>
                <a:cs typeface="Frutiger"/>
              </a:defRPr>
            </a:lvl1pPr>
          </a:lstStyle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1567B2"/>
                </a:solidFill>
                <a:latin typeface="Frutiger"/>
                <a:cs typeface="Frutiger"/>
              </a:defRPr>
            </a:lvl1pPr>
          </a:lstStyle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452374"/>
            <a:ext cx="18093690" cy="180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06631" y="9887977"/>
            <a:ext cx="4221480" cy="490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1567B2"/>
                </a:solidFill>
                <a:latin typeface="Frutiger"/>
                <a:cs typeface="Frutiger"/>
              </a:defRPr>
            </a:lvl1pPr>
          </a:lstStyle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75218" y="3003894"/>
            <a:ext cx="16625432" cy="2968120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NHS Rainbow Badge Programme- Phase II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7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21"/>
    </mc:Choice>
    <mc:Fallback xmlns="">
      <p:transition spd="slow" advTm="1182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17650" y="2214900"/>
            <a:ext cx="18257719" cy="65383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lvl="0"/>
            <a:r>
              <a:rPr lang="en-GB" sz="3600" dirty="0" smtClean="0">
                <a:latin typeface="Frutiger"/>
              </a:rPr>
              <a:t>With a successful pilot completed we are now looking to roll the scheme out more fully. NHS England has commissioned the provision of this for another 40 Trusts across England.</a:t>
            </a:r>
          </a:p>
          <a:p>
            <a:pPr lvl="0"/>
            <a:r>
              <a:rPr lang="en-GB" sz="3600" dirty="0" smtClean="0">
                <a:latin typeface="Frutiger"/>
              </a:rPr>
              <a:t>Learning from the pilot process and input from those Trusts involved has led to the revision of the assessment model slightly. Key changes include: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Increased timescales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Increased opportunities for support meetings with a member of the NHS Rainbow Badge team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Change in how we assess the work being conducted by clinical services: Policy Reviews, Staff/Patient surveys, Clinical Services survey, Assessment document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Reviewing the work done to make spaces inclusive of intersex people</a:t>
            </a:r>
          </a:p>
          <a:p>
            <a:pPr lvl="0"/>
            <a:endParaRPr lang="en-GB" sz="2800" dirty="0">
              <a:latin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What next?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3650" y="6772540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0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60"/>
    </mc:Choice>
    <mc:Fallback xmlns="">
      <p:transition spd="slow" advTm="3076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71095" y="2656305"/>
            <a:ext cx="18257719" cy="63074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Month 1- Induction meeting with team, provision of all assessment materials. Discuss personalised timeline including launch of staff/patient surveys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Month 3- Policy document submission. Launch services survey.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 smtClean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Month 4- Policy review feedback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Month 6 – Submission for final assessment and cut off for services survey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Assessment review period: 1 month</a:t>
            </a:r>
          </a:p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endParaRPr sz="3650" dirty="0">
              <a:latin typeface="Frutiger"/>
              <a:cs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Timeline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76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9330" y="236049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Policy Review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52245" y="2571490"/>
            <a:ext cx="1752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Frutiger"/>
              </a:rPr>
              <a:t>Adoption Policy </a:t>
            </a:r>
            <a:endParaRPr lang="en-GB" sz="3600" dirty="0" smtClean="0">
              <a:latin typeface="Frutiger"/>
            </a:endParaRPr>
          </a:p>
          <a:p>
            <a:r>
              <a:rPr lang="en-GB" sz="3600" dirty="0">
                <a:latin typeface="Frutiger"/>
              </a:rPr>
              <a:t>Special or Compassionate Leave Policy </a:t>
            </a:r>
            <a:endParaRPr lang="en-GB" sz="3600" dirty="0" smtClean="0">
              <a:latin typeface="Frutiger"/>
            </a:endParaRPr>
          </a:p>
          <a:p>
            <a:r>
              <a:rPr lang="en-GB" sz="3600" dirty="0">
                <a:latin typeface="Frutiger"/>
              </a:rPr>
              <a:t>Maternity Policy </a:t>
            </a:r>
            <a:endParaRPr lang="en-GB" sz="3600" dirty="0" smtClean="0">
              <a:latin typeface="Frutiger"/>
            </a:endParaRPr>
          </a:p>
          <a:p>
            <a:r>
              <a:rPr lang="en-GB" sz="3600" dirty="0">
                <a:latin typeface="Frutiger"/>
              </a:rPr>
              <a:t>Paternity Policy </a:t>
            </a:r>
            <a:endParaRPr lang="en-GB" sz="3600" dirty="0" smtClean="0">
              <a:latin typeface="Frutiger"/>
            </a:endParaRPr>
          </a:p>
          <a:p>
            <a:r>
              <a:rPr lang="en-GB" sz="3600" dirty="0">
                <a:latin typeface="Frutiger"/>
              </a:rPr>
              <a:t>Shared Parental Leave Policy </a:t>
            </a:r>
            <a:endParaRPr lang="en-GB" sz="3600" dirty="0" smtClean="0">
              <a:latin typeface="Frutiger"/>
            </a:endParaRPr>
          </a:p>
          <a:p>
            <a:r>
              <a:rPr lang="en-GB" sz="3600" dirty="0">
                <a:latin typeface="Frutiger"/>
              </a:rPr>
              <a:t>Trans inclusion </a:t>
            </a:r>
            <a:r>
              <a:rPr lang="en-GB" sz="3600" dirty="0" smtClean="0">
                <a:latin typeface="Frutiger"/>
              </a:rPr>
              <a:t>policy</a:t>
            </a:r>
          </a:p>
          <a:p>
            <a:r>
              <a:rPr lang="en-GB" sz="3600" dirty="0">
                <a:latin typeface="Frutiger"/>
              </a:rPr>
              <a:t>Uniform/dress code </a:t>
            </a:r>
            <a:r>
              <a:rPr lang="en-GB" sz="3600" dirty="0" smtClean="0">
                <a:latin typeface="Frutiger"/>
              </a:rPr>
              <a:t>policy</a:t>
            </a:r>
          </a:p>
          <a:p>
            <a:r>
              <a:rPr lang="en-GB" sz="3600" dirty="0">
                <a:latin typeface="Frutiger"/>
              </a:rPr>
              <a:t>Discrimination, bullying and harassment </a:t>
            </a:r>
            <a:r>
              <a:rPr lang="en-GB" sz="3600" dirty="0" smtClean="0">
                <a:latin typeface="Frutiger"/>
              </a:rPr>
              <a:t>policy</a:t>
            </a:r>
            <a:endParaRPr lang="en-GB" sz="3600" dirty="0">
              <a:solidFill>
                <a:srgbClr val="0070C0"/>
              </a:solidFill>
              <a:latin typeface="Frutiger"/>
            </a:endParaRPr>
          </a:p>
        </p:txBody>
      </p:sp>
    </p:spTree>
    <p:extLst>
      <p:ext uri="{BB962C8B-B14F-4D97-AF65-F5344CB8AC3E}">
        <p14:creationId xmlns:p14="http://schemas.microsoft.com/office/powerpoint/2010/main" val="167832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9330" y="236049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Staff/Patient surveys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36650" y="2798446"/>
            <a:ext cx="1752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Fully anonymous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No free text on patient facing survey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Acts as a cross checker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 smtClean="0">
              <a:solidFill>
                <a:srgbClr val="0070C0"/>
              </a:solidFill>
              <a:latin typeface="Frutiger"/>
            </a:endParaRPr>
          </a:p>
          <a:p>
            <a:endParaRPr lang="en-GB" sz="3600" dirty="0" smtClean="0">
              <a:solidFill>
                <a:srgbClr val="0070C0"/>
              </a:solidFill>
              <a:latin typeface="Frutiger"/>
            </a:endParaRPr>
          </a:p>
          <a:p>
            <a:endParaRPr lang="en-GB" sz="3600" dirty="0">
              <a:solidFill>
                <a:srgbClr val="0070C0"/>
              </a:solidFill>
              <a:latin typeface="Frutiger"/>
            </a:endParaRPr>
          </a:p>
          <a:p>
            <a:endParaRPr lang="en-GB" sz="3600" dirty="0">
              <a:solidFill>
                <a:srgbClr val="0070C0"/>
              </a:solidFill>
              <a:latin typeface="Frutiger"/>
            </a:endParaRPr>
          </a:p>
        </p:txBody>
      </p:sp>
    </p:spTree>
    <p:extLst>
      <p:ext uri="{BB962C8B-B14F-4D97-AF65-F5344CB8AC3E}">
        <p14:creationId xmlns:p14="http://schemas.microsoft.com/office/powerpoint/2010/main" val="95079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9330" y="236049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Services survey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36650" y="2798446"/>
            <a:ext cx="175260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Goes out to all service leads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Will be followed up by Assessor with an evidence list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Inclusion signifiers within the physical </a:t>
            </a:r>
            <a:r>
              <a:rPr lang="en-GB" sz="3600" dirty="0">
                <a:latin typeface="Frutiger"/>
              </a:rPr>
              <a:t>Care e</a:t>
            </a:r>
            <a:r>
              <a:rPr lang="en-GB" sz="3600" dirty="0" smtClean="0">
                <a:latin typeface="Frutiger"/>
              </a:rPr>
              <a:t>nvironment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Virtual care environment - unscored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Patient Information- leaflets/posters </a:t>
            </a:r>
            <a:r>
              <a:rPr lang="en-GB" sz="3600" dirty="0" err="1" smtClean="0">
                <a:latin typeface="Frutiger"/>
              </a:rPr>
              <a:t>etc</a:t>
            </a:r>
            <a:endParaRPr lang="en-GB" sz="3600" dirty="0" smtClean="0">
              <a:latin typeface="Frutiger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Patient </a:t>
            </a:r>
            <a:r>
              <a:rPr lang="en-GB" sz="3600" dirty="0">
                <a:latin typeface="Frutiger"/>
              </a:rPr>
              <a:t>Care &amp; </a:t>
            </a:r>
            <a:r>
              <a:rPr lang="en-GB" sz="3600" dirty="0" smtClean="0">
                <a:latin typeface="Frutiger"/>
              </a:rPr>
              <a:t>Record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Sexual Orientation, gender, trans status monitoring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Staff Training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Specific </a:t>
            </a:r>
            <a:r>
              <a:rPr lang="en-GB" sz="3600" dirty="0">
                <a:latin typeface="Frutiger"/>
              </a:rPr>
              <a:t>Service Questions (Laboratory, Perinatal health, Gynaecology, Fertility, Oncology, Sexual Health)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 smtClean="0">
              <a:latin typeface="Frutiger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 smtClean="0">
              <a:solidFill>
                <a:srgbClr val="0070C0"/>
              </a:solidFill>
              <a:latin typeface="Frutiger"/>
            </a:endParaRPr>
          </a:p>
          <a:p>
            <a:endParaRPr lang="en-GB" sz="3600" dirty="0" smtClean="0">
              <a:solidFill>
                <a:srgbClr val="0070C0"/>
              </a:solidFill>
              <a:latin typeface="Frutiger"/>
            </a:endParaRPr>
          </a:p>
          <a:p>
            <a:endParaRPr lang="en-GB" sz="3600" dirty="0">
              <a:solidFill>
                <a:srgbClr val="0070C0"/>
              </a:solidFill>
              <a:latin typeface="Frutiger"/>
            </a:endParaRPr>
          </a:p>
          <a:p>
            <a:endParaRPr lang="en-GB" sz="3600" dirty="0">
              <a:solidFill>
                <a:srgbClr val="0070C0"/>
              </a:solidFill>
              <a:latin typeface="Frutiger"/>
            </a:endParaRPr>
          </a:p>
        </p:txBody>
      </p:sp>
    </p:spTree>
    <p:extLst>
      <p:ext uri="{BB962C8B-B14F-4D97-AF65-F5344CB8AC3E}">
        <p14:creationId xmlns:p14="http://schemas.microsoft.com/office/powerpoint/2010/main" val="417759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9330" y="236049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Final Assessment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52245" y="2749290"/>
            <a:ext cx="17526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Recruitment and induction of staff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Training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Support for non-binary employees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Communications of support for LGBT+ people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Senior leadership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LGBT+ staff networks and activities undertaken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Intersectionality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Frutiger"/>
              </a:rPr>
              <a:t>Temporary staff</a:t>
            </a:r>
          </a:p>
          <a:p>
            <a:endParaRPr lang="en-GB" sz="3600" dirty="0" smtClean="0">
              <a:solidFill>
                <a:srgbClr val="0070C0"/>
              </a:solidFill>
              <a:latin typeface="Frutiger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 smtClean="0">
              <a:solidFill>
                <a:srgbClr val="0070C0"/>
              </a:solidFill>
              <a:latin typeface="Frutiger"/>
            </a:endParaRPr>
          </a:p>
          <a:p>
            <a:endParaRPr lang="en-GB" sz="3600" dirty="0" smtClean="0">
              <a:solidFill>
                <a:srgbClr val="0070C0"/>
              </a:solidFill>
              <a:latin typeface="Frutiger"/>
            </a:endParaRPr>
          </a:p>
          <a:p>
            <a:endParaRPr lang="en-GB" sz="3600" dirty="0">
              <a:solidFill>
                <a:srgbClr val="0070C0"/>
              </a:solidFill>
              <a:latin typeface="Frutiger"/>
            </a:endParaRPr>
          </a:p>
          <a:p>
            <a:endParaRPr lang="en-GB" sz="3600" dirty="0">
              <a:solidFill>
                <a:srgbClr val="0070C0"/>
              </a:solidFill>
              <a:latin typeface="Frutiger"/>
            </a:endParaRPr>
          </a:p>
        </p:txBody>
      </p:sp>
    </p:spTree>
    <p:extLst>
      <p:ext uri="{BB962C8B-B14F-4D97-AF65-F5344CB8AC3E}">
        <p14:creationId xmlns:p14="http://schemas.microsoft.com/office/powerpoint/2010/main" val="23674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85187" y="2178466"/>
            <a:ext cx="18257719" cy="6320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 smtClean="0">
              <a:solidFill>
                <a:srgbClr val="1567B2"/>
              </a:solidFill>
              <a:latin typeface="Frutiger"/>
              <a:cs typeface="Frutiger"/>
            </a:endParaRP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Patient experience improvements.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GB" sz="3650" dirty="0" smtClean="0">
              <a:latin typeface="Frutiger"/>
              <a:cs typeface="Frutiger"/>
            </a:endParaRP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Community engagement facilitated.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GB" sz="3650" dirty="0" smtClean="0">
              <a:latin typeface="Frutiger"/>
              <a:cs typeface="Frutiger"/>
            </a:endParaRP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Staff retention and satisfaction increases. 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GB" sz="3650" dirty="0" smtClean="0">
              <a:latin typeface="Frutiger"/>
              <a:cs typeface="Frutiger"/>
            </a:endParaRP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Demonstrates meeting legal requirements to reduce health inequalities.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GB" sz="3650" dirty="0" smtClean="0">
              <a:latin typeface="Frutiger"/>
              <a:cs typeface="Frutiger"/>
            </a:endParaRP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Access to expert support, best practice guidance and case studies.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>
              <a:solidFill>
                <a:srgbClr val="1567B2"/>
              </a:solidFill>
              <a:latin typeface="Frutiger"/>
              <a:cs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Impact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2531" y="6688740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2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3072"/>
    </mc:Choice>
    <mc:Fallback xmlns="">
      <p:transition spd="slow" advTm="31307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39214" y="2278271"/>
            <a:ext cx="18257719" cy="40479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en-GB" sz="2800" dirty="0">
                <a:latin typeface="Frutiger"/>
              </a:rPr>
              <a:t>Phase 1 of the NHS </a:t>
            </a:r>
            <a:r>
              <a:rPr lang="en-GB" sz="2800" dirty="0" smtClean="0">
                <a:latin typeface="Frutiger"/>
              </a:rPr>
              <a:t>Rainbow </a:t>
            </a:r>
            <a:r>
              <a:rPr lang="en-GB" sz="2800" dirty="0">
                <a:latin typeface="Frutiger"/>
              </a:rPr>
              <a:t>Badge </a:t>
            </a:r>
            <a:r>
              <a:rPr lang="en-GB" sz="2800" dirty="0" smtClean="0">
                <a:latin typeface="Frutiger"/>
              </a:rPr>
              <a:t>was created to combat some of the key barriers to healthcare for LGBT people, as well as the fact that almost a quarter of healthcare staff had witnessed colleagues behaving in a way that could be considered homo/bi or trans-phobic.</a:t>
            </a:r>
          </a:p>
          <a:p>
            <a:endParaRPr lang="en-GB" sz="2800" dirty="0">
              <a:latin typeface="Frutiger"/>
            </a:endParaRPr>
          </a:p>
          <a:p>
            <a:r>
              <a:rPr lang="en-GB" sz="2800" dirty="0" smtClean="0">
                <a:latin typeface="Frutiger"/>
              </a:rPr>
              <a:t>It </a:t>
            </a:r>
            <a:r>
              <a:rPr lang="en-GB" sz="2800" dirty="0">
                <a:latin typeface="Frutiger"/>
              </a:rPr>
              <a:t>had its official launch in 2018 and since then over 150 Trusts across England have launched NHS Rainbow Badges.</a:t>
            </a:r>
          </a:p>
          <a:p>
            <a:endParaRPr lang="en-GB" sz="2800" dirty="0">
              <a:solidFill>
                <a:srgbClr val="1D5FA9"/>
              </a:solidFill>
              <a:latin typeface="Frutiger"/>
            </a:endParaRPr>
          </a:p>
          <a:p>
            <a:pPr marL="12700">
              <a:spcBef>
                <a:spcPts val="105"/>
              </a:spcBef>
            </a:pPr>
            <a:r>
              <a:rPr lang="en-GB" sz="2800" dirty="0">
                <a:latin typeface="Frutiger"/>
              </a:rPr>
              <a:t>People had to actively sign up for a badge after reading core information and signing a pledge. 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3650" dirty="0">
              <a:latin typeface="Frutiger"/>
              <a:cs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>
                <a:solidFill>
                  <a:srgbClr val="1567B2"/>
                </a:solidFill>
                <a:latin typeface="Frutiger"/>
                <a:cs typeface="Frutiger"/>
              </a:rPr>
              <a:t>NHS Rainbow </a:t>
            </a: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Badge Phase 1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  <p:pic>
        <p:nvPicPr>
          <p:cNvPr id="24" name="Picture 2" descr="0f07b69a-edca-41af-a16f-16cdfbc66ddb@GBRP26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32" b="15727"/>
          <a:stretch/>
        </p:blipFill>
        <p:spPr bwMode="auto">
          <a:xfrm>
            <a:off x="6562166" y="6336888"/>
            <a:ext cx="7527491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51855"/>
      </p:ext>
    </p:extLst>
  </p:cSld>
  <p:clrMapOvr>
    <a:masterClrMapping/>
  </p:clrMapOvr>
  <p:transition spd="slow" advTm="4427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0676" y="2761482"/>
            <a:ext cx="18257719" cy="518411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en-GB" sz="2800" dirty="0">
                <a:latin typeface="Frutiger"/>
              </a:rPr>
              <a:t>NHS </a:t>
            </a:r>
            <a:r>
              <a:rPr lang="en-GB" sz="2800" dirty="0" smtClean="0">
                <a:latin typeface="Frutiger"/>
              </a:rPr>
              <a:t>England commissioned </a:t>
            </a:r>
            <a:r>
              <a:rPr lang="en-GB" sz="2800" dirty="0">
                <a:latin typeface="Frutiger"/>
              </a:rPr>
              <a:t>a collaboration, consisting of the LGBT Foundation, Stonewall, the LGBT Consortium, the </a:t>
            </a:r>
            <a:r>
              <a:rPr lang="en-GB" sz="2800" dirty="0" smtClean="0">
                <a:latin typeface="Frutiger"/>
              </a:rPr>
              <a:t>Brighton &amp; Hove </a:t>
            </a:r>
            <a:r>
              <a:rPr lang="en-GB" sz="2800" dirty="0">
                <a:latin typeface="Frutiger"/>
              </a:rPr>
              <a:t>Switchboard and GLADD, to  develop and </a:t>
            </a:r>
            <a:r>
              <a:rPr lang="en-GB" sz="2800" dirty="0" smtClean="0">
                <a:latin typeface="Frutiger"/>
              </a:rPr>
              <a:t>deliver a </a:t>
            </a:r>
            <a:r>
              <a:rPr lang="en-GB" sz="2800" dirty="0">
                <a:latin typeface="Frutiger"/>
              </a:rPr>
              <a:t>Phase </a:t>
            </a:r>
            <a:r>
              <a:rPr lang="en-GB" sz="2800" dirty="0" smtClean="0">
                <a:latin typeface="Frutiger"/>
              </a:rPr>
              <a:t>II Pilot.</a:t>
            </a:r>
            <a:endParaRPr lang="en-GB" sz="2800" dirty="0">
              <a:latin typeface="Frutiger"/>
            </a:endParaRPr>
          </a:p>
          <a:p>
            <a:endParaRPr lang="en-GB" sz="2800" dirty="0">
              <a:latin typeface="Frutiger"/>
            </a:endParaRPr>
          </a:p>
          <a:p>
            <a:r>
              <a:rPr lang="en-GB" sz="2800" dirty="0" smtClean="0">
                <a:latin typeface="Frutiger"/>
              </a:rPr>
              <a:t>The pilot for Phase II moved from a pledge based system towards </a:t>
            </a:r>
            <a:r>
              <a:rPr lang="en-GB" sz="2800" dirty="0">
                <a:latin typeface="Frutiger"/>
              </a:rPr>
              <a:t>an assessment </a:t>
            </a:r>
            <a:r>
              <a:rPr lang="en-GB" sz="2800" dirty="0" smtClean="0">
                <a:latin typeface="Frutiger"/>
              </a:rPr>
              <a:t>model </a:t>
            </a:r>
            <a:r>
              <a:rPr lang="en-GB" sz="2800" dirty="0">
                <a:latin typeface="Frutiger"/>
              </a:rPr>
              <a:t>and </a:t>
            </a:r>
            <a:r>
              <a:rPr lang="en-GB" sz="2800" dirty="0" smtClean="0">
                <a:latin typeface="Frutiger"/>
              </a:rPr>
              <a:t>allowed </a:t>
            </a:r>
            <a:r>
              <a:rPr lang="en-GB" sz="2800" dirty="0">
                <a:latin typeface="Frutiger"/>
              </a:rPr>
              <a:t>Trusts to demonstrate their commitment to reducing barriers to healthcare for LGBT </a:t>
            </a:r>
            <a:r>
              <a:rPr lang="en-GB" sz="2800" dirty="0" smtClean="0">
                <a:latin typeface="Frutiger"/>
              </a:rPr>
              <a:t>people, </a:t>
            </a:r>
            <a:r>
              <a:rPr lang="en-GB" sz="2800" dirty="0">
                <a:latin typeface="Frutiger"/>
              </a:rPr>
              <a:t>whilst evidencing the good work they have already undertaken.</a:t>
            </a:r>
          </a:p>
          <a:p>
            <a:endParaRPr lang="en-GB" sz="2800" dirty="0">
              <a:latin typeface="Frutiger"/>
            </a:endParaRPr>
          </a:p>
          <a:p>
            <a:r>
              <a:rPr lang="en-GB" sz="2800" dirty="0">
                <a:latin typeface="Frutiger"/>
              </a:rPr>
              <a:t>The criteria for the </a:t>
            </a:r>
            <a:r>
              <a:rPr lang="en-GB" sz="2800" dirty="0" smtClean="0">
                <a:latin typeface="Frutiger"/>
              </a:rPr>
              <a:t>pilot was written following input from 5 separate focus groups. 2 of these groups featured professionals who gave a valuable insight into the challenges facing Trusts when trying to be more inclusive of LGBT staff and patients. 3 of the groups were for patients only and allowed for a greater understanding of the lived experiences of LGBT patients.</a:t>
            </a:r>
            <a:endParaRPr lang="en-GB" sz="2800" dirty="0">
              <a:latin typeface="Frutiger"/>
            </a:endParaRPr>
          </a:p>
          <a:p>
            <a:endParaRPr lang="en-GB" sz="2800" dirty="0">
              <a:latin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Phase II Pilot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6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658"/>
    </mc:Choice>
    <mc:Fallback xmlns="">
      <p:transition spd="slow" advTm="6065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9330" y="2178466"/>
            <a:ext cx="18257719" cy="45839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r>
              <a:rPr lang="en-GB" sz="3650" dirty="0" smtClean="0">
                <a:latin typeface="Frutiger"/>
                <a:cs typeface="Frutiger"/>
              </a:rPr>
              <a:t>Policy review</a:t>
            </a:r>
          </a:p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endParaRPr lang="en-GB" sz="3650" dirty="0" smtClean="0">
              <a:latin typeface="Frutiger"/>
              <a:cs typeface="Frutiger"/>
            </a:endParaRPr>
          </a:p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r>
              <a:rPr lang="en-GB" sz="3650" dirty="0" smtClean="0">
                <a:latin typeface="Frutiger"/>
                <a:cs typeface="Frutiger"/>
              </a:rPr>
              <a:t>Staff survey</a:t>
            </a:r>
          </a:p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endParaRPr lang="en-GB" sz="3650" dirty="0" smtClean="0">
              <a:latin typeface="Frutiger"/>
              <a:cs typeface="Frutiger"/>
            </a:endParaRPr>
          </a:p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r>
              <a:rPr lang="en-GB" sz="3650" dirty="0" smtClean="0">
                <a:latin typeface="Frutiger"/>
                <a:cs typeface="Frutiger"/>
              </a:rPr>
              <a:t>Patient survey</a:t>
            </a:r>
          </a:p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endParaRPr lang="en-GB" sz="3650" dirty="0" smtClean="0">
              <a:latin typeface="Frutiger"/>
              <a:cs typeface="Frutiger"/>
            </a:endParaRPr>
          </a:p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r>
              <a:rPr lang="en-GB" sz="3650" dirty="0" smtClean="0">
                <a:latin typeface="Frutiger"/>
                <a:cs typeface="Frutiger"/>
              </a:rPr>
              <a:t>Assessment questionnaire- completed through a collaborative workshop approach or self submission document</a:t>
            </a:r>
            <a:endParaRPr sz="3650" dirty="0">
              <a:latin typeface="Frutiger"/>
              <a:cs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Pilot Assessment process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4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73"/>
    </mc:Choice>
    <mc:Fallback xmlns="">
      <p:transition spd="slow" advTm="3167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93850" y="2676565"/>
            <a:ext cx="18257719" cy="56149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Frutiger"/>
              </a:rPr>
              <a:t>Clinical service </a:t>
            </a:r>
            <a:r>
              <a:rPr lang="en-GB" sz="2800" dirty="0" smtClean="0">
                <a:latin typeface="Frutiger"/>
              </a:rPr>
              <a:t>provision: Including Perinatal, Fertility, Oncology, Laboratory, Sexual Health &amp; Gynaecology</a:t>
            </a:r>
          </a:p>
          <a:p>
            <a:pPr lvl="0"/>
            <a:endParaRPr lang="en-GB" sz="2800" dirty="0">
              <a:latin typeface="Frutiger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Frutiger"/>
              </a:rPr>
              <a:t>Mental </a:t>
            </a:r>
            <a:r>
              <a:rPr lang="en-GB" sz="2800" dirty="0" smtClean="0">
                <a:latin typeface="Frutiger"/>
              </a:rPr>
              <a:t>Health &amp; Learning Disability </a:t>
            </a:r>
            <a:r>
              <a:rPr lang="en-GB" sz="2800" dirty="0">
                <a:latin typeface="Frutiger"/>
              </a:rPr>
              <a:t>service </a:t>
            </a:r>
            <a:r>
              <a:rPr lang="en-GB" sz="2800" dirty="0" smtClean="0">
                <a:latin typeface="Frutiger"/>
              </a:rPr>
              <a:t>provision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>
              <a:latin typeface="Frutiger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Frutiger"/>
              </a:rPr>
              <a:t>Workforce </a:t>
            </a:r>
            <a:r>
              <a:rPr lang="en-GB" sz="2800" dirty="0" smtClean="0">
                <a:latin typeface="Frutiger"/>
              </a:rPr>
              <a:t>inclusion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>
              <a:latin typeface="Frutiger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Frutiger"/>
              </a:rPr>
              <a:t>Leadership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>
              <a:latin typeface="Frutiger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Frutiger"/>
              </a:rPr>
              <a:t>Sexual Orientation, Gender and Trans Status monitoring </a:t>
            </a:r>
            <a:endParaRPr lang="en-GB" sz="2800" dirty="0" smtClean="0">
              <a:latin typeface="Frutiger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>
              <a:latin typeface="Frutiger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Frutiger"/>
              </a:rPr>
              <a:t>Facilities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>
              <a:latin typeface="Frutiger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Frutiger"/>
              </a:rPr>
              <a:t>Engagement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What was assessed?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2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60"/>
    </mc:Choice>
    <mc:Fallback xmlns="">
      <p:transition spd="slow" advTm="3076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51050" y="3094951"/>
            <a:ext cx="18257719" cy="45967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Policy review: 1 month to complete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 smtClean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Staff and Patient surveys: 4 – 6 weeks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 smtClean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Main assessment: 6 weeks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Assessment review period: 2 weeks</a:t>
            </a:r>
          </a:p>
          <a:p>
            <a:pPr marL="755650" indent="-742950">
              <a:lnSpc>
                <a:spcPct val="100000"/>
              </a:lnSpc>
              <a:spcBef>
                <a:spcPts val="105"/>
              </a:spcBef>
              <a:buFont typeface="+mj-lt"/>
              <a:buAutoNum type="arabicPeriod"/>
            </a:pPr>
            <a:endParaRPr sz="3650" dirty="0">
              <a:latin typeface="Frutiger"/>
              <a:cs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Timeline for Pilot Trusts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29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9330" y="2178466"/>
            <a:ext cx="18257719" cy="56816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The information from all aspects of the assessment process was reviewed and the Trusts  received a graded award reflecting their current LGBT inclusion work. Grading was available across the following levels: Foundation, Bronze, Silver and Gold.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 smtClean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In addition to the award the Trusts received a comprehensive feedback report and action plan, this was designed to help Trusts achieve the next level and should facilitate meaningful change.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 smtClean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latin typeface="Frutiger"/>
                <a:cs typeface="Frutiger"/>
              </a:rPr>
              <a:t>Where training gaps are noted the action plan may have included contacts for organisations who the Trusts can contact to provide this. </a:t>
            </a:r>
            <a:endParaRPr lang="en-GB" sz="3650" dirty="0">
              <a:latin typeface="Frutiger"/>
              <a:cs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Outcome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3787" y="6544933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86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6650" y="2031196"/>
            <a:ext cx="18257719" cy="8618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solidFill>
                  <a:srgbClr val="1567B2"/>
                </a:solidFill>
                <a:latin typeface="Frutiger"/>
                <a:cs typeface="Frutiger"/>
              </a:rPr>
              <a:t>What went well?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Engagement – Trusts and Patient Voices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Relationship building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Appetite for change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Seeing the work being delivered to improve services in different areas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Opportunities to share best practice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GB" sz="3650" dirty="0" smtClean="0">
              <a:latin typeface="Frutiger"/>
              <a:cs typeface="Frutiger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50" dirty="0" smtClean="0">
                <a:solidFill>
                  <a:srgbClr val="1567B2"/>
                </a:solidFill>
                <a:latin typeface="Frutiger"/>
                <a:cs typeface="Frutiger"/>
              </a:rPr>
              <a:t>Challenges?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Timescales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Availability of key people within Trusts to support the process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Support requirements within Trust varied hugely 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GB" sz="3650" dirty="0" smtClean="0">
                <a:latin typeface="Frutiger"/>
                <a:cs typeface="Frutiger"/>
              </a:rPr>
              <a:t>Staff retention of prior training</a:t>
            </a: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GB" sz="3650" dirty="0" smtClean="0">
              <a:solidFill>
                <a:srgbClr val="1567B2"/>
              </a:solidFill>
              <a:latin typeface="Frutiger"/>
              <a:cs typeface="Frutiger"/>
            </a:endParaRP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GB" sz="3650" dirty="0" smtClean="0">
              <a:solidFill>
                <a:srgbClr val="1567B2"/>
              </a:solidFill>
              <a:latin typeface="Frutiger"/>
              <a:cs typeface="Frutiger"/>
            </a:endParaRPr>
          </a:p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GB" sz="3650" dirty="0" smtClean="0">
              <a:latin typeface="Frutiger"/>
              <a:cs typeface="Frutig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6540" y="320675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algn="ctr">
              <a:lnSpc>
                <a:spcPts val="10780"/>
              </a:lnSpc>
              <a:spcBef>
                <a:spcPts val="1545"/>
              </a:spcBef>
            </a:pPr>
            <a:r>
              <a:rPr lang="en-GB" sz="10100" dirty="0" smtClean="0">
                <a:solidFill>
                  <a:srgbClr val="1567B2"/>
                </a:solidFill>
                <a:latin typeface="Frutiger"/>
                <a:cs typeface="Frutiger"/>
              </a:rPr>
              <a:t>Findings so far</a:t>
            </a:r>
            <a:endParaRPr sz="10100" dirty="0">
              <a:latin typeface="Frutiger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pc="-5" dirty="0"/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2531" y="6688740"/>
            <a:ext cx="5063128" cy="540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7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3072"/>
    </mc:Choice>
    <mc:Fallback xmlns="">
      <p:transition spd="slow" advTm="31307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19331" y="9476152"/>
            <a:ext cx="1780539" cy="137160"/>
          </a:xfrm>
          <a:custGeom>
            <a:avLst/>
            <a:gdLst/>
            <a:ahLst/>
            <a:cxnLst/>
            <a:rect l="l" t="t" r="r" b="b"/>
            <a:pathLst>
              <a:path w="1780539" h="137159">
                <a:moveTo>
                  <a:pt x="0" y="136938"/>
                </a:moveTo>
                <a:lnTo>
                  <a:pt x="1780144" y="136938"/>
                </a:lnTo>
                <a:lnTo>
                  <a:pt x="1780144" y="0"/>
                </a:lnTo>
                <a:lnTo>
                  <a:pt x="0" y="0"/>
                </a:lnTo>
                <a:lnTo>
                  <a:pt x="0" y="136938"/>
                </a:lnTo>
                <a:close/>
              </a:path>
            </a:pathLst>
          </a:custGeom>
          <a:solidFill>
            <a:srgbClr val="1567B2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9330" y="236049"/>
            <a:ext cx="18290510" cy="158312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ts val="10780"/>
              </a:lnSpc>
              <a:spcBef>
                <a:spcPts val="15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67B2"/>
                </a:solidFill>
                <a:effectLst/>
                <a:uLnTx/>
                <a:uFillTx/>
                <a:latin typeface="Frutiger"/>
                <a:ea typeface="+mn-ea"/>
                <a:cs typeface="Frutiger"/>
              </a:rPr>
              <a:t>Services Survey</a:t>
            </a:r>
            <a:endParaRPr kumimoji="0" sz="10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"/>
              <a:ea typeface="+mn-ea"/>
              <a:cs typeface="Frutige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680720" cy="11308715"/>
            <a:chOff x="0" y="0"/>
            <a:chExt cx="680720" cy="11308715"/>
          </a:xfrm>
        </p:grpSpPr>
        <p:sp>
          <p:nvSpPr>
            <p:cNvPr id="11" name="object 11"/>
            <p:cNvSpPr/>
            <p:nvPr/>
          </p:nvSpPr>
          <p:spPr>
            <a:xfrm>
              <a:off x="0" y="1027616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F2D9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924854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1567B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19332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E9E61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165707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19D2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220933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09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2055235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6DCDE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027612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6A9C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4110461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3082848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583616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5138094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76"/>
                  </a:lnTo>
                  <a:lnTo>
                    <a:pt x="680607" y="1032376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D81F2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0"/>
              <a:ext cx="680720" cy="1032510"/>
            </a:xfrm>
            <a:custGeom>
              <a:avLst/>
              <a:gdLst/>
              <a:ahLst/>
              <a:cxnLst/>
              <a:rect l="l" t="t" r="r" b="b"/>
              <a:pathLst>
                <a:path w="680720" h="1032510">
                  <a:moveTo>
                    <a:pt x="680607" y="0"/>
                  </a:moveTo>
                  <a:lnTo>
                    <a:pt x="0" y="0"/>
                  </a:lnTo>
                  <a:lnTo>
                    <a:pt x="0" y="1032387"/>
                  </a:lnTo>
                  <a:lnTo>
                    <a:pt x="680607" y="1032387"/>
                  </a:lnTo>
                  <a:lnTo>
                    <a:pt x="680607" y="0"/>
                  </a:lnTo>
                  <a:close/>
                </a:path>
              </a:pathLst>
            </a:custGeom>
            <a:solidFill>
              <a:srgbClr val="F7F5F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1306630" y="9887977"/>
            <a:ext cx="440201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362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50" b="0" i="0" u="none" strike="noStrike" kern="1200" cap="none" spc="-5" normalizeH="0" baseline="0" noProof="0" dirty="0">
                <a:ln>
                  <a:noFill/>
                </a:ln>
                <a:solidFill>
                  <a:srgbClr val="1567B2"/>
                </a:solidFill>
                <a:effectLst/>
                <a:uLnTx/>
                <a:uFillTx/>
                <a:latin typeface="Frutiger"/>
                <a:ea typeface="+mn-ea"/>
              </a:rPr>
              <a:t>#NHSRainbowBadge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="" xmlns:a16="http://schemas.microsoft.com/office/drawing/2014/main" id="{42EBE4A4-BD90-4B4D-921D-5D2B4FA77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174" y="6168652"/>
            <a:ext cx="5063128" cy="54072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62912" y="2123456"/>
            <a:ext cx="18046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One Trust developed a services survey which was 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sent to all their</a:t>
            </a:r>
            <a:r>
              <a:rPr kumimoji="0" lang="en-GB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 clinical service leads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.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The survey took an average of 12 minutes for 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completion</a:t>
            </a:r>
            <a:r>
              <a:rPr kumimoji="0" lang="en-GB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 and 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included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seven aspects of care/environment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	•	Inclusion Signifiers &amp; Physical Care Environment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	•	The Virtual Care Environment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	•	Patient Information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	•	Patient Care &amp; Record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	•	Patient Surveys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	•	Staff Training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	•	Specific Service Questions 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(Laboratory,</a:t>
            </a:r>
            <a:r>
              <a:rPr kumimoji="0" lang="en-GB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 Perinatal health, Gynaecology, 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rutiger"/>
                <a:ea typeface="+mn-ea"/>
                <a:cs typeface="+mn-cs"/>
              </a:rPr>
              <a:t>Fertility, Oncology, Sexual Health)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Frutige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83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1123</TotalTime>
  <Words>905</Words>
  <Application>Microsoft Office PowerPoint</Application>
  <PresentationFormat>Custom</PresentationFormat>
  <Paragraphs>156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Matheson</dc:creator>
  <cp:lastModifiedBy>Jay Raghavan</cp:lastModifiedBy>
  <cp:revision>62</cp:revision>
  <dcterms:created xsi:type="dcterms:W3CDTF">2021-05-13T11:29:10Z</dcterms:created>
  <dcterms:modified xsi:type="dcterms:W3CDTF">2022-03-30T13:23:55Z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2021-05-13T00:00:00Z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2021-05-13T00:00:00Z</vt:filetime>
  </property>
</Properties>
</file>