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av" ContentType="audio/x-wav"/>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9"/>
  </p:notesMasterIdLst>
  <p:sldIdLst>
    <p:sldId id="256" r:id="rId2"/>
    <p:sldId id="307" r:id="rId3"/>
    <p:sldId id="306" r:id="rId4"/>
    <p:sldId id="257" r:id="rId5"/>
    <p:sldId id="258" r:id="rId6"/>
    <p:sldId id="262" r:id="rId7"/>
    <p:sldId id="263" r:id="rId8"/>
    <p:sldId id="264" r:id="rId9"/>
    <p:sldId id="305" r:id="rId10"/>
    <p:sldId id="259" r:id="rId11"/>
    <p:sldId id="261" r:id="rId12"/>
    <p:sldId id="304" r:id="rId13"/>
    <p:sldId id="269" r:id="rId14"/>
    <p:sldId id="270" r:id="rId15"/>
    <p:sldId id="271" r:id="rId16"/>
    <p:sldId id="272" r:id="rId17"/>
    <p:sldId id="273" r:id="rId18"/>
    <p:sldId id="274" r:id="rId19"/>
    <p:sldId id="275" r:id="rId20"/>
    <p:sldId id="276" r:id="rId21"/>
    <p:sldId id="278" r:id="rId22"/>
    <p:sldId id="279" r:id="rId23"/>
    <p:sldId id="280" r:id="rId24"/>
    <p:sldId id="277" r:id="rId25"/>
    <p:sldId id="267" r:id="rId26"/>
    <p:sldId id="268" r:id="rId27"/>
    <p:sldId id="301" r:id="rId28"/>
    <p:sldId id="303" r:id="rId29"/>
    <p:sldId id="284" r:id="rId30"/>
    <p:sldId id="283" r:id="rId31"/>
    <p:sldId id="286" r:id="rId32"/>
    <p:sldId id="308" r:id="rId33"/>
    <p:sldId id="281" r:id="rId34"/>
    <p:sldId id="287" r:id="rId35"/>
    <p:sldId id="298" r:id="rId36"/>
    <p:sldId id="299" r:id="rId37"/>
    <p:sldId id="300" r:id="rId38"/>
    <p:sldId id="290" r:id="rId39"/>
    <p:sldId id="291" r:id="rId40"/>
    <p:sldId id="295" r:id="rId41"/>
    <p:sldId id="296" r:id="rId42"/>
    <p:sldId id="297" r:id="rId43"/>
    <p:sldId id="309" r:id="rId44"/>
    <p:sldId id="310" r:id="rId45"/>
    <p:sldId id="311" r:id="rId46"/>
    <p:sldId id="312" r:id="rId47"/>
    <p:sldId id="313"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6dM34W/iO+kknAbBZymYmw==" hashData="ImaMZOt/M/s1E0/VlKFNbm7FRWQ="/>
  <p:extLst>
    <p:ext uri="{521415D9-36F7-43E2-AB2F-B90AF26B5E84}">
      <p14:sectionLst xmlns:p14="http://schemas.microsoft.com/office/powerpoint/2010/main">
        <p14:section name="Default Section" id="{5A9608A4-A6BE-4078-81E0-FA6120D1FA35}">
          <p14:sldIdLst>
            <p14:sldId id="256"/>
            <p14:sldId id="307"/>
            <p14:sldId id="306"/>
            <p14:sldId id="257"/>
            <p14:sldId id="258"/>
            <p14:sldId id="262"/>
            <p14:sldId id="263"/>
            <p14:sldId id="264"/>
            <p14:sldId id="305"/>
            <p14:sldId id="259"/>
            <p14:sldId id="261"/>
            <p14:sldId id="304"/>
            <p14:sldId id="269"/>
            <p14:sldId id="270"/>
            <p14:sldId id="271"/>
            <p14:sldId id="272"/>
            <p14:sldId id="273"/>
            <p14:sldId id="274"/>
            <p14:sldId id="275"/>
            <p14:sldId id="276"/>
            <p14:sldId id="278"/>
            <p14:sldId id="279"/>
            <p14:sldId id="280"/>
            <p14:sldId id="277"/>
            <p14:sldId id="267"/>
            <p14:sldId id="268"/>
            <p14:sldId id="301"/>
            <p14:sldId id="303"/>
            <p14:sldId id="284"/>
            <p14:sldId id="283"/>
            <p14:sldId id="286"/>
            <p14:sldId id="308"/>
            <p14:sldId id="281"/>
            <p14:sldId id="287"/>
            <p14:sldId id="298"/>
            <p14:sldId id="299"/>
            <p14:sldId id="300"/>
            <p14:sldId id="290"/>
            <p14:sldId id="291"/>
            <p14:sldId id="295"/>
            <p14:sldId id="296"/>
            <p14:sldId id="297"/>
            <p14:sldId id="309"/>
            <p14:sldId id="310"/>
            <p14:sldId id="311"/>
            <p14:sldId id="312"/>
            <p14:sldId id="31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324" autoAdjust="0"/>
    <p:restoredTop sz="99657" autoAdjust="0"/>
  </p:normalViewPr>
  <p:slideViewPr>
    <p:cSldViewPr>
      <p:cViewPr varScale="1">
        <p:scale>
          <a:sx n="114" d="100"/>
          <a:sy n="114" d="100"/>
        </p:scale>
        <p:origin x="1122"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000E29-247D-4724-883F-56F66867FB88}"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GB"/>
        </a:p>
      </dgm:t>
    </dgm:pt>
    <dgm:pt modelId="{C10E8524-D0F1-4D21-86E1-62A6C20D9CAE}">
      <dgm:prSet phldrT="[Text]"/>
      <dgm:spPr/>
      <dgm:t>
        <a:bodyPr/>
        <a:lstStyle/>
        <a:p>
          <a:r>
            <a:rPr lang="en-GB" dirty="0"/>
            <a:t>Provides:</a:t>
          </a:r>
        </a:p>
      </dgm:t>
    </dgm:pt>
    <dgm:pt modelId="{C9DD1AF4-561D-4708-8560-6EC2E5BE1CE7}" type="parTrans" cxnId="{88F40F49-7D4E-4DFD-8B1E-25F9872D76AF}">
      <dgm:prSet/>
      <dgm:spPr/>
      <dgm:t>
        <a:bodyPr/>
        <a:lstStyle/>
        <a:p>
          <a:endParaRPr lang="en-GB"/>
        </a:p>
      </dgm:t>
    </dgm:pt>
    <dgm:pt modelId="{4CEF74D9-1D15-4DB6-BAFC-D74730FFA524}" type="sibTrans" cxnId="{88F40F49-7D4E-4DFD-8B1E-25F9872D76AF}">
      <dgm:prSet/>
      <dgm:spPr/>
      <dgm:t>
        <a:bodyPr/>
        <a:lstStyle/>
        <a:p>
          <a:endParaRPr lang="en-GB"/>
        </a:p>
      </dgm:t>
    </dgm:pt>
    <dgm:pt modelId="{B476CAD9-BFF4-4E45-9FEA-2AA9D74606F6}">
      <dgm:prSet phldrT="[Text]"/>
      <dgm:spPr/>
      <dgm:t>
        <a:bodyPr/>
        <a:lstStyle/>
        <a:p>
          <a:r>
            <a:rPr lang="en-GB" dirty="0"/>
            <a:t>1048kcal</a:t>
          </a:r>
        </a:p>
      </dgm:t>
    </dgm:pt>
    <dgm:pt modelId="{86307689-5AA9-4708-A156-1E8E89D47BF8}" type="parTrans" cxnId="{1F3C4749-D2BC-4BE8-AEF1-77EA9ED1952C}">
      <dgm:prSet/>
      <dgm:spPr/>
      <dgm:t>
        <a:bodyPr/>
        <a:lstStyle/>
        <a:p>
          <a:endParaRPr lang="en-GB"/>
        </a:p>
      </dgm:t>
    </dgm:pt>
    <dgm:pt modelId="{CD201F9A-D64D-46C5-9AC5-BF03CB609632}" type="sibTrans" cxnId="{1F3C4749-D2BC-4BE8-AEF1-77EA9ED1952C}">
      <dgm:prSet/>
      <dgm:spPr/>
      <dgm:t>
        <a:bodyPr/>
        <a:lstStyle/>
        <a:p>
          <a:endParaRPr lang="en-GB"/>
        </a:p>
      </dgm:t>
    </dgm:pt>
    <dgm:pt modelId="{3FAE7BF3-CB16-4B30-BC39-D855094FC4F7}">
      <dgm:prSet phldrT="[Text]"/>
      <dgm:spPr/>
      <dgm:t>
        <a:bodyPr/>
        <a:lstStyle/>
        <a:p>
          <a:r>
            <a:rPr lang="en-GB" dirty="0"/>
            <a:t>27g protein</a:t>
          </a:r>
        </a:p>
      </dgm:t>
    </dgm:pt>
    <dgm:pt modelId="{D2FE4AAE-D1DD-4EC3-8C4B-C624C1F0B827}" type="parTrans" cxnId="{25588B84-949B-4C32-9997-FBBF457D08BE}">
      <dgm:prSet/>
      <dgm:spPr/>
      <dgm:t>
        <a:bodyPr/>
        <a:lstStyle/>
        <a:p>
          <a:endParaRPr lang="en-GB"/>
        </a:p>
      </dgm:t>
    </dgm:pt>
    <dgm:pt modelId="{0F21AA9C-E9FF-45B4-852C-41EF9B1AF601}" type="sibTrans" cxnId="{25588B84-949B-4C32-9997-FBBF457D08BE}">
      <dgm:prSet/>
      <dgm:spPr/>
      <dgm:t>
        <a:bodyPr/>
        <a:lstStyle/>
        <a:p>
          <a:endParaRPr lang="en-GB"/>
        </a:p>
      </dgm:t>
    </dgm:pt>
    <dgm:pt modelId="{8CFA81A7-9742-4A0A-B0F6-83DB8AC3395A}">
      <dgm:prSet phldrT="[Text]"/>
      <dgm:spPr/>
      <dgm:t>
        <a:bodyPr/>
        <a:lstStyle/>
        <a:p>
          <a:r>
            <a:rPr lang="en-GB" dirty="0"/>
            <a:t>450mg calcium</a:t>
          </a:r>
        </a:p>
      </dgm:t>
    </dgm:pt>
    <dgm:pt modelId="{1CBD6506-1EE0-4D17-9608-1AB3CC507555}" type="parTrans" cxnId="{83EDA0DB-2515-4605-9F44-969A8FF5AD0E}">
      <dgm:prSet/>
      <dgm:spPr/>
      <dgm:t>
        <a:bodyPr/>
        <a:lstStyle/>
        <a:p>
          <a:endParaRPr lang="en-GB"/>
        </a:p>
      </dgm:t>
    </dgm:pt>
    <dgm:pt modelId="{0F3A2191-3DEF-44E1-B641-659BD65508C6}" type="sibTrans" cxnId="{83EDA0DB-2515-4605-9F44-969A8FF5AD0E}">
      <dgm:prSet/>
      <dgm:spPr/>
      <dgm:t>
        <a:bodyPr/>
        <a:lstStyle/>
        <a:p>
          <a:endParaRPr lang="en-GB"/>
        </a:p>
      </dgm:t>
    </dgm:pt>
    <dgm:pt modelId="{AE131C7C-60F7-4F07-9D5A-0E8A4CB8BC0B}">
      <dgm:prSet phldrT="[Text]"/>
      <dgm:spPr/>
      <dgm:t>
        <a:bodyPr/>
        <a:lstStyle/>
        <a:p>
          <a:r>
            <a:rPr lang="en-GB" dirty="0"/>
            <a:t>Requires:</a:t>
          </a:r>
        </a:p>
      </dgm:t>
    </dgm:pt>
    <dgm:pt modelId="{9F9F31C8-18F2-4669-A8C8-6C9288177031}" type="parTrans" cxnId="{0267C9B9-32C1-4E3D-BE28-DA30BBC69BCD}">
      <dgm:prSet/>
      <dgm:spPr/>
      <dgm:t>
        <a:bodyPr/>
        <a:lstStyle/>
        <a:p>
          <a:endParaRPr lang="en-GB"/>
        </a:p>
      </dgm:t>
    </dgm:pt>
    <dgm:pt modelId="{5B67613D-0DD9-42AF-8619-51FBD4A866C2}" type="sibTrans" cxnId="{0267C9B9-32C1-4E3D-BE28-DA30BBC69BCD}">
      <dgm:prSet/>
      <dgm:spPr/>
      <dgm:t>
        <a:bodyPr/>
        <a:lstStyle/>
        <a:p>
          <a:endParaRPr lang="en-GB"/>
        </a:p>
      </dgm:t>
    </dgm:pt>
    <dgm:pt modelId="{EE1470F9-C6C3-424D-8916-CC561D6B2E4F}">
      <dgm:prSet phldrT="[Text]"/>
      <dgm:spPr/>
      <dgm:t>
        <a:bodyPr/>
        <a:lstStyle/>
        <a:p>
          <a:r>
            <a:rPr lang="en-GB" dirty="0"/>
            <a:t>1170kcal</a:t>
          </a:r>
        </a:p>
      </dgm:t>
    </dgm:pt>
    <dgm:pt modelId="{1826D106-15CE-4EA3-BB10-9A5AE4E9C0D0}" type="parTrans" cxnId="{1FB37B24-A7F5-475B-94D6-4E4F0225AC25}">
      <dgm:prSet/>
      <dgm:spPr/>
      <dgm:t>
        <a:bodyPr/>
        <a:lstStyle/>
        <a:p>
          <a:endParaRPr lang="en-GB"/>
        </a:p>
      </dgm:t>
    </dgm:pt>
    <dgm:pt modelId="{8BC93FBB-F56C-4592-8DBA-9D2F52178014}" type="sibTrans" cxnId="{1FB37B24-A7F5-475B-94D6-4E4F0225AC25}">
      <dgm:prSet/>
      <dgm:spPr/>
      <dgm:t>
        <a:bodyPr/>
        <a:lstStyle/>
        <a:p>
          <a:endParaRPr lang="en-GB"/>
        </a:p>
      </dgm:t>
    </dgm:pt>
    <dgm:pt modelId="{C03A4A5B-64FF-4C7E-AF77-92327398867C}">
      <dgm:prSet phldrT="[Text]"/>
      <dgm:spPr/>
      <dgm:t>
        <a:bodyPr/>
        <a:lstStyle/>
        <a:p>
          <a:r>
            <a:rPr lang="en-GB" dirty="0"/>
            <a:t>11g</a:t>
          </a:r>
        </a:p>
      </dgm:t>
    </dgm:pt>
    <dgm:pt modelId="{0EB9F9CB-6B52-4B21-BF8A-33BBD82F43A2}" type="parTrans" cxnId="{F8A55C4C-FFC6-4234-B106-5251E876D6ED}">
      <dgm:prSet/>
      <dgm:spPr/>
      <dgm:t>
        <a:bodyPr/>
        <a:lstStyle/>
        <a:p>
          <a:endParaRPr lang="en-GB"/>
        </a:p>
      </dgm:t>
    </dgm:pt>
    <dgm:pt modelId="{4D76C01C-B95C-4260-8DE7-0E9054EB05CA}" type="sibTrans" cxnId="{F8A55C4C-FFC6-4234-B106-5251E876D6ED}">
      <dgm:prSet/>
      <dgm:spPr/>
      <dgm:t>
        <a:bodyPr/>
        <a:lstStyle/>
        <a:p>
          <a:endParaRPr lang="en-GB"/>
        </a:p>
      </dgm:t>
    </dgm:pt>
    <dgm:pt modelId="{A4EEEC73-9BC6-4AED-8339-53D53A838346}">
      <dgm:prSet phldrT="[Text]"/>
      <dgm:spPr/>
      <dgm:t>
        <a:bodyPr/>
        <a:lstStyle/>
        <a:p>
          <a:r>
            <a:rPr lang="en-GB" dirty="0"/>
            <a:t>350mg</a:t>
          </a:r>
        </a:p>
      </dgm:t>
    </dgm:pt>
    <dgm:pt modelId="{5146F7EF-624F-4FB4-9432-61F0ED516B85}" type="parTrans" cxnId="{9EBE4EB2-8299-4D68-8523-DDF4B9DBBD70}">
      <dgm:prSet/>
      <dgm:spPr/>
      <dgm:t>
        <a:bodyPr/>
        <a:lstStyle/>
        <a:p>
          <a:endParaRPr lang="en-GB"/>
        </a:p>
      </dgm:t>
    </dgm:pt>
    <dgm:pt modelId="{14FF19E7-C845-45CD-A407-CC0C6C7B5EA7}" type="sibTrans" cxnId="{9EBE4EB2-8299-4D68-8523-DDF4B9DBBD70}">
      <dgm:prSet/>
      <dgm:spPr/>
      <dgm:t>
        <a:bodyPr/>
        <a:lstStyle/>
        <a:p>
          <a:endParaRPr lang="en-GB"/>
        </a:p>
      </dgm:t>
    </dgm:pt>
    <dgm:pt modelId="{B974B7BD-7004-462F-978F-D2FBC32A1100}" type="pres">
      <dgm:prSet presAssocID="{43000E29-247D-4724-883F-56F66867FB88}" presName="layout" presStyleCnt="0">
        <dgm:presLayoutVars>
          <dgm:chMax/>
          <dgm:chPref/>
          <dgm:dir/>
          <dgm:resizeHandles/>
        </dgm:presLayoutVars>
      </dgm:prSet>
      <dgm:spPr/>
    </dgm:pt>
    <dgm:pt modelId="{AAE7B7E4-D89F-456C-BE8B-05D8A7FC5F4C}" type="pres">
      <dgm:prSet presAssocID="{C10E8524-D0F1-4D21-86E1-62A6C20D9CAE}" presName="root" presStyleCnt="0">
        <dgm:presLayoutVars>
          <dgm:chMax/>
          <dgm:chPref/>
        </dgm:presLayoutVars>
      </dgm:prSet>
      <dgm:spPr/>
    </dgm:pt>
    <dgm:pt modelId="{E43356C5-739D-4739-8D35-2BF05D7DACCE}" type="pres">
      <dgm:prSet presAssocID="{C10E8524-D0F1-4D21-86E1-62A6C20D9CAE}" presName="rootComposite" presStyleCnt="0">
        <dgm:presLayoutVars/>
      </dgm:prSet>
      <dgm:spPr/>
    </dgm:pt>
    <dgm:pt modelId="{F3732BEA-E32C-41A1-8A83-B52BC403F115}" type="pres">
      <dgm:prSet presAssocID="{C10E8524-D0F1-4D21-86E1-62A6C20D9CAE}" presName="ParentAccent" presStyleLbl="alignNode1" presStyleIdx="0" presStyleCnt="2"/>
      <dgm:spPr/>
    </dgm:pt>
    <dgm:pt modelId="{4DCB6492-8D39-49D0-A3D6-010A1C1083A0}" type="pres">
      <dgm:prSet presAssocID="{C10E8524-D0F1-4D21-86E1-62A6C20D9CAE}" presName="ParentSmallAccent" presStyleLbl="fgAcc1" presStyleIdx="0" presStyleCnt="2"/>
      <dgm:spPr/>
    </dgm:pt>
    <dgm:pt modelId="{2052AA41-3D71-4F4E-918A-A48D5E533379}" type="pres">
      <dgm:prSet presAssocID="{C10E8524-D0F1-4D21-86E1-62A6C20D9CAE}" presName="Parent" presStyleLbl="revTx" presStyleIdx="0" presStyleCnt="8">
        <dgm:presLayoutVars>
          <dgm:chMax/>
          <dgm:chPref val="4"/>
          <dgm:bulletEnabled val="1"/>
        </dgm:presLayoutVars>
      </dgm:prSet>
      <dgm:spPr/>
    </dgm:pt>
    <dgm:pt modelId="{8416C9C8-4D9E-4FD4-B22C-E9362ED8DA5E}" type="pres">
      <dgm:prSet presAssocID="{C10E8524-D0F1-4D21-86E1-62A6C20D9CAE}" presName="childShape" presStyleCnt="0">
        <dgm:presLayoutVars>
          <dgm:chMax val="0"/>
          <dgm:chPref val="0"/>
        </dgm:presLayoutVars>
      </dgm:prSet>
      <dgm:spPr/>
    </dgm:pt>
    <dgm:pt modelId="{01564531-D96F-411B-9B33-37602DEE33B8}" type="pres">
      <dgm:prSet presAssocID="{B476CAD9-BFF4-4E45-9FEA-2AA9D74606F6}" presName="childComposite" presStyleCnt="0">
        <dgm:presLayoutVars>
          <dgm:chMax val="0"/>
          <dgm:chPref val="0"/>
        </dgm:presLayoutVars>
      </dgm:prSet>
      <dgm:spPr/>
    </dgm:pt>
    <dgm:pt modelId="{B86728DA-655F-412F-A1D3-EDF401EA5F75}" type="pres">
      <dgm:prSet presAssocID="{B476CAD9-BFF4-4E45-9FEA-2AA9D74606F6}" presName="ChildAccent" presStyleLbl="solidFgAcc1" presStyleIdx="0" presStyleCnt="6"/>
      <dgm:spPr/>
    </dgm:pt>
    <dgm:pt modelId="{2D1F1725-F90C-425F-AF6D-3D97598C0568}" type="pres">
      <dgm:prSet presAssocID="{B476CAD9-BFF4-4E45-9FEA-2AA9D74606F6}" presName="Child" presStyleLbl="revTx" presStyleIdx="1" presStyleCnt="8">
        <dgm:presLayoutVars>
          <dgm:chMax val="0"/>
          <dgm:chPref val="0"/>
          <dgm:bulletEnabled val="1"/>
        </dgm:presLayoutVars>
      </dgm:prSet>
      <dgm:spPr/>
    </dgm:pt>
    <dgm:pt modelId="{15E9C23A-F495-4D38-A014-A2580E9CD418}" type="pres">
      <dgm:prSet presAssocID="{3FAE7BF3-CB16-4B30-BC39-D855094FC4F7}" presName="childComposite" presStyleCnt="0">
        <dgm:presLayoutVars>
          <dgm:chMax val="0"/>
          <dgm:chPref val="0"/>
        </dgm:presLayoutVars>
      </dgm:prSet>
      <dgm:spPr/>
    </dgm:pt>
    <dgm:pt modelId="{395A937A-1365-4853-B80A-ABB5A724E554}" type="pres">
      <dgm:prSet presAssocID="{3FAE7BF3-CB16-4B30-BC39-D855094FC4F7}" presName="ChildAccent" presStyleLbl="solidFgAcc1" presStyleIdx="1" presStyleCnt="6"/>
      <dgm:spPr/>
    </dgm:pt>
    <dgm:pt modelId="{CE4EB81B-A9F7-4C38-AA16-5942E6CB97CA}" type="pres">
      <dgm:prSet presAssocID="{3FAE7BF3-CB16-4B30-BC39-D855094FC4F7}" presName="Child" presStyleLbl="revTx" presStyleIdx="2" presStyleCnt="8">
        <dgm:presLayoutVars>
          <dgm:chMax val="0"/>
          <dgm:chPref val="0"/>
          <dgm:bulletEnabled val="1"/>
        </dgm:presLayoutVars>
      </dgm:prSet>
      <dgm:spPr/>
    </dgm:pt>
    <dgm:pt modelId="{1EED6232-2B62-4D68-83EA-4249E199E32B}" type="pres">
      <dgm:prSet presAssocID="{8CFA81A7-9742-4A0A-B0F6-83DB8AC3395A}" presName="childComposite" presStyleCnt="0">
        <dgm:presLayoutVars>
          <dgm:chMax val="0"/>
          <dgm:chPref val="0"/>
        </dgm:presLayoutVars>
      </dgm:prSet>
      <dgm:spPr/>
    </dgm:pt>
    <dgm:pt modelId="{80B60273-346B-4487-B914-0527DB5531F3}" type="pres">
      <dgm:prSet presAssocID="{8CFA81A7-9742-4A0A-B0F6-83DB8AC3395A}" presName="ChildAccent" presStyleLbl="solidFgAcc1" presStyleIdx="2" presStyleCnt="6"/>
      <dgm:spPr/>
    </dgm:pt>
    <dgm:pt modelId="{20DAF45B-A516-4921-8190-C79484B6CC72}" type="pres">
      <dgm:prSet presAssocID="{8CFA81A7-9742-4A0A-B0F6-83DB8AC3395A}" presName="Child" presStyleLbl="revTx" presStyleIdx="3" presStyleCnt="8">
        <dgm:presLayoutVars>
          <dgm:chMax val="0"/>
          <dgm:chPref val="0"/>
          <dgm:bulletEnabled val="1"/>
        </dgm:presLayoutVars>
      </dgm:prSet>
      <dgm:spPr/>
    </dgm:pt>
    <dgm:pt modelId="{EEEE181C-32EB-4EB8-97A1-4E3EC8204FC7}" type="pres">
      <dgm:prSet presAssocID="{AE131C7C-60F7-4F07-9D5A-0E8A4CB8BC0B}" presName="root" presStyleCnt="0">
        <dgm:presLayoutVars>
          <dgm:chMax/>
          <dgm:chPref/>
        </dgm:presLayoutVars>
      </dgm:prSet>
      <dgm:spPr/>
    </dgm:pt>
    <dgm:pt modelId="{F3F347D0-C0A1-4CD5-A8FB-ABBAD41F3880}" type="pres">
      <dgm:prSet presAssocID="{AE131C7C-60F7-4F07-9D5A-0E8A4CB8BC0B}" presName="rootComposite" presStyleCnt="0">
        <dgm:presLayoutVars/>
      </dgm:prSet>
      <dgm:spPr/>
    </dgm:pt>
    <dgm:pt modelId="{F656D77A-B6E9-4724-B251-11BEA252F5D3}" type="pres">
      <dgm:prSet presAssocID="{AE131C7C-60F7-4F07-9D5A-0E8A4CB8BC0B}" presName="ParentAccent" presStyleLbl="alignNode1" presStyleIdx="1" presStyleCnt="2"/>
      <dgm:spPr/>
    </dgm:pt>
    <dgm:pt modelId="{B7F7AE9F-1396-43D3-8775-403511B7B3D3}" type="pres">
      <dgm:prSet presAssocID="{AE131C7C-60F7-4F07-9D5A-0E8A4CB8BC0B}" presName="ParentSmallAccent" presStyleLbl="fgAcc1" presStyleIdx="1" presStyleCnt="2"/>
      <dgm:spPr/>
    </dgm:pt>
    <dgm:pt modelId="{9BAA64C2-E685-408B-8F0E-0C3D3202063C}" type="pres">
      <dgm:prSet presAssocID="{AE131C7C-60F7-4F07-9D5A-0E8A4CB8BC0B}" presName="Parent" presStyleLbl="revTx" presStyleIdx="4" presStyleCnt="8">
        <dgm:presLayoutVars>
          <dgm:chMax/>
          <dgm:chPref val="4"/>
          <dgm:bulletEnabled val="1"/>
        </dgm:presLayoutVars>
      </dgm:prSet>
      <dgm:spPr/>
    </dgm:pt>
    <dgm:pt modelId="{C3117D3B-2CFE-43A5-9552-EBAB20D0B307}" type="pres">
      <dgm:prSet presAssocID="{AE131C7C-60F7-4F07-9D5A-0E8A4CB8BC0B}" presName="childShape" presStyleCnt="0">
        <dgm:presLayoutVars>
          <dgm:chMax val="0"/>
          <dgm:chPref val="0"/>
        </dgm:presLayoutVars>
      </dgm:prSet>
      <dgm:spPr/>
    </dgm:pt>
    <dgm:pt modelId="{904E8E2A-4367-4384-BD81-A92BC2E7CCEB}" type="pres">
      <dgm:prSet presAssocID="{EE1470F9-C6C3-424D-8916-CC561D6B2E4F}" presName="childComposite" presStyleCnt="0">
        <dgm:presLayoutVars>
          <dgm:chMax val="0"/>
          <dgm:chPref val="0"/>
        </dgm:presLayoutVars>
      </dgm:prSet>
      <dgm:spPr/>
    </dgm:pt>
    <dgm:pt modelId="{473DFF8D-F35B-48F7-8A9C-D7337A22E819}" type="pres">
      <dgm:prSet presAssocID="{EE1470F9-C6C3-424D-8916-CC561D6B2E4F}" presName="ChildAccent" presStyleLbl="solidFgAcc1" presStyleIdx="3" presStyleCnt="6"/>
      <dgm:spPr/>
    </dgm:pt>
    <dgm:pt modelId="{969E9D2B-FBBA-489B-9471-E3516DA4D667}" type="pres">
      <dgm:prSet presAssocID="{EE1470F9-C6C3-424D-8916-CC561D6B2E4F}" presName="Child" presStyleLbl="revTx" presStyleIdx="5" presStyleCnt="8">
        <dgm:presLayoutVars>
          <dgm:chMax val="0"/>
          <dgm:chPref val="0"/>
          <dgm:bulletEnabled val="1"/>
        </dgm:presLayoutVars>
      </dgm:prSet>
      <dgm:spPr/>
    </dgm:pt>
    <dgm:pt modelId="{BDC10049-095E-4E35-813F-48ED63DF7846}" type="pres">
      <dgm:prSet presAssocID="{C03A4A5B-64FF-4C7E-AF77-92327398867C}" presName="childComposite" presStyleCnt="0">
        <dgm:presLayoutVars>
          <dgm:chMax val="0"/>
          <dgm:chPref val="0"/>
        </dgm:presLayoutVars>
      </dgm:prSet>
      <dgm:spPr/>
    </dgm:pt>
    <dgm:pt modelId="{001AEA6D-8633-4CE8-91FC-0317F435DBB9}" type="pres">
      <dgm:prSet presAssocID="{C03A4A5B-64FF-4C7E-AF77-92327398867C}" presName="ChildAccent" presStyleLbl="solidFgAcc1" presStyleIdx="4" presStyleCnt="6"/>
      <dgm:spPr/>
    </dgm:pt>
    <dgm:pt modelId="{08DD43D0-EC3D-4F2C-B8F7-690D9DB73C0E}" type="pres">
      <dgm:prSet presAssocID="{C03A4A5B-64FF-4C7E-AF77-92327398867C}" presName="Child" presStyleLbl="revTx" presStyleIdx="6" presStyleCnt="8">
        <dgm:presLayoutVars>
          <dgm:chMax val="0"/>
          <dgm:chPref val="0"/>
          <dgm:bulletEnabled val="1"/>
        </dgm:presLayoutVars>
      </dgm:prSet>
      <dgm:spPr/>
    </dgm:pt>
    <dgm:pt modelId="{24D9D12F-7FDD-4A0B-8BED-67375BB206A0}" type="pres">
      <dgm:prSet presAssocID="{A4EEEC73-9BC6-4AED-8339-53D53A838346}" presName="childComposite" presStyleCnt="0">
        <dgm:presLayoutVars>
          <dgm:chMax val="0"/>
          <dgm:chPref val="0"/>
        </dgm:presLayoutVars>
      </dgm:prSet>
      <dgm:spPr/>
    </dgm:pt>
    <dgm:pt modelId="{29C6598C-3C38-40A1-9671-F5337F3D4CA8}" type="pres">
      <dgm:prSet presAssocID="{A4EEEC73-9BC6-4AED-8339-53D53A838346}" presName="ChildAccent" presStyleLbl="solidFgAcc1" presStyleIdx="5" presStyleCnt="6"/>
      <dgm:spPr/>
    </dgm:pt>
    <dgm:pt modelId="{8219B212-C56D-4646-813D-7087D09B4B21}" type="pres">
      <dgm:prSet presAssocID="{A4EEEC73-9BC6-4AED-8339-53D53A838346}" presName="Child" presStyleLbl="revTx" presStyleIdx="7" presStyleCnt="8">
        <dgm:presLayoutVars>
          <dgm:chMax val="0"/>
          <dgm:chPref val="0"/>
          <dgm:bulletEnabled val="1"/>
        </dgm:presLayoutVars>
      </dgm:prSet>
      <dgm:spPr/>
    </dgm:pt>
  </dgm:ptLst>
  <dgm:cxnLst>
    <dgm:cxn modelId="{2E3FB601-D029-448E-8731-B81FE5C4227D}" type="presOf" srcId="{B476CAD9-BFF4-4E45-9FEA-2AA9D74606F6}" destId="{2D1F1725-F90C-425F-AF6D-3D97598C0568}" srcOrd="0" destOrd="0" presId="urn:microsoft.com/office/officeart/2008/layout/SquareAccentList"/>
    <dgm:cxn modelId="{1FB37B24-A7F5-475B-94D6-4E4F0225AC25}" srcId="{AE131C7C-60F7-4F07-9D5A-0E8A4CB8BC0B}" destId="{EE1470F9-C6C3-424D-8916-CC561D6B2E4F}" srcOrd="0" destOrd="0" parTransId="{1826D106-15CE-4EA3-BB10-9A5AE4E9C0D0}" sibTransId="{8BC93FBB-F56C-4592-8DBA-9D2F52178014}"/>
    <dgm:cxn modelId="{6F38815B-A453-4616-88C6-1DA391D17F61}" type="presOf" srcId="{43000E29-247D-4724-883F-56F66867FB88}" destId="{B974B7BD-7004-462F-978F-D2FBC32A1100}" srcOrd="0" destOrd="0" presId="urn:microsoft.com/office/officeart/2008/layout/SquareAccentList"/>
    <dgm:cxn modelId="{88F40F49-7D4E-4DFD-8B1E-25F9872D76AF}" srcId="{43000E29-247D-4724-883F-56F66867FB88}" destId="{C10E8524-D0F1-4D21-86E1-62A6C20D9CAE}" srcOrd="0" destOrd="0" parTransId="{C9DD1AF4-561D-4708-8560-6EC2E5BE1CE7}" sibTransId="{4CEF74D9-1D15-4DB6-BAFC-D74730FFA524}"/>
    <dgm:cxn modelId="{1F3C4749-D2BC-4BE8-AEF1-77EA9ED1952C}" srcId="{C10E8524-D0F1-4D21-86E1-62A6C20D9CAE}" destId="{B476CAD9-BFF4-4E45-9FEA-2AA9D74606F6}" srcOrd="0" destOrd="0" parTransId="{86307689-5AA9-4708-A156-1E8E89D47BF8}" sibTransId="{CD201F9A-D64D-46C5-9AC5-BF03CB609632}"/>
    <dgm:cxn modelId="{E3E1C64A-5DFB-49B3-BC6F-2EDFA1E183DE}" type="presOf" srcId="{EE1470F9-C6C3-424D-8916-CC561D6B2E4F}" destId="{969E9D2B-FBBA-489B-9471-E3516DA4D667}" srcOrd="0" destOrd="0" presId="urn:microsoft.com/office/officeart/2008/layout/SquareAccentList"/>
    <dgm:cxn modelId="{F8A55C4C-FFC6-4234-B106-5251E876D6ED}" srcId="{AE131C7C-60F7-4F07-9D5A-0E8A4CB8BC0B}" destId="{C03A4A5B-64FF-4C7E-AF77-92327398867C}" srcOrd="1" destOrd="0" parTransId="{0EB9F9CB-6B52-4B21-BF8A-33BBD82F43A2}" sibTransId="{4D76C01C-B95C-4260-8DE7-0E9054EB05CA}"/>
    <dgm:cxn modelId="{25588B84-949B-4C32-9997-FBBF457D08BE}" srcId="{C10E8524-D0F1-4D21-86E1-62A6C20D9CAE}" destId="{3FAE7BF3-CB16-4B30-BC39-D855094FC4F7}" srcOrd="1" destOrd="0" parTransId="{D2FE4AAE-D1DD-4EC3-8C4B-C624C1F0B827}" sibTransId="{0F21AA9C-E9FF-45B4-852C-41EF9B1AF601}"/>
    <dgm:cxn modelId="{9D80B494-7FD9-4874-9F3C-1CAD6EFF754B}" type="presOf" srcId="{8CFA81A7-9742-4A0A-B0F6-83DB8AC3395A}" destId="{20DAF45B-A516-4921-8190-C79484B6CC72}" srcOrd="0" destOrd="0" presId="urn:microsoft.com/office/officeart/2008/layout/SquareAccentList"/>
    <dgm:cxn modelId="{5CD783A3-5D55-44BE-94D8-0D0DD7B26F43}" type="presOf" srcId="{C03A4A5B-64FF-4C7E-AF77-92327398867C}" destId="{08DD43D0-EC3D-4F2C-B8F7-690D9DB73C0E}" srcOrd="0" destOrd="0" presId="urn:microsoft.com/office/officeart/2008/layout/SquareAccentList"/>
    <dgm:cxn modelId="{50BAFAAC-733B-433B-B63C-DBAA5FE8BE9D}" type="presOf" srcId="{C10E8524-D0F1-4D21-86E1-62A6C20D9CAE}" destId="{2052AA41-3D71-4F4E-918A-A48D5E533379}" srcOrd="0" destOrd="0" presId="urn:microsoft.com/office/officeart/2008/layout/SquareAccentList"/>
    <dgm:cxn modelId="{73CCEBB1-7156-4927-BC8C-A4EF0BEE1D37}" type="presOf" srcId="{AE131C7C-60F7-4F07-9D5A-0E8A4CB8BC0B}" destId="{9BAA64C2-E685-408B-8F0E-0C3D3202063C}" srcOrd="0" destOrd="0" presId="urn:microsoft.com/office/officeart/2008/layout/SquareAccentList"/>
    <dgm:cxn modelId="{9EBE4EB2-8299-4D68-8523-DDF4B9DBBD70}" srcId="{AE131C7C-60F7-4F07-9D5A-0E8A4CB8BC0B}" destId="{A4EEEC73-9BC6-4AED-8339-53D53A838346}" srcOrd="2" destOrd="0" parTransId="{5146F7EF-624F-4FB4-9432-61F0ED516B85}" sibTransId="{14FF19E7-C845-45CD-A407-CC0C6C7B5EA7}"/>
    <dgm:cxn modelId="{0267C9B9-32C1-4E3D-BE28-DA30BBC69BCD}" srcId="{43000E29-247D-4724-883F-56F66867FB88}" destId="{AE131C7C-60F7-4F07-9D5A-0E8A4CB8BC0B}" srcOrd="1" destOrd="0" parTransId="{9F9F31C8-18F2-4669-A8C8-6C9288177031}" sibTransId="{5B67613D-0DD9-42AF-8619-51FBD4A866C2}"/>
    <dgm:cxn modelId="{91BAB1C7-9DBA-4983-A3CF-0A808E28734C}" type="presOf" srcId="{3FAE7BF3-CB16-4B30-BC39-D855094FC4F7}" destId="{CE4EB81B-A9F7-4C38-AA16-5942E6CB97CA}" srcOrd="0" destOrd="0" presId="urn:microsoft.com/office/officeart/2008/layout/SquareAccentList"/>
    <dgm:cxn modelId="{C50AAAD7-3015-4E2A-94A1-F6A0CE43C267}" type="presOf" srcId="{A4EEEC73-9BC6-4AED-8339-53D53A838346}" destId="{8219B212-C56D-4646-813D-7087D09B4B21}" srcOrd="0" destOrd="0" presId="urn:microsoft.com/office/officeart/2008/layout/SquareAccentList"/>
    <dgm:cxn modelId="{83EDA0DB-2515-4605-9F44-969A8FF5AD0E}" srcId="{C10E8524-D0F1-4D21-86E1-62A6C20D9CAE}" destId="{8CFA81A7-9742-4A0A-B0F6-83DB8AC3395A}" srcOrd="2" destOrd="0" parTransId="{1CBD6506-1EE0-4D17-9608-1AB3CC507555}" sibTransId="{0F3A2191-3DEF-44E1-B641-659BD65508C6}"/>
    <dgm:cxn modelId="{ED82DB8F-6A1C-459B-9B2C-D0A4429EA97A}" type="presParOf" srcId="{B974B7BD-7004-462F-978F-D2FBC32A1100}" destId="{AAE7B7E4-D89F-456C-BE8B-05D8A7FC5F4C}" srcOrd="0" destOrd="0" presId="urn:microsoft.com/office/officeart/2008/layout/SquareAccentList"/>
    <dgm:cxn modelId="{5579BC32-D18D-4103-964C-641D9008BC59}" type="presParOf" srcId="{AAE7B7E4-D89F-456C-BE8B-05D8A7FC5F4C}" destId="{E43356C5-739D-4739-8D35-2BF05D7DACCE}" srcOrd="0" destOrd="0" presId="urn:microsoft.com/office/officeart/2008/layout/SquareAccentList"/>
    <dgm:cxn modelId="{09BEA484-D0C1-41F5-A753-08EFB8021FFC}" type="presParOf" srcId="{E43356C5-739D-4739-8D35-2BF05D7DACCE}" destId="{F3732BEA-E32C-41A1-8A83-B52BC403F115}" srcOrd="0" destOrd="0" presId="urn:microsoft.com/office/officeart/2008/layout/SquareAccentList"/>
    <dgm:cxn modelId="{9B008741-D744-4EF2-8732-4D2C8D177200}" type="presParOf" srcId="{E43356C5-739D-4739-8D35-2BF05D7DACCE}" destId="{4DCB6492-8D39-49D0-A3D6-010A1C1083A0}" srcOrd="1" destOrd="0" presId="urn:microsoft.com/office/officeart/2008/layout/SquareAccentList"/>
    <dgm:cxn modelId="{41F90918-F83F-4188-B96F-2339C933CB06}" type="presParOf" srcId="{E43356C5-739D-4739-8D35-2BF05D7DACCE}" destId="{2052AA41-3D71-4F4E-918A-A48D5E533379}" srcOrd="2" destOrd="0" presId="urn:microsoft.com/office/officeart/2008/layout/SquareAccentList"/>
    <dgm:cxn modelId="{76137405-157E-4C32-81E4-6E2C30F2AE79}" type="presParOf" srcId="{AAE7B7E4-D89F-456C-BE8B-05D8A7FC5F4C}" destId="{8416C9C8-4D9E-4FD4-B22C-E9362ED8DA5E}" srcOrd="1" destOrd="0" presId="urn:microsoft.com/office/officeart/2008/layout/SquareAccentList"/>
    <dgm:cxn modelId="{374C05DA-AB86-41AF-99A7-0CEBB62086D7}" type="presParOf" srcId="{8416C9C8-4D9E-4FD4-B22C-E9362ED8DA5E}" destId="{01564531-D96F-411B-9B33-37602DEE33B8}" srcOrd="0" destOrd="0" presId="urn:microsoft.com/office/officeart/2008/layout/SquareAccentList"/>
    <dgm:cxn modelId="{D44C4E54-EFBA-447A-97FC-E379A5CF89A3}" type="presParOf" srcId="{01564531-D96F-411B-9B33-37602DEE33B8}" destId="{B86728DA-655F-412F-A1D3-EDF401EA5F75}" srcOrd="0" destOrd="0" presId="urn:microsoft.com/office/officeart/2008/layout/SquareAccentList"/>
    <dgm:cxn modelId="{78639FA0-DB8D-43B8-9ADC-E614D7513129}" type="presParOf" srcId="{01564531-D96F-411B-9B33-37602DEE33B8}" destId="{2D1F1725-F90C-425F-AF6D-3D97598C0568}" srcOrd="1" destOrd="0" presId="urn:microsoft.com/office/officeart/2008/layout/SquareAccentList"/>
    <dgm:cxn modelId="{BCE68035-B3AE-418E-884D-92D09472CB36}" type="presParOf" srcId="{8416C9C8-4D9E-4FD4-B22C-E9362ED8DA5E}" destId="{15E9C23A-F495-4D38-A014-A2580E9CD418}" srcOrd="1" destOrd="0" presId="urn:microsoft.com/office/officeart/2008/layout/SquareAccentList"/>
    <dgm:cxn modelId="{2214DA0D-EAFC-4B5A-B2E8-09E4700DB4EC}" type="presParOf" srcId="{15E9C23A-F495-4D38-A014-A2580E9CD418}" destId="{395A937A-1365-4853-B80A-ABB5A724E554}" srcOrd="0" destOrd="0" presId="urn:microsoft.com/office/officeart/2008/layout/SquareAccentList"/>
    <dgm:cxn modelId="{055E48AE-5894-4A61-A81A-DD7806F423F0}" type="presParOf" srcId="{15E9C23A-F495-4D38-A014-A2580E9CD418}" destId="{CE4EB81B-A9F7-4C38-AA16-5942E6CB97CA}" srcOrd="1" destOrd="0" presId="urn:microsoft.com/office/officeart/2008/layout/SquareAccentList"/>
    <dgm:cxn modelId="{EF0F7DDF-ED0A-4FAB-8B2E-5760ACF499F9}" type="presParOf" srcId="{8416C9C8-4D9E-4FD4-B22C-E9362ED8DA5E}" destId="{1EED6232-2B62-4D68-83EA-4249E199E32B}" srcOrd="2" destOrd="0" presId="urn:microsoft.com/office/officeart/2008/layout/SquareAccentList"/>
    <dgm:cxn modelId="{3981ED8D-5AD1-4F02-803E-261FDF58C721}" type="presParOf" srcId="{1EED6232-2B62-4D68-83EA-4249E199E32B}" destId="{80B60273-346B-4487-B914-0527DB5531F3}" srcOrd="0" destOrd="0" presId="urn:microsoft.com/office/officeart/2008/layout/SquareAccentList"/>
    <dgm:cxn modelId="{39451E16-693A-4FC6-9343-7140B22E29B4}" type="presParOf" srcId="{1EED6232-2B62-4D68-83EA-4249E199E32B}" destId="{20DAF45B-A516-4921-8190-C79484B6CC72}" srcOrd="1" destOrd="0" presId="urn:microsoft.com/office/officeart/2008/layout/SquareAccentList"/>
    <dgm:cxn modelId="{B6BDCAA5-420E-4F9F-B83D-E412CD46E616}" type="presParOf" srcId="{B974B7BD-7004-462F-978F-D2FBC32A1100}" destId="{EEEE181C-32EB-4EB8-97A1-4E3EC8204FC7}" srcOrd="1" destOrd="0" presId="urn:microsoft.com/office/officeart/2008/layout/SquareAccentList"/>
    <dgm:cxn modelId="{4DCEE485-8D22-42CD-BFE6-0034902C78DF}" type="presParOf" srcId="{EEEE181C-32EB-4EB8-97A1-4E3EC8204FC7}" destId="{F3F347D0-C0A1-4CD5-A8FB-ABBAD41F3880}" srcOrd="0" destOrd="0" presId="urn:microsoft.com/office/officeart/2008/layout/SquareAccentList"/>
    <dgm:cxn modelId="{3B2DC863-10F7-403B-BDC2-DE6F2FF9D410}" type="presParOf" srcId="{F3F347D0-C0A1-4CD5-A8FB-ABBAD41F3880}" destId="{F656D77A-B6E9-4724-B251-11BEA252F5D3}" srcOrd="0" destOrd="0" presId="urn:microsoft.com/office/officeart/2008/layout/SquareAccentList"/>
    <dgm:cxn modelId="{161C78E7-448A-4D18-BBE7-34A2397AEF69}" type="presParOf" srcId="{F3F347D0-C0A1-4CD5-A8FB-ABBAD41F3880}" destId="{B7F7AE9F-1396-43D3-8775-403511B7B3D3}" srcOrd="1" destOrd="0" presId="urn:microsoft.com/office/officeart/2008/layout/SquareAccentList"/>
    <dgm:cxn modelId="{C053F356-2A5F-4F05-B178-A6B2DB035A5E}" type="presParOf" srcId="{F3F347D0-C0A1-4CD5-A8FB-ABBAD41F3880}" destId="{9BAA64C2-E685-408B-8F0E-0C3D3202063C}" srcOrd="2" destOrd="0" presId="urn:microsoft.com/office/officeart/2008/layout/SquareAccentList"/>
    <dgm:cxn modelId="{5C83AA77-66AA-4564-8B42-403229B797AB}" type="presParOf" srcId="{EEEE181C-32EB-4EB8-97A1-4E3EC8204FC7}" destId="{C3117D3B-2CFE-43A5-9552-EBAB20D0B307}" srcOrd="1" destOrd="0" presId="urn:microsoft.com/office/officeart/2008/layout/SquareAccentList"/>
    <dgm:cxn modelId="{AF18762E-2F29-4ADC-9AD4-11B5273002D7}" type="presParOf" srcId="{C3117D3B-2CFE-43A5-9552-EBAB20D0B307}" destId="{904E8E2A-4367-4384-BD81-A92BC2E7CCEB}" srcOrd="0" destOrd="0" presId="urn:microsoft.com/office/officeart/2008/layout/SquareAccentList"/>
    <dgm:cxn modelId="{11CA89AF-5E19-4244-AE5C-573D64398FCE}" type="presParOf" srcId="{904E8E2A-4367-4384-BD81-A92BC2E7CCEB}" destId="{473DFF8D-F35B-48F7-8A9C-D7337A22E819}" srcOrd="0" destOrd="0" presId="urn:microsoft.com/office/officeart/2008/layout/SquareAccentList"/>
    <dgm:cxn modelId="{6456C049-55E1-4CD6-8B4E-8A49DDDBC210}" type="presParOf" srcId="{904E8E2A-4367-4384-BD81-A92BC2E7CCEB}" destId="{969E9D2B-FBBA-489B-9471-E3516DA4D667}" srcOrd="1" destOrd="0" presId="urn:microsoft.com/office/officeart/2008/layout/SquareAccentList"/>
    <dgm:cxn modelId="{39F403AE-D8DC-4FE0-A546-9C4BDB8DFA02}" type="presParOf" srcId="{C3117D3B-2CFE-43A5-9552-EBAB20D0B307}" destId="{BDC10049-095E-4E35-813F-48ED63DF7846}" srcOrd="1" destOrd="0" presId="urn:microsoft.com/office/officeart/2008/layout/SquareAccentList"/>
    <dgm:cxn modelId="{A09A5655-FD4A-4BF6-A254-EF3D0A52105C}" type="presParOf" srcId="{BDC10049-095E-4E35-813F-48ED63DF7846}" destId="{001AEA6D-8633-4CE8-91FC-0317F435DBB9}" srcOrd="0" destOrd="0" presId="urn:microsoft.com/office/officeart/2008/layout/SquareAccentList"/>
    <dgm:cxn modelId="{5750A285-F66C-44C2-BBFA-DB7469BC1A77}" type="presParOf" srcId="{BDC10049-095E-4E35-813F-48ED63DF7846}" destId="{08DD43D0-EC3D-4F2C-B8F7-690D9DB73C0E}" srcOrd="1" destOrd="0" presId="urn:microsoft.com/office/officeart/2008/layout/SquareAccentList"/>
    <dgm:cxn modelId="{92E7BD71-DE4B-45F6-806B-8AAF93F38DB9}" type="presParOf" srcId="{C3117D3B-2CFE-43A5-9552-EBAB20D0B307}" destId="{24D9D12F-7FDD-4A0B-8BED-67375BB206A0}" srcOrd="2" destOrd="0" presId="urn:microsoft.com/office/officeart/2008/layout/SquareAccentList"/>
    <dgm:cxn modelId="{461D19D2-B519-4035-B9CD-DDFF513AA8A3}" type="presParOf" srcId="{24D9D12F-7FDD-4A0B-8BED-67375BB206A0}" destId="{29C6598C-3C38-40A1-9671-F5337F3D4CA8}" srcOrd="0" destOrd="0" presId="urn:microsoft.com/office/officeart/2008/layout/SquareAccentList"/>
    <dgm:cxn modelId="{C88BF366-9B06-443F-9CEC-FCD54D2C1E6A}" type="presParOf" srcId="{24D9D12F-7FDD-4A0B-8BED-67375BB206A0}" destId="{8219B212-C56D-4646-813D-7087D09B4B21}"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B02B1B-306D-4512-8DD6-4ABECF00C7F0}"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GB"/>
        </a:p>
      </dgm:t>
    </dgm:pt>
    <dgm:pt modelId="{4AEFEB83-DD9E-4225-A236-080E2353D5C8}">
      <dgm:prSet phldrT="[Text]"/>
      <dgm:spPr/>
      <dgm:t>
        <a:bodyPr/>
        <a:lstStyle/>
        <a:p>
          <a:r>
            <a:rPr lang="en-GB" dirty="0"/>
            <a:t>Provides</a:t>
          </a:r>
        </a:p>
      </dgm:t>
    </dgm:pt>
    <dgm:pt modelId="{1B425829-9A14-4E35-B5DF-E83E02F4A2AB}" type="parTrans" cxnId="{A3CA53A8-95DE-425A-8FF8-D39546F34D72}">
      <dgm:prSet/>
      <dgm:spPr/>
      <dgm:t>
        <a:bodyPr/>
        <a:lstStyle/>
        <a:p>
          <a:endParaRPr lang="en-GB"/>
        </a:p>
      </dgm:t>
    </dgm:pt>
    <dgm:pt modelId="{5AD17AFF-B84E-4BE8-93E2-24B2F82BAECC}" type="sibTrans" cxnId="{A3CA53A8-95DE-425A-8FF8-D39546F34D72}">
      <dgm:prSet/>
      <dgm:spPr/>
      <dgm:t>
        <a:bodyPr/>
        <a:lstStyle/>
        <a:p>
          <a:endParaRPr lang="en-GB"/>
        </a:p>
      </dgm:t>
    </dgm:pt>
    <dgm:pt modelId="{FBEC61E7-D382-4F99-9067-262F62AD0137}">
      <dgm:prSet phldrT="[Text]"/>
      <dgm:spPr/>
      <dgm:t>
        <a:bodyPr/>
        <a:lstStyle/>
        <a:p>
          <a:r>
            <a:rPr lang="en-GB" dirty="0"/>
            <a:t>6.9mg iron</a:t>
          </a:r>
        </a:p>
      </dgm:t>
    </dgm:pt>
    <dgm:pt modelId="{99004CFA-3096-4A1E-9690-638AB4F9FA83}" type="parTrans" cxnId="{2210CFB6-7D3D-49B2-A8F3-B9DE93F0187C}">
      <dgm:prSet/>
      <dgm:spPr/>
      <dgm:t>
        <a:bodyPr/>
        <a:lstStyle/>
        <a:p>
          <a:endParaRPr lang="en-GB"/>
        </a:p>
      </dgm:t>
    </dgm:pt>
    <dgm:pt modelId="{385A9434-93E3-4076-BE2D-5FBDFE354C8C}" type="sibTrans" cxnId="{2210CFB6-7D3D-49B2-A8F3-B9DE93F0187C}">
      <dgm:prSet/>
      <dgm:spPr/>
      <dgm:t>
        <a:bodyPr/>
        <a:lstStyle/>
        <a:p>
          <a:endParaRPr lang="en-GB"/>
        </a:p>
      </dgm:t>
    </dgm:pt>
    <dgm:pt modelId="{156F9911-E9B6-4DFF-AE20-2620A859C6F0}">
      <dgm:prSet phldrT="[Text]"/>
      <dgm:spPr/>
      <dgm:t>
        <a:bodyPr/>
        <a:lstStyle/>
        <a:p>
          <a:r>
            <a:rPr lang="en-GB" dirty="0"/>
            <a:t>39mg vitamin C</a:t>
          </a:r>
        </a:p>
      </dgm:t>
    </dgm:pt>
    <dgm:pt modelId="{090A97E0-CC76-4673-8455-FC104DBF174C}" type="parTrans" cxnId="{5D7B7E68-7CFE-44D1-AF60-4CF5AA103177}">
      <dgm:prSet/>
      <dgm:spPr/>
      <dgm:t>
        <a:bodyPr/>
        <a:lstStyle/>
        <a:p>
          <a:endParaRPr lang="en-GB"/>
        </a:p>
      </dgm:t>
    </dgm:pt>
    <dgm:pt modelId="{D87E3FBA-9D1B-402D-8F53-CA18B89D50F7}" type="sibTrans" cxnId="{5D7B7E68-7CFE-44D1-AF60-4CF5AA103177}">
      <dgm:prSet/>
      <dgm:spPr/>
      <dgm:t>
        <a:bodyPr/>
        <a:lstStyle/>
        <a:p>
          <a:endParaRPr lang="en-GB"/>
        </a:p>
      </dgm:t>
    </dgm:pt>
    <dgm:pt modelId="{CE3CBC5E-F424-42CF-8D54-6576E04874AD}">
      <dgm:prSet phldrT="[Text]"/>
      <dgm:spPr/>
      <dgm:t>
        <a:bodyPr/>
        <a:lstStyle/>
        <a:p>
          <a:r>
            <a:rPr lang="en-GB" dirty="0"/>
            <a:t>7 micrograms vitamin D</a:t>
          </a:r>
        </a:p>
      </dgm:t>
    </dgm:pt>
    <dgm:pt modelId="{5DA5D502-22B1-452D-904F-B2E18AE417FA}" type="parTrans" cxnId="{A7E048EC-543B-4665-BB8E-37648CE472D2}">
      <dgm:prSet/>
      <dgm:spPr/>
      <dgm:t>
        <a:bodyPr/>
        <a:lstStyle/>
        <a:p>
          <a:endParaRPr lang="en-GB"/>
        </a:p>
      </dgm:t>
    </dgm:pt>
    <dgm:pt modelId="{521E4ED1-413D-45B3-A20D-C0642DF3568D}" type="sibTrans" cxnId="{A7E048EC-543B-4665-BB8E-37648CE472D2}">
      <dgm:prSet/>
      <dgm:spPr/>
      <dgm:t>
        <a:bodyPr/>
        <a:lstStyle/>
        <a:p>
          <a:endParaRPr lang="en-GB"/>
        </a:p>
      </dgm:t>
    </dgm:pt>
    <dgm:pt modelId="{8B33C59C-B055-4150-AD66-7B3195EAB5AA}">
      <dgm:prSet phldrT="[Text]"/>
      <dgm:spPr/>
      <dgm:t>
        <a:bodyPr/>
        <a:lstStyle/>
        <a:p>
          <a:r>
            <a:rPr lang="en-GB" dirty="0"/>
            <a:t>Requires</a:t>
          </a:r>
        </a:p>
      </dgm:t>
    </dgm:pt>
    <dgm:pt modelId="{BAED2C40-CE33-430C-85A4-ECB0BFE12D89}" type="parTrans" cxnId="{D70446AD-6712-4B2F-94E0-A3C93E3B82B2}">
      <dgm:prSet/>
      <dgm:spPr/>
      <dgm:t>
        <a:bodyPr/>
        <a:lstStyle/>
        <a:p>
          <a:endParaRPr lang="en-GB"/>
        </a:p>
      </dgm:t>
    </dgm:pt>
    <dgm:pt modelId="{0221CBE5-1888-4EA0-8782-2581A81B7B8C}" type="sibTrans" cxnId="{D70446AD-6712-4B2F-94E0-A3C93E3B82B2}">
      <dgm:prSet/>
      <dgm:spPr/>
      <dgm:t>
        <a:bodyPr/>
        <a:lstStyle/>
        <a:p>
          <a:endParaRPr lang="en-GB"/>
        </a:p>
      </dgm:t>
    </dgm:pt>
    <dgm:pt modelId="{7CD61C1A-38FB-42A4-A2DE-E6A611F23E30}">
      <dgm:prSet phldrT="[Text]"/>
      <dgm:spPr/>
      <dgm:t>
        <a:bodyPr/>
        <a:lstStyle/>
        <a:p>
          <a:r>
            <a:rPr lang="en-GB" dirty="0"/>
            <a:t>7.5mg iron</a:t>
          </a:r>
        </a:p>
      </dgm:t>
    </dgm:pt>
    <dgm:pt modelId="{E919D41A-538E-4233-A15D-A128E38876CF}" type="parTrans" cxnId="{DA7873C7-CBB5-4503-9633-DAD4D9E2FC30}">
      <dgm:prSet/>
      <dgm:spPr/>
      <dgm:t>
        <a:bodyPr/>
        <a:lstStyle/>
        <a:p>
          <a:endParaRPr lang="en-GB"/>
        </a:p>
      </dgm:t>
    </dgm:pt>
    <dgm:pt modelId="{79BD02FF-C51A-425F-82A1-F70C746875E1}" type="sibTrans" cxnId="{DA7873C7-CBB5-4503-9633-DAD4D9E2FC30}">
      <dgm:prSet/>
      <dgm:spPr/>
      <dgm:t>
        <a:bodyPr/>
        <a:lstStyle/>
        <a:p>
          <a:endParaRPr lang="en-GB"/>
        </a:p>
      </dgm:t>
    </dgm:pt>
    <dgm:pt modelId="{D36346DE-23EE-4847-B2BA-5AF8C64B3B83}">
      <dgm:prSet phldrT="[Text]"/>
      <dgm:spPr/>
      <dgm:t>
        <a:bodyPr/>
        <a:lstStyle/>
        <a:p>
          <a:r>
            <a:rPr lang="en-GB" dirty="0"/>
            <a:t>30mg vitamin C</a:t>
          </a:r>
        </a:p>
      </dgm:t>
    </dgm:pt>
    <dgm:pt modelId="{4AA34C22-9FB8-46FC-B462-FF43B63D49F2}" type="parTrans" cxnId="{86A57D98-6AA3-4E09-BEA5-72D13D918051}">
      <dgm:prSet/>
      <dgm:spPr/>
      <dgm:t>
        <a:bodyPr/>
        <a:lstStyle/>
        <a:p>
          <a:endParaRPr lang="en-GB"/>
        </a:p>
      </dgm:t>
    </dgm:pt>
    <dgm:pt modelId="{147282DF-3D98-44C8-AF3F-AAA29962A8B2}" type="sibTrans" cxnId="{86A57D98-6AA3-4E09-BEA5-72D13D918051}">
      <dgm:prSet/>
      <dgm:spPr/>
      <dgm:t>
        <a:bodyPr/>
        <a:lstStyle/>
        <a:p>
          <a:endParaRPr lang="en-GB"/>
        </a:p>
      </dgm:t>
    </dgm:pt>
    <dgm:pt modelId="{A160D4AF-9BE1-47CE-91D7-98BEF0F1997C}">
      <dgm:prSet phldrT="[Text]"/>
      <dgm:spPr/>
      <dgm:t>
        <a:bodyPr/>
        <a:lstStyle/>
        <a:p>
          <a:r>
            <a:rPr lang="en-GB" dirty="0"/>
            <a:t>1 micro gram Vitamin D</a:t>
          </a:r>
        </a:p>
      </dgm:t>
    </dgm:pt>
    <dgm:pt modelId="{F6C09C94-475C-4355-BE36-D368DAEC8A42}" type="parTrans" cxnId="{00A14E23-9D09-4C73-B111-EAF86BB890ED}">
      <dgm:prSet/>
      <dgm:spPr/>
      <dgm:t>
        <a:bodyPr/>
        <a:lstStyle/>
        <a:p>
          <a:endParaRPr lang="en-GB"/>
        </a:p>
      </dgm:t>
    </dgm:pt>
    <dgm:pt modelId="{D5090932-3B76-4A9A-9EE1-1DC38A98788E}" type="sibTrans" cxnId="{00A14E23-9D09-4C73-B111-EAF86BB890ED}">
      <dgm:prSet/>
      <dgm:spPr/>
      <dgm:t>
        <a:bodyPr/>
        <a:lstStyle/>
        <a:p>
          <a:endParaRPr lang="en-GB"/>
        </a:p>
      </dgm:t>
    </dgm:pt>
    <dgm:pt modelId="{534EBC05-F008-463F-B9B4-576AB6E24840}" type="pres">
      <dgm:prSet presAssocID="{51B02B1B-306D-4512-8DD6-4ABECF00C7F0}" presName="layout" presStyleCnt="0">
        <dgm:presLayoutVars>
          <dgm:chMax/>
          <dgm:chPref/>
          <dgm:dir/>
          <dgm:resizeHandles/>
        </dgm:presLayoutVars>
      </dgm:prSet>
      <dgm:spPr/>
    </dgm:pt>
    <dgm:pt modelId="{F91C946E-70FA-4659-8309-E5A4F36BE959}" type="pres">
      <dgm:prSet presAssocID="{4AEFEB83-DD9E-4225-A236-080E2353D5C8}" presName="root" presStyleCnt="0">
        <dgm:presLayoutVars>
          <dgm:chMax/>
          <dgm:chPref/>
        </dgm:presLayoutVars>
      </dgm:prSet>
      <dgm:spPr/>
    </dgm:pt>
    <dgm:pt modelId="{D581939E-2059-4CE1-AC3C-E750A21B9FD6}" type="pres">
      <dgm:prSet presAssocID="{4AEFEB83-DD9E-4225-A236-080E2353D5C8}" presName="rootComposite" presStyleCnt="0">
        <dgm:presLayoutVars/>
      </dgm:prSet>
      <dgm:spPr/>
    </dgm:pt>
    <dgm:pt modelId="{EFD0B933-998A-4AA1-A765-438E93F7B701}" type="pres">
      <dgm:prSet presAssocID="{4AEFEB83-DD9E-4225-A236-080E2353D5C8}" presName="ParentAccent" presStyleLbl="alignNode1" presStyleIdx="0" presStyleCnt="2"/>
      <dgm:spPr/>
    </dgm:pt>
    <dgm:pt modelId="{BBCB87C7-274D-4593-8C2A-6920D6B8055F}" type="pres">
      <dgm:prSet presAssocID="{4AEFEB83-DD9E-4225-A236-080E2353D5C8}" presName="ParentSmallAccent" presStyleLbl="fgAcc1" presStyleIdx="0" presStyleCnt="2"/>
      <dgm:spPr/>
    </dgm:pt>
    <dgm:pt modelId="{67594C93-5594-4E37-AAC4-BF3DE46F62D7}" type="pres">
      <dgm:prSet presAssocID="{4AEFEB83-DD9E-4225-A236-080E2353D5C8}" presName="Parent" presStyleLbl="revTx" presStyleIdx="0" presStyleCnt="8">
        <dgm:presLayoutVars>
          <dgm:chMax/>
          <dgm:chPref val="4"/>
          <dgm:bulletEnabled val="1"/>
        </dgm:presLayoutVars>
      </dgm:prSet>
      <dgm:spPr/>
    </dgm:pt>
    <dgm:pt modelId="{FF67D578-2A15-44DE-B40F-3B08AC9C2C19}" type="pres">
      <dgm:prSet presAssocID="{4AEFEB83-DD9E-4225-A236-080E2353D5C8}" presName="childShape" presStyleCnt="0">
        <dgm:presLayoutVars>
          <dgm:chMax val="0"/>
          <dgm:chPref val="0"/>
        </dgm:presLayoutVars>
      </dgm:prSet>
      <dgm:spPr/>
    </dgm:pt>
    <dgm:pt modelId="{A1343750-F666-4DC2-8664-C60AA34C5D48}" type="pres">
      <dgm:prSet presAssocID="{FBEC61E7-D382-4F99-9067-262F62AD0137}" presName="childComposite" presStyleCnt="0">
        <dgm:presLayoutVars>
          <dgm:chMax val="0"/>
          <dgm:chPref val="0"/>
        </dgm:presLayoutVars>
      </dgm:prSet>
      <dgm:spPr/>
    </dgm:pt>
    <dgm:pt modelId="{6D31FF41-D1D8-42E1-BC65-043900BF3141}" type="pres">
      <dgm:prSet presAssocID="{FBEC61E7-D382-4F99-9067-262F62AD0137}" presName="ChildAccent" presStyleLbl="solidFgAcc1" presStyleIdx="0" presStyleCnt="6"/>
      <dgm:spPr/>
    </dgm:pt>
    <dgm:pt modelId="{FE24E6E6-7B2F-4C1D-9DD8-346CE08B63F3}" type="pres">
      <dgm:prSet presAssocID="{FBEC61E7-D382-4F99-9067-262F62AD0137}" presName="Child" presStyleLbl="revTx" presStyleIdx="1" presStyleCnt="8">
        <dgm:presLayoutVars>
          <dgm:chMax val="0"/>
          <dgm:chPref val="0"/>
          <dgm:bulletEnabled val="1"/>
        </dgm:presLayoutVars>
      </dgm:prSet>
      <dgm:spPr/>
    </dgm:pt>
    <dgm:pt modelId="{1E165937-B02F-4C73-9270-A829A23900D4}" type="pres">
      <dgm:prSet presAssocID="{156F9911-E9B6-4DFF-AE20-2620A859C6F0}" presName="childComposite" presStyleCnt="0">
        <dgm:presLayoutVars>
          <dgm:chMax val="0"/>
          <dgm:chPref val="0"/>
        </dgm:presLayoutVars>
      </dgm:prSet>
      <dgm:spPr/>
    </dgm:pt>
    <dgm:pt modelId="{67B8215A-68EA-4F43-B3F3-A30AFD09FCA7}" type="pres">
      <dgm:prSet presAssocID="{156F9911-E9B6-4DFF-AE20-2620A859C6F0}" presName="ChildAccent" presStyleLbl="solidFgAcc1" presStyleIdx="1" presStyleCnt="6"/>
      <dgm:spPr/>
    </dgm:pt>
    <dgm:pt modelId="{304BFE67-7471-4F13-AE1C-0B724A7D38D2}" type="pres">
      <dgm:prSet presAssocID="{156F9911-E9B6-4DFF-AE20-2620A859C6F0}" presName="Child" presStyleLbl="revTx" presStyleIdx="2" presStyleCnt="8">
        <dgm:presLayoutVars>
          <dgm:chMax val="0"/>
          <dgm:chPref val="0"/>
          <dgm:bulletEnabled val="1"/>
        </dgm:presLayoutVars>
      </dgm:prSet>
      <dgm:spPr/>
    </dgm:pt>
    <dgm:pt modelId="{22942590-B6D6-408E-AC76-64C5411BA9D9}" type="pres">
      <dgm:prSet presAssocID="{CE3CBC5E-F424-42CF-8D54-6576E04874AD}" presName="childComposite" presStyleCnt="0">
        <dgm:presLayoutVars>
          <dgm:chMax val="0"/>
          <dgm:chPref val="0"/>
        </dgm:presLayoutVars>
      </dgm:prSet>
      <dgm:spPr/>
    </dgm:pt>
    <dgm:pt modelId="{342A7137-AEE8-4A8F-AC9B-721E9B56CEB0}" type="pres">
      <dgm:prSet presAssocID="{CE3CBC5E-F424-42CF-8D54-6576E04874AD}" presName="ChildAccent" presStyleLbl="solidFgAcc1" presStyleIdx="2" presStyleCnt="6"/>
      <dgm:spPr/>
    </dgm:pt>
    <dgm:pt modelId="{BCC47DDB-70F5-4076-9AD8-BDDBCAE9A6C0}" type="pres">
      <dgm:prSet presAssocID="{CE3CBC5E-F424-42CF-8D54-6576E04874AD}" presName="Child" presStyleLbl="revTx" presStyleIdx="3" presStyleCnt="8">
        <dgm:presLayoutVars>
          <dgm:chMax val="0"/>
          <dgm:chPref val="0"/>
          <dgm:bulletEnabled val="1"/>
        </dgm:presLayoutVars>
      </dgm:prSet>
      <dgm:spPr/>
    </dgm:pt>
    <dgm:pt modelId="{CF01472B-D7C3-4E87-B0B3-0D170F9E2DDD}" type="pres">
      <dgm:prSet presAssocID="{8B33C59C-B055-4150-AD66-7B3195EAB5AA}" presName="root" presStyleCnt="0">
        <dgm:presLayoutVars>
          <dgm:chMax/>
          <dgm:chPref/>
        </dgm:presLayoutVars>
      </dgm:prSet>
      <dgm:spPr/>
    </dgm:pt>
    <dgm:pt modelId="{EFD31558-F314-4EAF-92FC-617990A22060}" type="pres">
      <dgm:prSet presAssocID="{8B33C59C-B055-4150-AD66-7B3195EAB5AA}" presName="rootComposite" presStyleCnt="0">
        <dgm:presLayoutVars/>
      </dgm:prSet>
      <dgm:spPr/>
    </dgm:pt>
    <dgm:pt modelId="{CC7E76F9-0E0F-4816-86FD-797B69F6768B}" type="pres">
      <dgm:prSet presAssocID="{8B33C59C-B055-4150-AD66-7B3195EAB5AA}" presName="ParentAccent" presStyleLbl="alignNode1" presStyleIdx="1" presStyleCnt="2"/>
      <dgm:spPr/>
    </dgm:pt>
    <dgm:pt modelId="{DCF5171B-A106-4D16-8FCE-22D7B0EE770F}" type="pres">
      <dgm:prSet presAssocID="{8B33C59C-B055-4150-AD66-7B3195EAB5AA}" presName="ParentSmallAccent" presStyleLbl="fgAcc1" presStyleIdx="1" presStyleCnt="2"/>
      <dgm:spPr/>
    </dgm:pt>
    <dgm:pt modelId="{880BE1D0-8E56-4A93-BCBA-FD28A7C2122B}" type="pres">
      <dgm:prSet presAssocID="{8B33C59C-B055-4150-AD66-7B3195EAB5AA}" presName="Parent" presStyleLbl="revTx" presStyleIdx="4" presStyleCnt="8">
        <dgm:presLayoutVars>
          <dgm:chMax/>
          <dgm:chPref val="4"/>
          <dgm:bulletEnabled val="1"/>
        </dgm:presLayoutVars>
      </dgm:prSet>
      <dgm:spPr/>
    </dgm:pt>
    <dgm:pt modelId="{7CB75ECC-3EFF-400F-8E4D-C9207A5AB11F}" type="pres">
      <dgm:prSet presAssocID="{8B33C59C-B055-4150-AD66-7B3195EAB5AA}" presName="childShape" presStyleCnt="0">
        <dgm:presLayoutVars>
          <dgm:chMax val="0"/>
          <dgm:chPref val="0"/>
        </dgm:presLayoutVars>
      </dgm:prSet>
      <dgm:spPr/>
    </dgm:pt>
    <dgm:pt modelId="{03560527-2962-4788-A1D4-1383EAD28CA3}" type="pres">
      <dgm:prSet presAssocID="{7CD61C1A-38FB-42A4-A2DE-E6A611F23E30}" presName="childComposite" presStyleCnt="0">
        <dgm:presLayoutVars>
          <dgm:chMax val="0"/>
          <dgm:chPref val="0"/>
        </dgm:presLayoutVars>
      </dgm:prSet>
      <dgm:spPr/>
    </dgm:pt>
    <dgm:pt modelId="{4A211455-F46D-4DCD-B873-800E535CDD35}" type="pres">
      <dgm:prSet presAssocID="{7CD61C1A-38FB-42A4-A2DE-E6A611F23E30}" presName="ChildAccent" presStyleLbl="solidFgAcc1" presStyleIdx="3" presStyleCnt="6"/>
      <dgm:spPr/>
    </dgm:pt>
    <dgm:pt modelId="{07C73CF4-9F58-49F7-AAC8-279CE0F68FE2}" type="pres">
      <dgm:prSet presAssocID="{7CD61C1A-38FB-42A4-A2DE-E6A611F23E30}" presName="Child" presStyleLbl="revTx" presStyleIdx="5" presStyleCnt="8">
        <dgm:presLayoutVars>
          <dgm:chMax val="0"/>
          <dgm:chPref val="0"/>
          <dgm:bulletEnabled val="1"/>
        </dgm:presLayoutVars>
      </dgm:prSet>
      <dgm:spPr/>
    </dgm:pt>
    <dgm:pt modelId="{D2DF50A9-22CA-4499-A1E8-BF4FC4E08775}" type="pres">
      <dgm:prSet presAssocID="{D36346DE-23EE-4847-B2BA-5AF8C64B3B83}" presName="childComposite" presStyleCnt="0">
        <dgm:presLayoutVars>
          <dgm:chMax val="0"/>
          <dgm:chPref val="0"/>
        </dgm:presLayoutVars>
      </dgm:prSet>
      <dgm:spPr/>
    </dgm:pt>
    <dgm:pt modelId="{20F26709-A2B5-4FD6-80CC-C52FB9FF6048}" type="pres">
      <dgm:prSet presAssocID="{D36346DE-23EE-4847-B2BA-5AF8C64B3B83}" presName="ChildAccent" presStyleLbl="solidFgAcc1" presStyleIdx="4" presStyleCnt="6"/>
      <dgm:spPr/>
    </dgm:pt>
    <dgm:pt modelId="{A2CBCD7C-5EE3-4DF9-83D6-3A929B3A5009}" type="pres">
      <dgm:prSet presAssocID="{D36346DE-23EE-4847-B2BA-5AF8C64B3B83}" presName="Child" presStyleLbl="revTx" presStyleIdx="6" presStyleCnt="8">
        <dgm:presLayoutVars>
          <dgm:chMax val="0"/>
          <dgm:chPref val="0"/>
          <dgm:bulletEnabled val="1"/>
        </dgm:presLayoutVars>
      </dgm:prSet>
      <dgm:spPr/>
    </dgm:pt>
    <dgm:pt modelId="{767539D6-1026-4296-B71C-BBE4C4D49D31}" type="pres">
      <dgm:prSet presAssocID="{A160D4AF-9BE1-47CE-91D7-98BEF0F1997C}" presName="childComposite" presStyleCnt="0">
        <dgm:presLayoutVars>
          <dgm:chMax val="0"/>
          <dgm:chPref val="0"/>
        </dgm:presLayoutVars>
      </dgm:prSet>
      <dgm:spPr/>
    </dgm:pt>
    <dgm:pt modelId="{A45A029F-E917-4D01-8429-413544B81E5C}" type="pres">
      <dgm:prSet presAssocID="{A160D4AF-9BE1-47CE-91D7-98BEF0F1997C}" presName="ChildAccent" presStyleLbl="solidFgAcc1" presStyleIdx="5" presStyleCnt="6"/>
      <dgm:spPr/>
    </dgm:pt>
    <dgm:pt modelId="{B5D896B6-5912-4D0B-AACD-CAFEE5106FF9}" type="pres">
      <dgm:prSet presAssocID="{A160D4AF-9BE1-47CE-91D7-98BEF0F1997C}" presName="Child" presStyleLbl="revTx" presStyleIdx="7" presStyleCnt="8">
        <dgm:presLayoutVars>
          <dgm:chMax val="0"/>
          <dgm:chPref val="0"/>
          <dgm:bulletEnabled val="1"/>
        </dgm:presLayoutVars>
      </dgm:prSet>
      <dgm:spPr/>
    </dgm:pt>
  </dgm:ptLst>
  <dgm:cxnLst>
    <dgm:cxn modelId="{00A14E23-9D09-4C73-B111-EAF86BB890ED}" srcId="{8B33C59C-B055-4150-AD66-7B3195EAB5AA}" destId="{A160D4AF-9BE1-47CE-91D7-98BEF0F1997C}" srcOrd="2" destOrd="0" parTransId="{F6C09C94-475C-4355-BE36-D368DAEC8A42}" sibTransId="{D5090932-3B76-4A9A-9EE1-1DC38A98788E}"/>
    <dgm:cxn modelId="{AF1E0328-EE34-45DD-A0D5-6EB9C95A2945}" type="presOf" srcId="{4AEFEB83-DD9E-4225-A236-080E2353D5C8}" destId="{67594C93-5594-4E37-AAC4-BF3DE46F62D7}" srcOrd="0" destOrd="0" presId="urn:microsoft.com/office/officeart/2008/layout/SquareAccentList"/>
    <dgm:cxn modelId="{5D7B7E68-7CFE-44D1-AF60-4CF5AA103177}" srcId="{4AEFEB83-DD9E-4225-A236-080E2353D5C8}" destId="{156F9911-E9B6-4DFF-AE20-2620A859C6F0}" srcOrd="1" destOrd="0" parTransId="{090A97E0-CC76-4673-8455-FC104DBF174C}" sibTransId="{D87E3FBA-9D1B-402D-8F53-CA18B89D50F7}"/>
    <dgm:cxn modelId="{F71ADB52-F65E-4122-9800-BF5F2990C497}" type="presOf" srcId="{7CD61C1A-38FB-42A4-A2DE-E6A611F23E30}" destId="{07C73CF4-9F58-49F7-AAC8-279CE0F68FE2}" srcOrd="0" destOrd="0" presId="urn:microsoft.com/office/officeart/2008/layout/SquareAccentList"/>
    <dgm:cxn modelId="{D4A9A958-6528-4698-8A5F-C4CF0CCAEFFE}" type="presOf" srcId="{51B02B1B-306D-4512-8DD6-4ABECF00C7F0}" destId="{534EBC05-F008-463F-B9B4-576AB6E24840}" srcOrd="0" destOrd="0" presId="urn:microsoft.com/office/officeart/2008/layout/SquareAccentList"/>
    <dgm:cxn modelId="{E4C33889-C9BA-4055-BF03-8F923A494771}" type="presOf" srcId="{A160D4AF-9BE1-47CE-91D7-98BEF0F1997C}" destId="{B5D896B6-5912-4D0B-AACD-CAFEE5106FF9}" srcOrd="0" destOrd="0" presId="urn:microsoft.com/office/officeart/2008/layout/SquareAccentList"/>
    <dgm:cxn modelId="{F04E5593-901D-4A8A-8730-397EDAF33FED}" type="presOf" srcId="{CE3CBC5E-F424-42CF-8D54-6576E04874AD}" destId="{BCC47DDB-70F5-4076-9AD8-BDDBCAE9A6C0}" srcOrd="0" destOrd="0" presId="urn:microsoft.com/office/officeart/2008/layout/SquareAccentList"/>
    <dgm:cxn modelId="{FC8B1398-7042-46CA-AD05-947A68C6E18B}" type="presOf" srcId="{8B33C59C-B055-4150-AD66-7B3195EAB5AA}" destId="{880BE1D0-8E56-4A93-BCBA-FD28A7C2122B}" srcOrd="0" destOrd="0" presId="urn:microsoft.com/office/officeart/2008/layout/SquareAccentList"/>
    <dgm:cxn modelId="{86A57D98-6AA3-4E09-BEA5-72D13D918051}" srcId="{8B33C59C-B055-4150-AD66-7B3195EAB5AA}" destId="{D36346DE-23EE-4847-B2BA-5AF8C64B3B83}" srcOrd="1" destOrd="0" parTransId="{4AA34C22-9FB8-46FC-B462-FF43B63D49F2}" sibTransId="{147282DF-3D98-44C8-AF3F-AAA29962A8B2}"/>
    <dgm:cxn modelId="{13034D99-8B53-4CA1-9A33-82BE383D4A3A}" type="presOf" srcId="{156F9911-E9B6-4DFF-AE20-2620A859C6F0}" destId="{304BFE67-7471-4F13-AE1C-0B724A7D38D2}" srcOrd="0" destOrd="0" presId="urn:microsoft.com/office/officeart/2008/layout/SquareAccentList"/>
    <dgm:cxn modelId="{FAC6CBA4-05BD-4488-B82B-9688CA4FE25A}" type="presOf" srcId="{FBEC61E7-D382-4F99-9067-262F62AD0137}" destId="{FE24E6E6-7B2F-4C1D-9DD8-346CE08B63F3}" srcOrd="0" destOrd="0" presId="urn:microsoft.com/office/officeart/2008/layout/SquareAccentList"/>
    <dgm:cxn modelId="{A3CA53A8-95DE-425A-8FF8-D39546F34D72}" srcId="{51B02B1B-306D-4512-8DD6-4ABECF00C7F0}" destId="{4AEFEB83-DD9E-4225-A236-080E2353D5C8}" srcOrd="0" destOrd="0" parTransId="{1B425829-9A14-4E35-B5DF-E83E02F4A2AB}" sibTransId="{5AD17AFF-B84E-4BE8-93E2-24B2F82BAECC}"/>
    <dgm:cxn modelId="{7B86D9AA-5F11-4FC2-92C0-FE5814D96229}" type="presOf" srcId="{D36346DE-23EE-4847-B2BA-5AF8C64B3B83}" destId="{A2CBCD7C-5EE3-4DF9-83D6-3A929B3A5009}" srcOrd="0" destOrd="0" presId="urn:microsoft.com/office/officeart/2008/layout/SquareAccentList"/>
    <dgm:cxn modelId="{D70446AD-6712-4B2F-94E0-A3C93E3B82B2}" srcId="{51B02B1B-306D-4512-8DD6-4ABECF00C7F0}" destId="{8B33C59C-B055-4150-AD66-7B3195EAB5AA}" srcOrd="1" destOrd="0" parTransId="{BAED2C40-CE33-430C-85A4-ECB0BFE12D89}" sibTransId="{0221CBE5-1888-4EA0-8782-2581A81B7B8C}"/>
    <dgm:cxn modelId="{2210CFB6-7D3D-49B2-A8F3-B9DE93F0187C}" srcId="{4AEFEB83-DD9E-4225-A236-080E2353D5C8}" destId="{FBEC61E7-D382-4F99-9067-262F62AD0137}" srcOrd="0" destOrd="0" parTransId="{99004CFA-3096-4A1E-9690-638AB4F9FA83}" sibTransId="{385A9434-93E3-4076-BE2D-5FBDFE354C8C}"/>
    <dgm:cxn modelId="{DA7873C7-CBB5-4503-9633-DAD4D9E2FC30}" srcId="{8B33C59C-B055-4150-AD66-7B3195EAB5AA}" destId="{7CD61C1A-38FB-42A4-A2DE-E6A611F23E30}" srcOrd="0" destOrd="0" parTransId="{E919D41A-538E-4233-A15D-A128E38876CF}" sibTransId="{79BD02FF-C51A-425F-82A1-F70C746875E1}"/>
    <dgm:cxn modelId="{A7E048EC-543B-4665-BB8E-37648CE472D2}" srcId="{4AEFEB83-DD9E-4225-A236-080E2353D5C8}" destId="{CE3CBC5E-F424-42CF-8D54-6576E04874AD}" srcOrd="2" destOrd="0" parTransId="{5DA5D502-22B1-452D-904F-B2E18AE417FA}" sibTransId="{521E4ED1-413D-45B3-A20D-C0642DF3568D}"/>
    <dgm:cxn modelId="{6913D3E4-BFC0-4973-A1EF-4D37183D9AD4}" type="presParOf" srcId="{534EBC05-F008-463F-B9B4-576AB6E24840}" destId="{F91C946E-70FA-4659-8309-E5A4F36BE959}" srcOrd="0" destOrd="0" presId="urn:microsoft.com/office/officeart/2008/layout/SquareAccentList"/>
    <dgm:cxn modelId="{76E1F67A-94F4-464F-AFDD-F8F784CDAC5E}" type="presParOf" srcId="{F91C946E-70FA-4659-8309-E5A4F36BE959}" destId="{D581939E-2059-4CE1-AC3C-E750A21B9FD6}" srcOrd="0" destOrd="0" presId="urn:microsoft.com/office/officeart/2008/layout/SquareAccentList"/>
    <dgm:cxn modelId="{72228744-8208-41F0-A0E7-C878BE44E3A6}" type="presParOf" srcId="{D581939E-2059-4CE1-AC3C-E750A21B9FD6}" destId="{EFD0B933-998A-4AA1-A765-438E93F7B701}" srcOrd="0" destOrd="0" presId="urn:microsoft.com/office/officeart/2008/layout/SquareAccentList"/>
    <dgm:cxn modelId="{B2E4BA7F-2503-4D23-8FD3-1F79DA206EB4}" type="presParOf" srcId="{D581939E-2059-4CE1-AC3C-E750A21B9FD6}" destId="{BBCB87C7-274D-4593-8C2A-6920D6B8055F}" srcOrd="1" destOrd="0" presId="urn:microsoft.com/office/officeart/2008/layout/SquareAccentList"/>
    <dgm:cxn modelId="{654BDF9E-8C66-4038-BB42-95D600AD694A}" type="presParOf" srcId="{D581939E-2059-4CE1-AC3C-E750A21B9FD6}" destId="{67594C93-5594-4E37-AAC4-BF3DE46F62D7}" srcOrd="2" destOrd="0" presId="urn:microsoft.com/office/officeart/2008/layout/SquareAccentList"/>
    <dgm:cxn modelId="{2795B959-81F9-40B2-AAB3-8A71FA7E71D8}" type="presParOf" srcId="{F91C946E-70FA-4659-8309-E5A4F36BE959}" destId="{FF67D578-2A15-44DE-B40F-3B08AC9C2C19}" srcOrd="1" destOrd="0" presId="urn:microsoft.com/office/officeart/2008/layout/SquareAccentList"/>
    <dgm:cxn modelId="{348F9587-84FD-4C8D-AC2F-8AEBC60705E2}" type="presParOf" srcId="{FF67D578-2A15-44DE-B40F-3B08AC9C2C19}" destId="{A1343750-F666-4DC2-8664-C60AA34C5D48}" srcOrd="0" destOrd="0" presId="urn:microsoft.com/office/officeart/2008/layout/SquareAccentList"/>
    <dgm:cxn modelId="{6B1E3313-F424-4F5E-B870-19571CB01D6F}" type="presParOf" srcId="{A1343750-F666-4DC2-8664-C60AA34C5D48}" destId="{6D31FF41-D1D8-42E1-BC65-043900BF3141}" srcOrd="0" destOrd="0" presId="urn:microsoft.com/office/officeart/2008/layout/SquareAccentList"/>
    <dgm:cxn modelId="{D050A874-F6F7-41CA-8555-E5828ED021A6}" type="presParOf" srcId="{A1343750-F666-4DC2-8664-C60AA34C5D48}" destId="{FE24E6E6-7B2F-4C1D-9DD8-346CE08B63F3}" srcOrd="1" destOrd="0" presId="urn:microsoft.com/office/officeart/2008/layout/SquareAccentList"/>
    <dgm:cxn modelId="{0259959C-96F9-4FBA-B8B6-D49335D2F547}" type="presParOf" srcId="{FF67D578-2A15-44DE-B40F-3B08AC9C2C19}" destId="{1E165937-B02F-4C73-9270-A829A23900D4}" srcOrd="1" destOrd="0" presId="urn:microsoft.com/office/officeart/2008/layout/SquareAccentList"/>
    <dgm:cxn modelId="{93E8CA20-521B-4509-B9C5-F98726C4FCB3}" type="presParOf" srcId="{1E165937-B02F-4C73-9270-A829A23900D4}" destId="{67B8215A-68EA-4F43-B3F3-A30AFD09FCA7}" srcOrd="0" destOrd="0" presId="urn:microsoft.com/office/officeart/2008/layout/SquareAccentList"/>
    <dgm:cxn modelId="{12C20AD0-2294-4906-BC05-DF037F02EF6C}" type="presParOf" srcId="{1E165937-B02F-4C73-9270-A829A23900D4}" destId="{304BFE67-7471-4F13-AE1C-0B724A7D38D2}" srcOrd="1" destOrd="0" presId="urn:microsoft.com/office/officeart/2008/layout/SquareAccentList"/>
    <dgm:cxn modelId="{4F8CA0BE-7231-49D9-822B-04C7D711667A}" type="presParOf" srcId="{FF67D578-2A15-44DE-B40F-3B08AC9C2C19}" destId="{22942590-B6D6-408E-AC76-64C5411BA9D9}" srcOrd="2" destOrd="0" presId="urn:microsoft.com/office/officeart/2008/layout/SquareAccentList"/>
    <dgm:cxn modelId="{97682500-58E5-4B5D-B67A-876D347D4C4F}" type="presParOf" srcId="{22942590-B6D6-408E-AC76-64C5411BA9D9}" destId="{342A7137-AEE8-4A8F-AC9B-721E9B56CEB0}" srcOrd="0" destOrd="0" presId="urn:microsoft.com/office/officeart/2008/layout/SquareAccentList"/>
    <dgm:cxn modelId="{504AB501-52B9-4DBC-AB4E-5AA959BE7946}" type="presParOf" srcId="{22942590-B6D6-408E-AC76-64C5411BA9D9}" destId="{BCC47DDB-70F5-4076-9AD8-BDDBCAE9A6C0}" srcOrd="1" destOrd="0" presId="urn:microsoft.com/office/officeart/2008/layout/SquareAccentList"/>
    <dgm:cxn modelId="{82BEDC2F-CCCF-4547-BA6C-EBA4F8DE3880}" type="presParOf" srcId="{534EBC05-F008-463F-B9B4-576AB6E24840}" destId="{CF01472B-D7C3-4E87-B0B3-0D170F9E2DDD}" srcOrd="1" destOrd="0" presId="urn:microsoft.com/office/officeart/2008/layout/SquareAccentList"/>
    <dgm:cxn modelId="{BFD26986-8562-499E-9B04-71FB86FE5774}" type="presParOf" srcId="{CF01472B-D7C3-4E87-B0B3-0D170F9E2DDD}" destId="{EFD31558-F314-4EAF-92FC-617990A22060}" srcOrd="0" destOrd="0" presId="urn:microsoft.com/office/officeart/2008/layout/SquareAccentList"/>
    <dgm:cxn modelId="{8E438036-BB7B-4667-BACE-233EBE4A1A45}" type="presParOf" srcId="{EFD31558-F314-4EAF-92FC-617990A22060}" destId="{CC7E76F9-0E0F-4816-86FD-797B69F6768B}" srcOrd="0" destOrd="0" presId="urn:microsoft.com/office/officeart/2008/layout/SquareAccentList"/>
    <dgm:cxn modelId="{594B1294-586A-4F6F-90DE-F372CD49B75B}" type="presParOf" srcId="{EFD31558-F314-4EAF-92FC-617990A22060}" destId="{DCF5171B-A106-4D16-8FCE-22D7B0EE770F}" srcOrd="1" destOrd="0" presId="urn:microsoft.com/office/officeart/2008/layout/SquareAccentList"/>
    <dgm:cxn modelId="{22DE27C2-BF0A-4F9F-A4A3-AEED54FB54EE}" type="presParOf" srcId="{EFD31558-F314-4EAF-92FC-617990A22060}" destId="{880BE1D0-8E56-4A93-BCBA-FD28A7C2122B}" srcOrd="2" destOrd="0" presId="urn:microsoft.com/office/officeart/2008/layout/SquareAccentList"/>
    <dgm:cxn modelId="{40A9EC22-591E-497D-8A26-8BB906EA6F34}" type="presParOf" srcId="{CF01472B-D7C3-4E87-B0B3-0D170F9E2DDD}" destId="{7CB75ECC-3EFF-400F-8E4D-C9207A5AB11F}" srcOrd="1" destOrd="0" presId="urn:microsoft.com/office/officeart/2008/layout/SquareAccentList"/>
    <dgm:cxn modelId="{104DB761-DDB0-49A5-9339-BE7F273A2414}" type="presParOf" srcId="{7CB75ECC-3EFF-400F-8E4D-C9207A5AB11F}" destId="{03560527-2962-4788-A1D4-1383EAD28CA3}" srcOrd="0" destOrd="0" presId="urn:microsoft.com/office/officeart/2008/layout/SquareAccentList"/>
    <dgm:cxn modelId="{B5DB3263-935A-45D6-BB21-FB9F84A574AF}" type="presParOf" srcId="{03560527-2962-4788-A1D4-1383EAD28CA3}" destId="{4A211455-F46D-4DCD-B873-800E535CDD35}" srcOrd="0" destOrd="0" presId="urn:microsoft.com/office/officeart/2008/layout/SquareAccentList"/>
    <dgm:cxn modelId="{C4ED6185-5B23-4468-AB5A-CD7BA8E25F26}" type="presParOf" srcId="{03560527-2962-4788-A1D4-1383EAD28CA3}" destId="{07C73CF4-9F58-49F7-AAC8-279CE0F68FE2}" srcOrd="1" destOrd="0" presId="urn:microsoft.com/office/officeart/2008/layout/SquareAccentList"/>
    <dgm:cxn modelId="{9B63FAC6-29DF-4953-99B6-E9D335022224}" type="presParOf" srcId="{7CB75ECC-3EFF-400F-8E4D-C9207A5AB11F}" destId="{D2DF50A9-22CA-4499-A1E8-BF4FC4E08775}" srcOrd="1" destOrd="0" presId="urn:microsoft.com/office/officeart/2008/layout/SquareAccentList"/>
    <dgm:cxn modelId="{FD31AF5E-D95C-4E75-AB56-24EC5614F8FD}" type="presParOf" srcId="{D2DF50A9-22CA-4499-A1E8-BF4FC4E08775}" destId="{20F26709-A2B5-4FD6-80CC-C52FB9FF6048}" srcOrd="0" destOrd="0" presId="urn:microsoft.com/office/officeart/2008/layout/SquareAccentList"/>
    <dgm:cxn modelId="{DE835106-4BEC-4885-97EA-8E68F1881FBA}" type="presParOf" srcId="{D2DF50A9-22CA-4499-A1E8-BF4FC4E08775}" destId="{A2CBCD7C-5EE3-4DF9-83D6-3A929B3A5009}" srcOrd="1" destOrd="0" presId="urn:microsoft.com/office/officeart/2008/layout/SquareAccentList"/>
    <dgm:cxn modelId="{AF8DEDF1-E134-48B5-B98B-BB671F5FD77D}" type="presParOf" srcId="{7CB75ECC-3EFF-400F-8E4D-C9207A5AB11F}" destId="{767539D6-1026-4296-B71C-BBE4C4D49D31}" srcOrd="2" destOrd="0" presId="urn:microsoft.com/office/officeart/2008/layout/SquareAccentList"/>
    <dgm:cxn modelId="{99FEDE1E-51BF-4F50-ABDF-C303E567285F}" type="presParOf" srcId="{767539D6-1026-4296-B71C-BBE4C4D49D31}" destId="{A45A029F-E917-4D01-8429-413544B81E5C}" srcOrd="0" destOrd="0" presId="urn:microsoft.com/office/officeart/2008/layout/SquareAccentList"/>
    <dgm:cxn modelId="{39ACE143-E004-401E-9C03-C7607C3CC587}" type="presParOf" srcId="{767539D6-1026-4296-B71C-BBE4C4D49D31}" destId="{B5D896B6-5912-4D0B-AACD-CAFEE5106FF9}"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732BEA-E32C-41A1-8A83-B52BC403F115}">
      <dsp:nvSpPr>
        <dsp:cNvPr id="0" name=""/>
        <dsp:cNvSpPr/>
      </dsp:nvSpPr>
      <dsp:spPr>
        <a:xfrm>
          <a:off x="3196" y="847766"/>
          <a:ext cx="4011320" cy="47192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CB6492-8D39-49D0-A3D6-010A1C1083A0}">
      <dsp:nvSpPr>
        <dsp:cNvPr id="0" name=""/>
        <dsp:cNvSpPr/>
      </dsp:nvSpPr>
      <dsp:spPr>
        <a:xfrm>
          <a:off x="3196" y="1025000"/>
          <a:ext cx="294686" cy="294686"/>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52AA41-3D71-4F4E-918A-A48D5E533379}">
      <dsp:nvSpPr>
        <dsp:cNvPr id="0" name=""/>
        <dsp:cNvSpPr/>
      </dsp:nvSpPr>
      <dsp:spPr>
        <a:xfrm>
          <a:off x="3196" y="0"/>
          <a:ext cx="4011320" cy="847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68580" rIns="102870" bIns="68580" numCol="1" spcCol="1270" anchor="ctr" anchorCtr="0">
          <a:noAutofit/>
        </a:bodyPr>
        <a:lstStyle/>
        <a:p>
          <a:pPr marL="0" lvl="0" indent="0" algn="l" defTabSz="2400300">
            <a:lnSpc>
              <a:spcPct val="90000"/>
            </a:lnSpc>
            <a:spcBef>
              <a:spcPct val="0"/>
            </a:spcBef>
            <a:spcAft>
              <a:spcPct val="35000"/>
            </a:spcAft>
            <a:buNone/>
          </a:pPr>
          <a:r>
            <a:rPr lang="en-GB" sz="5400" kern="1200" dirty="0"/>
            <a:t>Provides:</a:t>
          </a:r>
        </a:p>
      </dsp:txBody>
      <dsp:txXfrm>
        <a:off x="3196" y="0"/>
        <a:ext cx="4011320" cy="847766"/>
      </dsp:txXfrm>
    </dsp:sp>
    <dsp:sp modelId="{B86728DA-655F-412F-A1D3-EDF401EA5F75}">
      <dsp:nvSpPr>
        <dsp:cNvPr id="0" name=""/>
        <dsp:cNvSpPr/>
      </dsp:nvSpPr>
      <dsp:spPr>
        <a:xfrm>
          <a:off x="3196" y="1711905"/>
          <a:ext cx="294678" cy="294678"/>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1F1725-F90C-425F-AF6D-3D97598C0568}">
      <dsp:nvSpPr>
        <dsp:cNvPr id="0" name=""/>
        <dsp:cNvSpPr/>
      </dsp:nvSpPr>
      <dsp:spPr>
        <a:xfrm>
          <a:off x="283989" y="1515795"/>
          <a:ext cx="3730527" cy="686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None/>
          </a:pPr>
          <a:r>
            <a:rPr lang="en-GB" sz="2500" kern="1200" dirty="0"/>
            <a:t>1048kcal</a:t>
          </a:r>
        </a:p>
      </dsp:txBody>
      <dsp:txXfrm>
        <a:off x="283989" y="1515795"/>
        <a:ext cx="3730527" cy="686897"/>
      </dsp:txXfrm>
    </dsp:sp>
    <dsp:sp modelId="{395A937A-1365-4853-B80A-ABB5A724E554}">
      <dsp:nvSpPr>
        <dsp:cNvPr id="0" name=""/>
        <dsp:cNvSpPr/>
      </dsp:nvSpPr>
      <dsp:spPr>
        <a:xfrm>
          <a:off x="3196" y="2398802"/>
          <a:ext cx="294678" cy="294678"/>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4EB81B-A9F7-4C38-AA16-5942E6CB97CA}">
      <dsp:nvSpPr>
        <dsp:cNvPr id="0" name=""/>
        <dsp:cNvSpPr/>
      </dsp:nvSpPr>
      <dsp:spPr>
        <a:xfrm>
          <a:off x="283989" y="2202693"/>
          <a:ext cx="3730527" cy="686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None/>
          </a:pPr>
          <a:r>
            <a:rPr lang="en-GB" sz="2500" kern="1200" dirty="0"/>
            <a:t>27g protein</a:t>
          </a:r>
        </a:p>
      </dsp:txBody>
      <dsp:txXfrm>
        <a:off x="283989" y="2202693"/>
        <a:ext cx="3730527" cy="686897"/>
      </dsp:txXfrm>
    </dsp:sp>
    <dsp:sp modelId="{80B60273-346B-4487-B914-0527DB5531F3}">
      <dsp:nvSpPr>
        <dsp:cNvPr id="0" name=""/>
        <dsp:cNvSpPr/>
      </dsp:nvSpPr>
      <dsp:spPr>
        <a:xfrm>
          <a:off x="3196" y="3085699"/>
          <a:ext cx="294678" cy="294678"/>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DAF45B-A516-4921-8190-C79484B6CC72}">
      <dsp:nvSpPr>
        <dsp:cNvPr id="0" name=""/>
        <dsp:cNvSpPr/>
      </dsp:nvSpPr>
      <dsp:spPr>
        <a:xfrm>
          <a:off x="283989" y="2889590"/>
          <a:ext cx="3730527" cy="686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None/>
          </a:pPr>
          <a:r>
            <a:rPr lang="en-GB" sz="2500" kern="1200" dirty="0"/>
            <a:t>450mg calcium</a:t>
          </a:r>
        </a:p>
      </dsp:txBody>
      <dsp:txXfrm>
        <a:off x="283989" y="2889590"/>
        <a:ext cx="3730527" cy="686897"/>
      </dsp:txXfrm>
    </dsp:sp>
    <dsp:sp modelId="{F656D77A-B6E9-4724-B251-11BEA252F5D3}">
      <dsp:nvSpPr>
        <dsp:cNvPr id="0" name=""/>
        <dsp:cNvSpPr/>
      </dsp:nvSpPr>
      <dsp:spPr>
        <a:xfrm>
          <a:off x="4215083" y="847766"/>
          <a:ext cx="4011320" cy="47192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F7AE9F-1396-43D3-8775-403511B7B3D3}">
      <dsp:nvSpPr>
        <dsp:cNvPr id="0" name=""/>
        <dsp:cNvSpPr/>
      </dsp:nvSpPr>
      <dsp:spPr>
        <a:xfrm>
          <a:off x="4215083" y="1025000"/>
          <a:ext cx="294686" cy="294686"/>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AA64C2-E685-408B-8F0E-0C3D3202063C}">
      <dsp:nvSpPr>
        <dsp:cNvPr id="0" name=""/>
        <dsp:cNvSpPr/>
      </dsp:nvSpPr>
      <dsp:spPr>
        <a:xfrm>
          <a:off x="4215083" y="0"/>
          <a:ext cx="4011320" cy="847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68580" rIns="102870" bIns="68580" numCol="1" spcCol="1270" anchor="ctr" anchorCtr="0">
          <a:noAutofit/>
        </a:bodyPr>
        <a:lstStyle/>
        <a:p>
          <a:pPr marL="0" lvl="0" indent="0" algn="l" defTabSz="2400300">
            <a:lnSpc>
              <a:spcPct val="90000"/>
            </a:lnSpc>
            <a:spcBef>
              <a:spcPct val="0"/>
            </a:spcBef>
            <a:spcAft>
              <a:spcPct val="35000"/>
            </a:spcAft>
            <a:buNone/>
          </a:pPr>
          <a:r>
            <a:rPr lang="en-GB" sz="5400" kern="1200" dirty="0"/>
            <a:t>Requires:</a:t>
          </a:r>
        </a:p>
      </dsp:txBody>
      <dsp:txXfrm>
        <a:off x="4215083" y="0"/>
        <a:ext cx="4011320" cy="847766"/>
      </dsp:txXfrm>
    </dsp:sp>
    <dsp:sp modelId="{473DFF8D-F35B-48F7-8A9C-D7337A22E819}">
      <dsp:nvSpPr>
        <dsp:cNvPr id="0" name=""/>
        <dsp:cNvSpPr/>
      </dsp:nvSpPr>
      <dsp:spPr>
        <a:xfrm>
          <a:off x="4215083" y="1711905"/>
          <a:ext cx="294678" cy="294678"/>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9E9D2B-FBBA-489B-9471-E3516DA4D667}">
      <dsp:nvSpPr>
        <dsp:cNvPr id="0" name=""/>
        <dsp:cNvSpPr/>
      </dsp:nvSpPr>
      <dsp:spPr>
        <a:xfrm>
          <a:off x="4495875" y="1515795"/>
          <a:ext cx="3730527" cy="686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None/>
          </a:pPr>
          <a:r>
            <a:rPr lang="en-GB" sz="2500" kern="1200" dirty="0"/>
            <a:t>1170kcal</a:t>
          </a:r>
        </a:p>
      </dsp:txBody>
      <dsp:txXfrm>
        <a:off x="4495875" y="1515795"/>
        <a:ext cx="3730527" cy="686897"/>
      </dsp:txXfrm>
    </dsp:sp>
    <dsp:sp modelId="{001AEA6D-8633-4CE8-91FC-0317F435DBB9}">
      <dsp:nvSpPr>
        <dsp:cNvPr id="0" name=""/>
        <dsp:cNvSpPr/>
      </dsp:nvSpPr>
      <dsp:spPr>
        <a:xfrm>
          <a:off x="4215083" y="2398802"/>
          <a:ext cx="294678" cy="294678"/>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DD43D0-EC3D-4F2C-B8F7-690D9DB73C0E}">
      <dsp:nvSpPr>
        <dsp:cNvPr id="0" name=""/>
        <dsp:cNvSpPr/>
      </dsp:nvSpPr>
      <dsp:spPr>
        <a:xfrm>
          <a:off x="4495875" y="2202693"/>
          <a:ext cx="3730527" cy="686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None/>
          </a:pPr>
          <a:r>
            <a:rPr lang="en-GB" sz="2500" kern="1200" dirty="0"/>
            <a:t>11g</a:t>
          </a:r>
        </a:p>
      </dsp:txBody>
      <dsp:txXfrm>
        <a:off x="4495875" y="2202693"/>
        <a:ext cx="3730527" cy="686897"/>
      </dsp:txXfrm>
    </dsp:sp>
    <dsp:sp modelId="{29C6598C-3C38-40A1-9671-F5337F3D4CA8}">
      <dsp:nvSpPr>
        <dsp:cNvPr id="0" name=""/>
        <dsp:cNvSpPr/>
      </dsp:nvSpPr>
      <dsp:spPr>
        <a:xfrm>
          <a:off x="4215083" y="3085699"/>
          <a:ext cx="294678" cy="294678"/>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19B212-C56D-4646-813D-7087D09B4B21}">
      <dsp:nvSpPr>
        <dsp:cNvPr id="0" name=""/>
        <dsp:cNvSpPr/>
      </dsp:nvSpPr>
      <dsp:spPr>
        <a:xfrm>
          <a:off x="4495875" y="2889590"/>
          <a:ext cx="3730527" cy="686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1111250">
            <a:lnSpc>
              <a:spcPct val="90000"/>
            </a:lnSpc>
            <a:spcBef>
              <a:spcPct val="0"/>
            </a:spcBef>
            <a:spcAft>
              <a:spcPct val="35000"/>
            </a:spcAft>
            <a:buNone/>
          </a:pPr>
          <a:r>
            <a:rPr lang="en-GB" sz="2500" kern="1200" dirty="0"/>
            <a:t>350mg</a:t>
          </a:r>
        </a:p>
      </dsp:txBody>
      <dsp:txXfrm>
        <a:off x="4495875" y="2889590"/>
        <a:ext cx="3730527" cy="6868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0B933-998A-4AA1-A765-438E93F7B701}">
      <dsp:nvSpPr>
        <dsp:cNvPr id="0" name=""/>
        <dsp:cNvSpPr/>
      </dsp:nvSpPr>
      <dsp:spPr>
        <a:xfrm>
          <a:off x="3196" y="847766"/>
          <a:ext cx="4011320" cy="47192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CB87C7-274D-4593-8C2A-6920D6B8055F}">
      <dsp:nvSpPr>
        <dsp:cNvPr id="0" name=""/>
        <dsp:cNvSpPr/>
      </dsp:nvSpPr>
      <dsp:spPr>
        <a:xfrm>
          <a:off x="3196" y="1025000"/>
          <a:ext cx="294686" cy="294686"/>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594C93-5594-4E37-AAC4-BF3DE46F62D7}">
      <dsp:nvSpPr>
        <dsp:cNvPr id="0" name=""/>
        <dsp:cNvSpPr/>
      </dsp:nvSpPr>
      <dsp:spPr>
        <a:xfrm>
          <a:off x="3196" y="0"/>
          <a:ext cx="4011320" cy="847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68580" rIns="102870" bIns="68580" numCol="1" spcCol="1270" anchor="ctr" anchorCtr="0">
          <a:noAutofit/>
        </a:bodyPr>
        <a:lstStyle/>
        <a:p>
          <a:pPr marL="0" lvl="0" indent="0" algn="l" defTabSz="2400300">
            <a:lnSpc>
              <a:spcPct val="90000"/>
            </a:lnSpc>
            <a:spcBef>
              <a:spcPct val="0"/>
            </a:spcBef>
            <a:spcAft>
              <a:spcPct val="35000"/>
            </a:spcAft>
            <a:buNone/>
          </a:pPr>
          <a:r>
            <a:rPr lang="en-GB" sz="5400" kern="1200" dirty="0"/>
            <a:t>Provides</a:t>
          </a:r>
        </a:p>
      </dsp:txBody>
      <dsp:txXfrm>
        <a:off x="3196" y="0"/>
        <a:ext cx="4011320" cy="847766"/>
      </dsp:txXfrm>
    </dsp:sp>
    <dsp:sp modelId="{6D31FF41-D1D8-42E1-BC65-043900BF3141}">
      <dsp:nvSpPr>
        <dsp:cNvPr id="0" name=""/>
        <dsp:cNvSpPr/>
      </dsp:nvSpPr>
      <dsp:spPr>
        <a:xfrm>
          <a:off x="3196" y="1711905"/>
          <a:ext cx="294678" cy="294678"/>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24E6E6-7B2F-4C1D-9DD8-346CE08B63F3}">
      <dsp:nvSpPr>
        <dsp:cNvPr id="0" name=""/>
        <dsp:cNvSpPr/>
      </dsp:nvSpPr>
      <dsp:spPr>
        <a:xfrm>
          <a:off x="283989" y="1515795"/>
          <a:ext cx="3730527" cy="686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en-GB" sz="2400" kern="1200" dirty="0"/>
            <a:t>6.9mg iron</a:t>
          </a:r>
        </a:p>
      </dsp:txBody>
      <dsp:txXfrm>
        <a:off x="283989" y="1515795"/>
        <a:ext cx="3730527" cy="686897"/>
      </dsp:txXfrm>
    </dsp:sp>
    <dsp:sp modelId="{67B8215A-68EA-4F43-B3F3-A30AFD09FCA7}">
      <dsp:nvSpPr>
        <dsp:cNvPr id="0" name=""/>
        <dsp:cNvSpPr/>
      </dsp:nvSpPr>
      <dsp:spPr>
        <a:xfrm>
          <a:off x="3196" y="2398802"/>
          <a:ext cx="294678" cy="294678"/>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4BFE67-7471-4F13-AE1C-0B724A7D38D2}">
      <dsp:nvSpPr>
        <dsp:cNvPr id="0" name=""/>
        <dsp:cNvSpPr/>
      </dsp:nvSpPr>
      <dsp:spPr>
        <a:xfrm>
          <a:off x="283989" y="2202693"/>
          <a:ext cx="3730527" cy="686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en-GB" sz="2400" kern="1200" dirty="0"/>
            <a:t>39mg vitamin C</a:t>
          </a:r>
        </a:p>
      </dsp:txBody>
      <dsp:txXfrm>
        <a:off x="283989" y="2202693"/>
        <a:ext cx="3730527" cy="686897"/>
      </dsp:txXfrm>
    </dsp:sp>
    <dsp:sp modelId="{342A7137-AEE8-4A8F-AC9B-721E9B56CEB0}">
      <dsp:nvSpPr>
        <dsp:cNvPr id="0" name=""/>
        <dsp:cNvSpPr/>
      </dsp:nvSpPr>
      <dsp:spPr>
        <a:xfrm>
          <a:off x="3196" y="3085699"/>
          <a:ext cx="294678" cy="294678"/>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C47DDB-70F5-4076-9AD8-BDDBCAE9A6C0}">
      <dsp:nvSpPr>
        <dsp:cNvPr id="0" name=""/>
        <dsp:cNvSpPr/>
      </dsp:nvSpPr>
      <dsp:spPr>
        <a:xfrm>
          <a:off x="283989" y="2889590"/>
          <a:ext cx="3730527" cy="686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en-GB" sz="2400" kern="1200" dirty="0"/>
            <a:t>7 micrograms vitamin D</a:t>
          </a:r>
        </a:p>
      </dsp:txBody>
      <dsp:txXfrm>
        <a:off x="283989" y="2889590"/>
        <a:ext cx="3730527" cy="686897"/>
      </dsp:txXfrm>
    </dsp:sp>
    <dsp:sp modelId="{CC7E76F9-0E0F-4816-86FD-797B69F6768B}">
      <dsp:nvSpPr>
        <dsp:cNvPr id="0" name=""/>
        <dsp:cNvSpPr/>
      </dsp:nvSpPr>
      <dsp:spPr>
        <a:xfrm>
          <a:off x="4215083" y="847766"/>
          <a:ext cx="4011320" cy="47192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F5171B-A106-4D16-8FCE-22D7B0EE770F}">
      <dsp:nvSpPr>
        <dsp:cNvPr id="0" name=""/>
        <dsp:cNvSpPr/>
      </dsp:nvSpPr>
      <dsp:spPr>
        <a:xfrm>
          <a:off x="4215083" y="1025000"/>
          <a:ext cx="294686" cy="294686"/>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0BE1D0-8E56-4A93-BCBA-FD28A7C2122B}">
      <dsp:nvSpPr>
        <dsp:cNvPr id="0" name=""/>
        <dsp:cNvSpPr/>
      </dsp:nvSpPr>
      <dsp:spPr>
        <a:xfrm>
          <a:off x="4215083" y="0"/>
          <a:ext cx="4011320" cy="8477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68580" rIns="102870" bIns="68580" numCol="1" spcCol="1270" anchor="ctr" anchorCtr="0">
          <a:noAutofit/>
        </a:bodyPr>
        <a:lstStyle/>
        <a:p>
          <a:pPr marL="0" lvl="0" indent="0" algn="l" defTabSz="2400300">
            <a:lnSpc>
              <a:spcPct val="90000"/>
            </a:lnSpc>
            <a:spcBef>
              <a:spcPct val="0"/>
            </a:spcBef>
            <a:spcAft>
              <a:spcPct val="35000"/>
            </a:spcAft>
            <a:buNone/>
          </a:pPr>
          <a:r>
            <a:rPr lang="en-GB" sz="5400" kern="1200" dirty="0"/>
            <a:t>Requires</a:t>
          </a:r>
        </a:p>
      </dsp:txBody>
      <dsp:txXfrm>
        <a:off x="4215083" y="0"/>
        <a:ext cx="4011320" cy="847766"/>
      </dsp:txXfrm>
    </dsp:sp>
    <dsp:sp modelId="{4A211455-F46D-4DCD-B873-800E535CDD35}">
      <dsp:nvSpPr>
        <dsp:cNvPr id="0" name=""/>
        <dsp:cNvSpPr/>
      </dsp:nvSpPr>
      <dsp:spPr>
        <a:xfrm>
          <a:off x="4215083" y="1711905"/>
          <a:ext cx="294678" cy="294678"/>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C73CF4-9F58-49F7-AAC8-279CE0F68FE2}">
      <dsp:nvSpPr>
        <dsp:cNvPr id="0" name=""/>
        <dsp:cNvSpPr/>
      </dsp:nvSpPr>
      <dsp:spPr>
        <a:xfrm>
          <a:off x="4495875" y="1515795"/>
          <a:ext cx="3730527" cy="686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en-GB" sz="2400" kern="1200" dirty="0"/>
            <a:t>7.5mg iron</a:t>
          </a:r>
        </a:p>
      </dsp:txBody>
      <dsp:txXfrm>
        <a:off x="4495875" y="1515795"/>
        <a:ext cx="3730527" cy="686897"/>
      </dsp:txXfrm>
    </dsp:sp>
    <dsp:sp modelId="{20F26709-A2B5-4FD6-80CC-C52FB9FF6048}">
      <dsp:nvSpPr>
        <dsp:cNvPr id="0" name=""/>
        <dsp:cNvSpPr/>
      </dsp:nvSpPr>
      <dsp:spPr>
        <a:xfrm>
          <a:off x="4215083" y="2398802"/>
          <a:ext cx="294678" cy="294678"/>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CBCD7C-5EE3-4DF9-83D6-3A929B3A5009}">
      <dsp:nvSpPr>
        <dsp:cNvPr id="0" name=""/>
        <dsp:cNvSpPr/>
      </dsp:nvSpPr>
      <dsp:spPr>
        <a:xfrm>
          <a:off x="4495875" y="2202693"/>
          <a:ext cx="3730527" cy="686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en-GB" sz="2400" kern="1200" dirty="0"/>
            <a:t>30mg vitamin C</a:t>
          </a:r>
        </a:p>
      </dsp:txBody>
      <dsp:txXfrm>
        <a:off x="4495875" y="2202693"/>
        <a:ext cx="3730527" cy="686897"/>
      </dsp:txXfrm>
    </dsp:sp>
    <dsp:sp modelId="{A45A029F-E917-4D01-8429-413544B81E5C}">
      <dsp:nvSpPr>
        <dsp:cNvPr id="0" name=""/>
        <dsp:cNvSpPr/>
      </dsp:nvSpPr>
      <dsp:spPr>
        <a:xfrm>
          <a:off x="4215083" y="3085699"/>
          <a:ext cx="294678" cy="294678"/>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D896B6-5912-4D0B-AACD-CAFEE5106FF9}">
      <dsp:nvSpPr>
        <dsp:cNvPr id="0" name=""/>
        <dsp:cNvSpPr/>
      </dsp:nvSpPr>
      <dsp:spPr>
        <a:xfrm>
          <a:off x="4495875" y="2889590"/>
          <a:ext cx="3730527" cy="686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en-GB" sz="2400" kern="1200" dirty="0"/>
            <a:t>1 micro gram Vitamin D</a:t>
          </a:r>
        </a:p>
      </dsp:txBody>
      <dsp:txXfrm>
        <a:off x="4495875" y="2889590"/>
        <a:ext cx="3730527" cy="686897"/>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6674B7-FDF8-4679-A56C-A967992184B4}" type="datetimeFigureOut">
              <a:rPr lang="en-US" smtClean="0"/>
              <a:t>4/15/2025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EE0D2C-6AC7-4680-B1A0-CE1492EDB364}" type="slidenum">
              <a:rPr lang="en-US" smtClean="0"/>
              <a:t>‹#›</a:t>
            </a:fld>
            <a:endParaRPr lang="en-US"/>
          </a:p>
        </p:txBody>
      </p:sp>
    </p:spTree>
    <p:extLst>
      <p:ext uri="{BB962C8B-B14F-4D97-AF65-F5344CB8AC3E}">
        <p14:creationId xmlns:p14="http://schemas.microsoft.com/office/powerpoint/2010/main" val="1510467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 child will vary</a:t>
            </a:r>
            <a:r>
              <a:rPr lang="en-GB" baseline="0" dirty="0"/>
              <a:t> </a:t>
            </a:r>
            <a:endParaRPr lang="en-GB" dirty="0"/>
          </a:p>
        </p:txBody>
      </p:sp>
      <p:sp>
        <p:nvSpPr>
          <p:cNvPr id="4" name="Slide Number Placeholder 3"/>
          <p:cNvSpPr>
            <a:spLocks noGrp="1"/>
          </p:cNvSpPr>
          <p:nvPr>
            <p:ph type="sldNum" sz="quarter" idx="10"/>
          </p:nvPr>
        </p:nvSpPr>
        <p:spPr/>
        <p:txBody>
          <a:bodyPr/>
          <a:lstStyle/>
          <a:p>
            <a:fld id="{E8EE0D2C-6AC7-4680-B1A0-CE1492EDB364}" type="slidenum">
              <a:rPr lang="en-US" smtClean="0"/>
              <a:t>4</a:t>
            </a:fld>
            <a:endParaRPr lang="en-US"/>
          </a:p>
        </p:txBody>
      </p:sp>
    </p:spTree>
    <p:extLst>
      <p:ext uri="{BB962C8B-B14F-4D97-AF65-F5344CB8AC3E}">
        <p14:creationId xmlns:p14="http://schemas.microsoft.com/office/powerpoint/2010/main" val="2432694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EE0D2C-6AC7-4680-B1A0-CE1492EDB364}" type="slidenum">
              <a:rPr lang="en-US" smtClean="0"/>
              <a:t>45</a:t>
            </a:fld>
            <a:endParaRPr lang="en-US"/>
          </a:p>
        </p:txBody>
      </p:sp>
    </p:spTree>
    <p:extLst>
      <p:ext uri="{BB962C8B-B14F-4D97-AF65-F5344CB8AC3E}">
        <p14:creationId xmlns:p14="http://schemas.microsoft.com/office/powerpoint/2010/main" val="4164262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Common</a:t>
            </a:r>
            <a:r>
              <a:rPr lang="en-GB" baseline="0" dirty="0"/>
              <a:t> terminology is picky eater but we try to avoid this term as much as possible especially around the child as it is sending a negative message about food. </a:t>
            </a:r>
            <a:endParaRPr lang="en-GB" dirty="0"/>
          </a:p>
        </p:txBody>
      </p:sp>
      <p:sp>
        <p:nvSpPr>
          <p:cNvPr id="4" name="Slide Number Placeholder 3"/>
          <p:cNvSpPr>
            <a:spLocks noGrp="1"/>
          </p:cNvSpPr>
          <p:nvPr>
            <p:ph type="sldNum" sz="quarter" idx="10"/>
          </p:nvPr>
        </p:nvSpPr>
        <p:spPr/>
        <p:txBody>
          <a:bodyPr/>
          <a:lstStyle/>
          <a:p>
            <a:fld id="{E8EE0D2C-6AC7-4680-B1A0-CE1492EDB364}" type="slidenum">
              <a:rPr lang="en-US" smtClean="0"/>
              <a:t>5</a:t>
            </a:fld>
            <a:endParaRPr lang="en-US"/>
          </a:p>
        </p:txBody>
      </p:sp>
    </p:spTree>
    <p:extLst>
      <p:ext uri="{BB962C8B-B14F-4D97-AF65-F5344CB8AC3E}">
        <p14:creationId xmlns:p14="http://schemas.microsoft.com/office/powerpoint/2010/main" val="3827883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EE0D2C-6AC7-4680-B1A0-CE1492EDB364}" type="slidenum">
              <a:rPr lang="en-US" smtClean="0"/>
              <a:t>6</a:t>
            </a:fld>
            <a:endParaRPr lang="en-US"/>
          </a:p>
        </p:txBody>
      </p:sp>
    </p:spTree>
    <p:extLst>
      <p:ext uri="{BB962C8B-B14F-4D97-AF65-F5344CB8AC3E}">
        <p14:creationId xmlns:p14="http://schemas.microsoft.com/office/powerpoint/2010/main" val="22211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p>
        </p:txBody>
      </p:sp>
      <p:sp>
        <p:nvSpPr>
          <p:cNvPr id="4" name="Slide Number Placeholder 3"/>
          <p:cNvSpPr>
            <a:spLocks noGrp="1"/>
          </p:cNvSpPr>
          <p:nvPr>
            <p:ph type="sldNum" sz="quarter" idx="10"/>
          </p:nvPr>
        </p:nvSpPr>
        <p:spPr/>
        <p:txBody>
          <a:bodyPr/>
          <a:lstStyle/>
          <a:p>
            <a:fld id="{E8EE0D2C-6AC7-4680-B1A0-CE1492EDB364}" type="slidenum">
              <a:rPr lang="en-US" smtClean="0"/>
              <a:t>10</a:t>
            </a:fld>
            <a:endParaRPr lang="en-US"/>
          </a:p>
        </p:txBody>
      </p:sp>
    </p:spTree>
    <p:extLst>
      <p:ext uri="{BB962C8B-B14F-4D97-AF65-F5344CB8AC3E}">
        <p14:creationId xmlns:p14="http://schemas.microsoft.com/office/powerpoint/2010/main" val="4088724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a child</a:t>
            </a:r>
            <a:r>
              <a:rPr lang="en-GB" baseline="0" dirty="0"/>
              <a:t> is refusing to eat this is likely to cause a great amount of stress around meal times however this can reinforce that eating is a unpleasant experience and make the child even less likely to eat. </a:t>
            </a:r>
            <a:endParaRPr lang="en-GB" dirty="0"/>
          </a:p>
        </p:txBody>
      </p:sp>
      <p:sp>
        <p:nvSpPr>
          <p:cNvPr id="4" name="Slide Number Placeholder 3"/>
          <p:cNvSpPr>
            <a:spLocks noGrp="1"/>
          </p:cNvSpPr>
          <p:nvPr>
            <p:ph type="sldNum" sz="quarter" idx="10"/>
          </p:nvPr>
        </p:nvSpPr>
        <p:spPr/>
        <p:txBody>
          <a:bodyPr/>
          <a:lstStyle/>
          <a:p>
            <a:fld id="{E8EE0D2C-6AC7-4680-B1A0-CE1492EDB364}" type="slidenum">
              <a:rPr lang="en-US" smtClean="0"/>
              <a:t>11</a:t>
            </a:fld>
            <a:endParaRPr lang="en-US"/>
          </a:p>
        </p:txBody>
      </p:sp>
    </p:spTree>
    <p:extLst>
      <p:ext uri="{BB962C8B-B14F-4D97-AF65-F5344CB8AC3E}">
        <p14:creationId xmlns:p14="http://schemas.microsoft.com/office/powerpoint/2010/main" val="1440413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a:t>
            </a:r>
            <a:r>
              <a:rPr lang="en-GB" baseline="0" dirty="0"/>
              <a:t> aware some children pockets food in mouth because they don’t like it</a:t>
            </a:r>
            <a:endParaRPr lang="en-US" dirty="0"/>
          </a:p>
        </p:txBody>
      </p:sp>
      <p:sp>
        <p:nvSpPr>
          <p:cNvPr id="4" name="Slide Number Placeholder 3"/>
          <p:cNvSpPr>
            <a:spLocks noGrp="1"/>
          </p:cNvSpPr>
          <p:nvPr>
            <p:ph type="sldNum" sz="quarter" idx="10"/>
          </p:nvPr>
        </p:nvSpPr>
        <p:spPr/>
        <p:txBody>
          <a:bodyPr/>
          <a:lstStyle/>
          <a:p>
            <a:fld id="{E8EE0D2C-6AC7-4680-B1A0-CE1492EDB364}" type="slidenum">
              <a:rPr lang="en-US" smtClean="0"/>
              <a:t>18</a:t>
            </a:fld>
            <a:endParaRPr lang="en-US"/>
          </a:p>
        </p:txBody>
      </p:sp>
    </p:spTree>
    <p:extLst>
      <p:ext uri="{BB962C8B-B14F-4D97-AF65-F5344CB8AC3E}">
        <p14:creationId xmlns:p14="http://schemas.microsoft.com/office/powerpoint/2010/main" val="2660825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needed place a step or books strapped</a:t>
            </a:r>
            <a:r>
              <a:rPr lang="en-GB" baseline="0" dirty="0"/>
              <a:t> together under feet</a:t>
            </a:r>
          </a:p>
          <a:p>
            <a:r>
              <a:rPr lang="en-US" sz="1200" b="0" i="0" u="none" strike="noStrike" kern="1200" baseline="0" dirty="0">
                <a:solidFill>
                  <a:schemeClr val="tx1"/>
                </a:solidFill>
                <a:latin typeface="+mn-lt"/>
                <a:ea typeface="+mn-ea"/>
                <a:cs typeface="+mn-cs"/>
              </a:rPr>
              <a:t>Child must be able to sit upright without leaning, swaying or dangling his or her feet. </a:t>
            </a:r>
          </a:p>
          <a:p>
            <a:r>
              <a:rPr lang="en-US" sz="1200" b="0" i="0" u="none" strike="noStrike" kern="1200" baseline="0" dirty="0">
                <a:solidFill>
                  <a:schemeClr val="tx1"/>
                </a:solidFill>
                <a:latin typeface="+mn-lt"/>
                <a:ea typeface="+mn-ea"/>
                <a:cs typeface="+mn-cs"/>
              </a:rPr>
              <a:t>This physical stability promotes good feeding behaviors and reduces distracting behaviors by allowing him or her to feel “grounded” and safe. </a:t>
            </a:r>
            <a:endParaRPr lang="en-US" dirty="0"/>
          </a:p>
        </p:txBody>
      </p:sp>
      <p:sp>
        <p:nvSpPr>
          <p:cNvPr id="4" name="Slide Number Placeholder 3"/>
          <p:cNvSpPr>
            <a:spLocks noGrp="1"/>
          </p:cNvSpPr>
          <p:nvPr>
            <p:ph type="sldNum" sz="quarter" idx="10"/>
          </p:nvPr>
        </p:nvSpPr>
        <p:spPr/>
        <p:txBody>
          <a:bodyPr/>
          <a:lstStyle/>
          <a:p>
            <a:fld id="{E8EE0D2C-6AC7-4680-B1A0-CE1492EDB364}" type="slidenum">
              <a:rPr lang="en-US" smtClean="0"/>
              <a:t>25</a:t>
            </a:fld>
            <a:endParaRPr lang="en-US"/>
          </a:p>
        </p:txBody>
      </p:sp>
    </p:spTree>
    <p:extLst>
      <p:ext uri="{BB962C8B-B14F-4D97-AF65-F5344CB8AC3E}">
        <p14:creationId xmlns:p14="http://schemas.microsoft.com/office/powerpoint/2010/main" val="3082914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8EE0D2C-6AC7-4680-B1A0-CE1492EDB364}" type="slidenum">
              <a:rPr lang="en-US" smtClean="0"/>
              <a:t>36</a:t>
            </a:fld>
            <a:endParaRPr lang="en-US"/>
          </a:p>
        </p:txBody>
      </p:sp>
    </p:spTree>
    <p:extLst>
      <p:ext uri="{BB962C8B-B14F-4D97-AF65-F5344CB8AC3E}">
        <p14:creationId xmlns:p14="http://schemas.microsoft.com/office/powerpoint/2010/main" val="380499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a:t>
            </a:r>
            <a:r>
              <a:rPr lang="en-GB" baseline="0" dirty="0"/>
              <a:t> where your child’s sensory tolerance is.</a:t>
            </a:r>
            <a:endParaRPr lang="en-US" dirty="0"/>
          </a:p>
        </p:txBody>
      </p:sp>
      <p:sp>
        <p:nvSpPr>
          <p:cNvPr id="4" name="Slide Number Placeholder 3"/>
          <p:cNvSpPr>
            <a:spLocks noGrp="1"/>
          </p:cNvSpPr>
          <p:nvPr>
            <p:ph type="sldNum" sz="quarter" idx="10"/>
          </p:nvPr>
        </p:nvSpPr>
        <p:spPr/>
        <p:txBody>
          <a:bodyPr/>
          <a:lstStyle/>
          <a:p>
            <a:fld id="{E8EE0D2C-6AC7-4680-B1A0-CE1492EDB364}" type="slidenum">
              <a:rPr lang="en-US" smtClean="0"/>
              <a:t>41</a:t>
            </a:fld>
            <a:endParaRPr lang="en-US"/>
          </a:p>
        </p:txBody>
      </p:sp>
    </p:spTree>
    <p:extLst>
      <p:ext uri="{BB962C8B-B14F-4D97-AF65-F5344CB8AC3E}">
        <p14:creationId xmlns:p14="http://schemas.microsoft.com/office/powerpoint/2010/main" val="1943181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386DED68-8A39-43CD-9584-0CCB5D85FF16}" type="datetimeFigureOut">
              <a:rPr lang="en-US" smtClean="0"/>
              <a:t>4/15/2025</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4EB991ED-9F47-402C-B8AD-BC2B21F41BD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86DED68-8A39-43CD-9584-0CCB5D85FF16}"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991ED-9F47-402C-B8AD-BC2B21F41BD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86DED68-8A39-43CD-9584-0CCB5D85FF16}"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991ED-9F47-402C-B8AD-BC2B21F41BD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86DED68-8A39-43CD-9584-0CCB5D85FF16}"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991ED-9F47-402C-B8AD-BC2B21F41BD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86DED68-8A39-43CD-9584-0CCB5D85FF16}"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991ED-9F47-402C-B8AD-BC2B21F41BD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86DED68-8A39-43CD-9584-0CCB5D85FF16}"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991ED-9F47-402C-B8AD-BC2B21F41BD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386DED68-8A39-43CD-9584-0CCB5D85FF16}" type="datetimeFigureOut">
              <a:rPr lang="en-US" smtClean="0"/>
              <a:t>4/15/2025</a:t>
            </a:fld>
            <a:endParaRPr lang="en-US"/>
          </a:p>
        </p:txBody>
      </p:sp>
      <p:sp>
        <p:nvSpPr>
          <p:cNvPr id="27" name="Slide Number Placeholder 26"/>
          <p:cNvSpPr>
            <a:spLocks noGrp="1"/>
          </p:cNvSpPr>
          <p:nvPr>
            <p:ph type="sldNum" sz="quarter" idx="11"/>
          </p:nvPr>
        </p:nvSpPr>
        <p:spPr/>
        <p:txBody>
          <a:bodyPr rtlCol="0"/>
          <a:lstStyle/>
          <a:p>
            <a:fld id="{4EB991ED-9F47-402C-B8AD-BC2B21F41BD1}" type="slidenum">
              <a:rPr lang="en-US" smtClean="0"/>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386DED68-8A39-43CD-9584-0CCB5D85FF16}" type="datetimeFigureOut">
              <a:rPr lang="en-US" smtClean="0"/>
              <a:t>4/15/2025</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4EB991ED-9F47-402C-B8AD-BC2B21F41BD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DED68-8A39-43CD-9584-0CCB5D85FF16}" type="datetimeFigureOut">
              <a:rPr lang="en-US" smtClean="0"/>
              <a:t>4/15/2025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B991ED-9F47-402C-B8AD-BC2B21F41BD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86DED68-8A39-43CD-9584-0CCB5D85FF16}"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991ED-9F47-402C-B8AD-BC2B21F41BD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86DED68-8A39-43CD-9584-0CCB5D85FF16}"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991ED-9F47-402C-B8AD-BC2B21F41BD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386DED68-8A39-43CD-9584-0CCB5D85FF16}" type="datetimeFigureOut">
              <a:rPr lang="en-US" smtClean="0"/>
              <a:t>4/15/2025</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4EB991ED-9F47-402C-B8AD-BC2B21F41B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microsoft.com/office/2007/relationships/media" Target="../media/media18.wma"/><Relationship Id="rId7" Type="http://schemas.openxmlformats.org/officeDocument/2006/relationships/image" Target="../media/image2.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18.wma"/></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0.wma"/><Relationship Id="rId7" Type="http://schemas.openxmlformats.org/officeDocument/2006/relationships/image" Target="../media/image3.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20.wm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microsoft.com/office/2007/relationships/media" Target="../media/media24.wma"/><Relationship Id="rId7" Type="http://schemas.openxmlformats.org/officeDocument/2006/relationships/image" Target="../media/image2.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24.wm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2.png"/><Relationship Id="rId5" Type="http://schemas.openxmlformats.org/officeDocument/2006/relationships/image" Target="../media/image5.gif"/><Relationship Id="rId4"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bin"/><Relationship Id="rId3" Type="http://schemas.microsoft.com/office/2007/relationships/media" Target="../media/media29.wma"/><Relationship Id="rId7" Type="http://schemas.openxmlformats.org/officeDocument/2006/relationships/image" Target="../media/image7.jpeg"/><Relationship Id="rId12" Type="http://schemas.openxmlformats.org/officeDocument/2006/relationships/image" Target="../media/image2.pn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6.jpeg"/><Relationship Id="rId11"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9.jpeg"/><Relationship Id="rId4" Type="http://schemas.openxmlformats.org/officeDocument/2006/relationships/audio" Target="../media/media29.wma"/><Relationship Id="rId9" Type="http://schemas.openxmlformats.org/officeDocument/2006/relationships/image" Target="../media/image8.w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microsoft.com/office/2007/relationships/media" Target="../media/media34.wma"/><Relationship Id="rId7" Type="http://schemas.openxmlformats.org/officeDocument/2006/relationships/image" Target="../media/image2.png"/><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34.wma"/></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ma"/><Relationship Id="rId1" Type="http://schemas.microsoft.com/office/2007/relationships/media" Target="../media/media39.wm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ma"/><Relationship Id="rId1" Type="http://schemas.microsoft.com/office/2007/relationships/media" Target="../media/media42.wma"/><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ma"/><Relationship Id="rId1" Type="http://schemas.microsoft.com/office/2007/relationships/media" Target="../media/media43.wma"/><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ma"/><Relationship Id="rId1" Type="http://schemas.microsoft.com/office/2007/relationships/media" Target="../media/media44.wma"/><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OVqrmwBLNWc"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ma"/><Relationship Id="rId1" Type="http://schemas.microsoft.com/office/2007/relationships/media" Target="../media/media46.wma"/><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484784"/>
            <a:ext cx="7920880" cy="1470025"/>
          </a:xfrm>
        </p:spPr>
        <p:txBody>
          <a:bodyPr>
            <a:normAutofit/>
          </a:bodyPr>
          <a:lstStyle/>
          <a:p>
            <a:pPr algn="ctr"/>
            <a:r>
              <a:rPr lang="en-GB" dirty="0"/>
              <a:t>Introduction to Eating Difficulties</a:t>
            </a:r>
            <a:endParaRPr lang="en-US" dirty="0"/>
          </a:p>
        </p:txBody>
      </p:sp>
      <p:sp>
        <p:nvSpPr>
          <p:cNvPr id="3" name="Subtitle 2"/>
          <p:cNvSpPr>
            <a:spLocks noGrp="1"/>
          </p:cNvSpPr>
          <p:nvPr>
            <p:ph type="subTitle" idx="1"/>
          </p:nvPr>
        </p:nvSpPr>
        <p:spPr>
          <a:xfrm>
            <a:off x="457200" y="3899938"/>
            <a:ext cx="2386608" cy="969222"/>
          </a:xfrm>
        </p:spPr>
        <p:txBody>
          <a:bodyPr>
            <a:normAutofit fontScale="85000" lnSpcReduction="20000"/>
          </a:bodyPr>
          <a:lstStyle/>
          <a:p>
            <a:r>
              <a:rPr lang="en-GB" dirty="0"/>
              <a:t>Becca Shelton</a:t>
            </a:r>
          </a:p>
          <a:p>
            <a:r>
              <a:rPr lang="en-GB" dirty="0"/>
              <a:t>Susan Griffiths</a:t>
            </a:r>
          </a:p>
          <a:p>
            <a:r>
              <a:rPr lang="en-GB" dirty="0"/>
              <a:t>Emily </a:t>
            </a:r>
            <a:r>
              <a:rPr lang="en-GB" dirty="0" err="1"/>
              <a:t>Paintin</a:t>
            </a:r>
            <a:endParaRPr lang="en-US" dirty="0"/>
          </a:p>
        </p:txBody>
      </p:sp>
      <p:pic>
        <p:nvPicPr>
          <p:cNvPr id="6" name="v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
        <p:nvSpPr>
          <p:cNvPr id="4" name="TextBox 3"/>
          <p:cNvSpPr txBox="1"/>
          <p:nvPr/>
        </p:nvSpPr>
        <p:spPr>
          <a:xfrm>
            <a:off x="3059832" y="4941168"/>
            <a:ext cx="2736304" cy="707886"/>
          </a:xfrm>
          <a:prstGeom prst="rect">
            <a:avLst/>
          </a:prstGeom>
          <a:noFill/>
        </p:spPr>
        <p:txBody>
          <a:bodyPr wrap="square" rtlCol="0">
            <a:spAutoFit/>
          </a:bodyPr>
          <a:lstStyle/>
          <a:p>
            <a:pPr algn="ctr"/>
            <a:r>
              <a:rPr lang="en-GB" sz="2000" dirty="0">
                <a:solidFill>
                  <a:schemeClr val="accent2">
                    <a:lumMod val="50000"/>
                  </a:schemeClr>
                </a:solidFill>
              </a:rPr>
              <a:t>Please ensure your sound is turned up</a:t>
            </a:r>
            <a:endParaRPr lang="en-US" sz="2000" dirty="0">
              <a:solidFill>
                <a:schemeClr val="accent2">
                  <a:lumMod val="50000"/>
                </a:schemeClr>
              </a:solidFill>
            </a:endParaRPr>
          </a:p>
        </p:txBody>
      </p:sp>
    </p:spTree>
    <p:extLst>
      <p:ext uri="{BB962C8B-B14F-4D97-AF65-F5344CB8AC3E}">
        <p14:creationId xmlns:p14="http://schemas.microsoft.com/office/powerpoint/2010/main" val="23718156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4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658" y="441791"/>
            <a:ext cx="8229600" cy="1066800"/>
          </a:xfrm>
        </p:spPr>
        <p:txBody>
          <a:bodyPr/>
          <a:lstStyle/>
          <a:p>
            <a:r>
              <a:rPr lang="en-GB" dirty="0"/>
              <a:t>Motor Skills</a:t>
            </a:r>
            <a:endParaRPr lang="en-US" dirty="0"/>
          </a:p>
        </p:txBody>
      </p:sp>
      <p:sp>
        <p:nvSpPr>
          <p:cNvPr id="5" name="Cloud Callout 4"/>
          <p:cNvSpPr/>
          <p:nvPr/>
        </p:nvSpPr>
        <p:spPr>
          <a:xfrm>
            <a:off x="2339752" y="2060848"/>
            <a:ext cx="4412414" cy="2808312"/>
          </a:xfrm>
          <a:prstGeom prst="cloudCallou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77807" y="2708920"/>
            <a:ext cx="2736304" cy="1200329"/>
          </a:xfrm>
          <a:prstGeom prst="rect">
            <a:avLst/>
          </a:prstGeom>
          <a:noFill/>
        </p:spPr>
        <p:txBody>
          <a:bodyPr wrap="square" rtlCol="0">
            <a:spAutoFit/>
          </a:bodyPr>
          <a:lstStyle/>
          <a:p>
            <a:pPr algn="ctr"/>
            <a:r>
              <a:rPr lang="en-GB" sz="3600" dirty="0"/>
              <a:t>Eating and Drinking </a:t>
            </a:r>
            <a:endParaRPr lang="en-US" sz="3600" dirty="0"/>
          </a:p>
        </p:txBody>
      </p:sp>
      <p:sp>
        <p:nvSpPr>
          <p:cNvPr id="8" name="TextBox 7"/>
          <p:cNvSpPr txBox="1"/>
          <p:nvPr/>
        </p:nvSpPr>
        <p:spPr>
          <a:xfrm>
            <a:off x="6958545" y="2767861"/>
            <a:ext cx="1656184" cy="1754326"/>
          </a:xfrm>
          <a:prstGeom prst="rect">
            <a:avLst/>
          </a:prstGeom>
          <a:noFill/>
        </p:spPr>
        <p:txBody>
          <a:bodyPr wrap="square" rtlCol="0">
            <a:spAutoFit/>
          </a:bodyPr>
          <a:lstStyle/>
          <a:p>
            <a:r>
              <a:rPr lang="en-GB" dirty="0"/>
              <a:t>Postural control to be able to sit upright on a chair at the table </a:t>
            </a:r>
          </a:p>
          <a:p>
            <a:endParaRPr lang="en-US" dirty="0"/>
          </a:p>
        </p:txBody>
      </p:sp>
      <p:sp>
        <p:nvSpPr>
          <p:cNvPr id="9" name="TextBox 8"/>
          <p:cNvSpPr txBox="1"/>
          <p:nvPr/>
        </p:nvSpPr>
        <p:spPr>
          <a:xfrm>
            <a:off x="755576" y="1768811"/>
            <a:ext cx="1813852" cy="1200329"/>
          </a:xfrm>
          <a:prstGeom prst="rect">
            <a:avLst/>
          </a:prstGeom>
          <a:noFill/>
        </p:spPr>
        <p:txBody>
          <a:bodyPr wrap="square" rtlCol="0">
            <a:spAutoFit/>
          </a:bodyPr>
          <a:lstStyle/>
          <a:p>
            <a:r>
              <a:rPr lang="en-GB" dirty="0"/>
              <a:t>Oral motor skills to chew and swallow food</a:t>
            </a:r>
          </a:p>
          <a:p>
            <a:endParaRPr lang="en-US" dirty="0"/>
          </a:p>
        </p:txBody>
      </p:sp>
      <p:sp>
        <p:nvSpPr>
          <p:cNvPr id="10" name="TextBox 9"/>
          <p:cNvSpPr txBox="1"/>
          <p:nvPr/>
        </p:nvSpPr>
        <p:spPr>
          <a:xfrm>
            <a:off x="1979712" y="5465693"/>
            <a:ext cx="2592288" cy="923330"/>
          </a:xfrm>
          <a:prstGeom prst="rect">
            <a:avLst/>
          </a:prstGeom>
          <a:noFill/>
        </p:spPr>
        <p:txBody>
          <a:bodyPr wrap="square" rtlCol="0">
            <a:spAutoFit/>
          </a:bodyPr>
          <a:lstStyle/>
          <a:p>
            <a:r>
              <a:rPr lang="en-GB" dirty="0"/>
              <a:t>Fine motor skills to use cutlery or hands to eat</a:t>
            </a:r>
          </a:p>
          <a:p>
            <a:endParaRPr lang="en-US" dirty="0"/>
          </a:p>
        </p:txBody>
      </p:sp>
      <p:sp>
        <p:nvSpPr>
          <p:cNvPr id="11" name="TextBox 10"/>
          <p:cNvSpPr txBox="1"/>
          <p:nvPr/>
        </p:nvSpPr>
        <p:spPr>
          <a:xfrm>
            <a:off x="6238465" y="1508591"/>
            <a:ext cx="2376264" cy="1200329"/>
          </a:xfrm>
          <a:prstGeom prst="rect">
            <a:avLst/>
          </a:prstGeom>
          <a:noFill/>
        </p:spPr>
        <p:txBody>
          <a:bodyPr wrap="square" rtlCol="0">
            <a:spAutoFit/>
          </a:bodyPr>
          <a:lstStyle/>
          <a:p>
            <a:r>
              <a:rPr lang="en-GB" dirty="0"/>
              <a:t>Oral motor skills to close mouth around a cup</a:t>
            </a:r>
          </a:p>
          <a:p>
            <a:endParaRPr lang="en-US" dirty="0"/>
          </a:p>
        </p:txBody>
      </p:sp>
      <p:sp>
        <p:nvSpPr>
          <p:cNvPr id="12" name="TextBox 11"/>
          <p:cNvSpPr txBox="1"/>
          <p:nvPr/>
        </p:nvSpPr>
        <p:spPr>
          <a:xfrm>
            <a:off x="395536" y="3645024"/>
            <a:ext cx="1728192" cy="1477328"/>
          </a:xfrm>
          <a:prstGeom prst="rect">
            <a:avLst/>
          </a:prstGeom>
          <a:noFill/>
        </p:spPr>
        <p:txBody>
          <a:bodyPr wrap="square" rtlCol="0">
            <a:spAutoFit/>
          </a:bodyPr>
          <a:lstStyle/>
          <a:p>
            <a:r>
              <a:rPr lang="en-GB" dirty="0"/>
              <a:t>Coordination and body awareness to find mouth with food/cup</a:t>
            </a:r>
            <a:endParaRPr lang="en-US" dirty="0"/>
          </a:p>
        </p:txBody>
      </p:sp>
      <p:sp>
        <p:nvSpPr>
          <p:cNvPr id="13" name="TextBox 12"/>
          <p:cNvSpPr txBox="1"/>
          <p:nvPr/>
        </p:nvSpPr>
        <p:spPr>
          <a:xfrm>
            <a:off x="5773962" y="5163547"/>
            <a:ext cx="2304256" cy="923330"/>
          </a:xfrm>
          <a:prstGeom prst="rect">
            <a:avLst/>
          </a:prstGeom>
          <a:noFill/>
        </p:spPr>
        <p:txBody>
          <a:bodyPr wrap="square" rtlCol="0">
            <a:spAutoFit/>
          </a:bodyPr>
          <a:lstStyle/>
          <a:p>
            <a:r>
              <a:rPr lang="en-GB" dirty="0"/>
              <a:t>Strength to bring food to mouth in hand or on spoon/fork</a:t>
            </a:r>
            <a:endParaRPr lang="en-US" dirty="0"/>
          </a:p>
        </p:txBody>
      </p:sp>
      <p:pic>
        <p:nvPicPr>
          <p:cNvPr id="4" name="v10.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6978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48158" fill="hold"/>
                                        <p:tgtEl>
                                          <p:spTgt spid="4"/>
                                        </p:tgtEl>
                                      </p:cBhvr>
                                    </p:cmd>
                                  </p:childTnLst>
                                </p:cTn>
                              </p:par>
                            </p:childTnLst>
                          </p:cTn>
                        </p:par>
                      </p:childTnLst>
                    </p:cTn>
                  </p:par>
                </p:childTnLst>
              </p:cTn>
              <p:nextCondLst>
                <p:cond evt="onClick" delay="0">
                  <p:tgtEl>
                    <p:spTgt spid="4"/>
                  </p:tgtEl>
                </p:cond>
              </p:nextCondLst>
            </p:seq>
            <p:audio>
              <p:cMediaNode vol="80000">
                <p:cTn id="36" fill="hold" display="0">
                  <p:stCondLst>
                    <p:cond delay="indefinite"/>
                  </p:stCondLst>
                  <p:endCondLst>
                    <p:cond evt="onStopAudio" delay="0">
                      <p:tgtEl>
                        <p:sldTgt/>
                      </p:tgtEl>
                    </p:cond>
                  </p:endCondLst>
                </p:cTn>
                <p:tgtEl>
                  <p:spTgt spid="4"/>
                </p:tgtEl>
              </p:cMediaNode>
            </p:audio>
          </p:childTnLst>
        </p:cTn>
      </p:par>
    </p:tnLst>
    <p:bldLst>
      <p:bldP spid="8" grpId="0"/>
      <p:bldP spid="9" grpId="0"/>
      <p:bldP spid="9" grpId="1"/>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Behaviour and Anxiety</a:t>
            </a:r>
            <a:endParaRPr lang="en-US" dirty="0"/>
          </a:p>
        </p:txBody>
      </p:sp>
      <p:sp>
        <p:nvSpPr>
          <p:cNvPr id="3" name="Content Placeholder 2"/>
          <p:cNvSpPr>
            <a:spLocks noGrp="1"/>
          </p:cNvSpPr>
          <p:nvPr>
            <p:ph idx="1"/>
          </p:nvPr>
        </p:nvSpPr>
        <p:spPr/>
        <p:txBody>
          <a:bodyPr>
            <a:normAutofit fontScale="85000" lnSpcReduction="20000"/>
          </a:bodyPr>
          <a:lstStyle/>
          <a:p>
            <a:r>
              <a:rPr lang="en-GB" dirty="0"/>
              <a:t>Picky eating may have a behavioural element but this is unlikely to be sole reason for the difficulties</a:t>
            </a:r>
          </a:p>
          <a:p>
            <a:r>
              <a:rPr lang="en-GB" dirty="0"/>
              <a:t>Children may have learnt behaviours and attitudes to food from family members</a:t>
            </a:r>
          </a:p>
          <a:p>
            <a:r>
              <a:rPr lang="en-GB" dirty="0"/>
              <a:t>Some difficulties start with a sensory basis but become learnt behaviours over time</a:t>
            </a:r>
          </a:p>
          <a:p>
            <a:r>
              <a:rPr lang="en-GB" dirty="0"/>
              <a:t>Anxiety produces a fear response including increased adrenaline. This causes blood to rush away from your digestive system reducing your appetite</a:t>
            </a:r>
          </a:p>
          <a:p>
            <a:r>
              <a:rPr lang="en-GB" dirty="0"/>
              <a:t>The normal reaction is to avoid an anxiety provoking situation which will effectively reinforce not eating. If you stay in an anxiety provoking situation long enough, your anxiety plateaus and then slowly decreases. </a:t>
            </a:r>
            <a:endParaRPr lang="en-US" dirty="0"/>
          </a:p>
          <a:p>
            <a:endParaRPr lang="en-GB" dirty="0"/>
          </a:p>
          <a:p>
            <a:endParaRPr lang="en-GB" dirty="0"/>
          </a:p>
          <a:p>
            <a:endParaRPr lang="en-US" dirty="0"/>
          </a:p>
        </p:txBody>
      </p:sp>
      <p:pic>
        <p:nvPicPr>
          <p:cNvPr id="5" name="v1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40880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6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772816"/>
            <a:ext cx="8229600" cy="1143000"/>
          </a:xfrm>
        </p:spPr>
        <p:txBody>
          <a:bodyPr/>
          <a:lstStyle/>
          <a:p>
            <a:r>
              <a:rPr lang="en-GB" dirty="0"/>
              <a:t>Common Sensory Eating Issues</a:t>
            </a:r>
            <a:endParaRPr lang="en-US" dirty="0"/>
          </a:p>
        </p:txBody>
      </p:sp>
      <p:pic>
        <p:nvPicPr>
          <p:cNvPr id="4" name="v1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453016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Over-responsive to visual input</a:t>
            </a:r>
            <a:endParaRPr lang="en-US" dirty="0"/>
          </a:p>
        </p:txBody>
      </p:sp>
      <p:sp>
        <p:nvSpPr>
          <p:cNvPr id="3" name="Content Placeholder 2"/>
          <p:cNvSpPr>
            <a:spLocks noGrp="1"/>
          </p:cNvSpPr>
          <p:nvPr>
            <p:ph idx="1"/>
          </p:nvPr>
        </p:nvSpPr>
        <p:spPr/>
        <p:txBody>
          <a:bodyPr/>
          <a:lstStyle/>
          <a:p>
            <a:pPr lvl="1">
              <a:lnSpc>
                <a:spcPct val="90000"/>
              </a:lnSpc>
            </a:pPr>
            <a:r>
              <a:rPr lang="en-GB" dirty="0">
                <a:solidFill>
                  <a:schemeClr val="tx1"/>
                </a:solidFill>
              </a:rPr>
              <a:t>Avoids eye contact</a:t>
            </a:r>
          </a:p>
          <a:p>
            <a:pPr lvl="1">
              <a:lnSpc>
                <a:spcPct val="90000"/>
              </a:lnSpc>
            </a:pPr>
            <a:r>
              <a:rPr lang="en-GB" dirty="0">
                <a:solidFill>
                  <a:schemeClr val="tx1"/>
                </a:solidFill>
              </a:rPr>
              <a:t>May attempt to scatter food off the table because visually overwhelmed</a:t>
            </a:r>
          </a:p>
          <a:p>
            <a:pPr lvl="1">
              <a:lnSpc>
                <a:spcPct val="90000"/>
              </a:lnSpc>
            </a:pPr>
            <a:r>
              <a:rPr lang="en-GB" dirty="0">
                <a:solidFill>
                  <a:schemeClr val="tx1"/>
                </a:solidFill>
              </a:rPr>
              <a:t>May look away from food or close eyes</a:t>
            </a:r>
          </a:p>
          <a:p>
            <a:pPr lvl="1">
              <a:lnSpc>
                <a:spcPct val="90000"/>
              </a:lnSpc>
            </a:pPr>
            <a:r>
              <a:rPr lang="en-GB" dirty="0">
                <a:solidFill>
                  <a:schemeClr val="tx1"/>
                </a:solidFill>
              </a:rPr>
              <a:t>Moves chair back from table</a:t>
            </a:r>
          </a:p>
          <a:p>
            <a:pPr lvl="1">
              <a:lnSpc>
                <a:spcPct val="90000"/>
              </a:lnSpc>
            </a:pPr>
            <a:r>
              <a:rPr lang="en-GB" dirty="0">
                <a:solidFill>
                  <a:schemeClr val="tx1"/>
                </a:solidFill>
              </a:rPr>
              <a:t>Repeated eye blinking or eye watering</a:t>
            </a:r>
          </a:p>
          <a:p>
            <a:pPr lvl="1">
              <a:lnSpc>
                <a:spcPct val="90000"/>
              </a:lnSpc>
            </a:pPr>
            <a:r>
              <a:rPr lang="en-GB" dirty="0">
                <a:solidFill>
                  <a:schemeClr val="tx1"/>
                </a:solidFill>
              </a:rPr>
              <a:t>Squinting</a:t>
            </a:r>
          </a:p>
          <a:p>
            <a:pPr lvl="1">
              <a:lnSpc>
                <a:spcPct val="90000"/>
              </a:lnSpc>
            </a:pPr>
            <a:r>
              <a:rPr lang="en-GB" dirty="0">
                <a:solidFill>
                  <a:schemeClr val="tx1"/>
                </a:solidFill>
              </a:rPr>
              <a:t>Vomiting</a:t>
            </a:r>
          </a:p>
          <a:p>
            <a:endParaRPr lang="en-US" dirty="0"/>
          </a:p>
        </p:txBody>
      </p:sp>
      <p:pic>
        <p:nvPicPr>
          <p:cNvPr id="5" name="v1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11224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3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Over-responsiveness to Smell</a:t>
            </a:r>
            <a:endParaRPr lang="en-US" dirty="0"/>
          </a:p>
        </p:txBody>
      </p:sp>
      <p:sp>
        <p:nvSpPr>
          <p:cNvPr id="3" name="Content Placeholder 2"/>
          <p:cNvSpPr>
            <a:spLocks noGrp="1"/>
          </p:cNvSpPr>
          <p:nvPr>
            <p:ph idx="1"/>
          </p:nvPr>
        </p:nvSpPr>
        <p:spPr/>
        <p:txBody>
          <a:bodyPr/>
          <a:lstStyle/>
          <a:p>
            <a:pPr lvl="1"/>
            <a:r>
              <a:rPr lang="en-GB" dirty="0">
                <a:solidFill>
                  <a:schemeClr val="tx1"/>
                </a:solidFill>
              </a:rPr>
              <a:t>Covering the nose with hand/shirt</a:t>
            </a:r>
          </a:p>
          <a:p>
            <a:pPr lvl="1"/>
            <a:r>
              <a:rPr lang="en-GB" dirty="0">
                <a:solidFill>
                  <a:schemeClr val="tx1"/>
                </a:solidFill>
              </a:rPr>
              <a:t>Eye watering</a:t>
            </a:r>
          </a:p>
          <a:p>
            <a:pPr lvl="1"/>
            <a:r>
              <a:rPr lang="en-GB" dirty="0">
                <a:solidFill>
                  <a:schemeClr val="tx1"/>
                </a:solidFill>
              </a:rPr>
              <a:t>Turns head away</a:t>
            </a:r>
          </a:p>
          <a:p>
            <a:pPr lvl="1"/>
            <a:r>
              <a:rPr lang="en-GB" dirty="0">
                <a:solidFill>
                  <a:schemeClr val="tx1"/>
                </a:solidFill>
              </a:rPr>
              <a:t>Makes a funny face</a:t>
            </a:r>
          </a:p>
          <a:p>
            <a:pPr lvl="1"/>
            <a:r>
              <a:rPr lang="en-GB" dirty="0">
                <a:solidFill>
                  <a:schemeClr val="tx1"/>
                </a:solidFill>
              </a:rPr>
              <a:t>Coughing/gagging to smells</a:t>
            </a:r>
          </a:p>
          <a:p>
            <a:endParaRPr lang="en-US" dirty="0"/>
          </a:p>
        </p:txBody>
      </p:sp>
      <p:pic>
        <p:nvPicPr>
          <p:cNvPr id="5" name="v1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1869089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Over-responsiveness to tactile input</a:t>
            </a:r>
            <a:endParaRPr lang="en-US" dirty="0"/>
          </a:p>
        </p:txBody>
      </p:sp>
      <p:sp>
        <p:nvSpPr>
          <p:cNvPr id="3" name="Content Placeholder 2"/>
          <p:cNvSpPr>
            <a:spLocks noGrp="1"/>
          </p:cNvSpPr>
          <p:nvPr>
            <p:ph idx="1"/>
          </p:nvPr>
        </p:nvSpPr>
        <p:spPr/>
        <p:txBody>
          <a:bodyPr/>
          <a:lstStyle/>
          <a:p>
            <a:pPr lvl="1"/>
            <a:r>
              <a:rPr lang="en-GB" dirty="0">
                <a:solidFill>
                  <a:schemeClr val="tx1"/>
                </a:solidFill>
              </a:rPr>
              <a:t>Lip splays</a:t>
            </a:r>
          </a:p>
          <a:p>
            <a:pPr lvl="1"/>
            <a:r>
              <a:rPr lang="en-GB" dirty="0">
                <a:solidFill>
                  <a:schemeClr val="tx1"/>
                </a:solidFill>
              </a:rPr>
              <a:t>Grimacing</a:t>
            </a:r>
          </a:p>
          <a:p>
            <a:pPr lvl="1"/>
            <a:r>
              <a:rPr lang="en-GB" dirty="0">
                <a:solidFill>
                  <a:schemeClr val="tx1"/>
                </a:solidFill>
              </a:rPr>
              <a:t>Frequent hand wiping</a:t>
            </a:r>
          </a:p>
          <a:p>
            <a:pPr lvl="1"/>
            <a:r>
              <a:rPr lang="en-GB" dirty="0">
                <a:solidFill>
                  <a:schemeClr val="tx1"/>
                </a:solidFill>
              </a:rPr>
              <a:t>Finger splaying</a:t>
            </a:r>
          </a:p>
        </p:txBody>
      </p:sp>
      <p:pic>
        <p:nvPicPr>
          <p:cNvPr id="5" name="v1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73244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Over-responsiveness to taste</a:t>
            </a:r>
            <a:endParaRPr lang="en-US" dirty="0"/>
          </a:p>
        </p:txBody>
      </p:sp>
      <p:sp>
        <p:nvSpPr>
          <p:cNvPr id="3" name="Content Placeholder 2"/>
          <p:cNvSpPr>
            <a:spLocks noGrp="1"/>
          </p:cNvSpPr>
          <p:nvPr>
            <p:ph idx="1"/>
          </p:nvPr>
        </p:nvSpPr>
        <p:spPr/>
        <p:txBody>
          <a:bodyPr/>
          <a:lstStyle/>
          <a:p>
            <a:pPr lvl="1"/>
            <a:r>
              <a:rPr lang="en-GB" dirty="0">
                <a:solidFill>
                  <a:schemeClr val="tx1"/>
                </a:solidFill>
              </a:rPr>
              <a:t>Gagging</a:t>
            </a:r>
          </a:p>
          <a:p>
            <a:pPr lvl="1"/>
            <a:r>
              <a:rPr lang="en-GB" dirty="0">
                <a:solidFill>
                  <a:schemeClr val="tx1"/>
                </a:solidFill>
              </a:rPr>
              <a:t>Vomiting to tastes</a:t>
            </a:r>
          </a:p>
          <a:p>
            <a:pPr lvl="1"/>
            <a:r>
              <a:rPr lang="en-GB" dirty="0">
                <a:solidFill>
                  <a:schemeClr val="tx1"/>
                </a:solidFill>
              </a:rPr>
              <a:t>Grimacing/lip splays</a:t>
            </a:r>
          </a:p>
          <a:p>
            <a:pPr lvl="1"/>
            <a:r>
              <a:rPr lang="en-GB" dirty="0">
                <a:solidFill>
                  <a:schemeClr val="tx1"/>
                </a:solidFill>
              </a:rPr>
              <a:t>Shudders</a:t>
            </a:r>
          </a:p>
          <a:p>
            <a:endParaRPr lang="en-US" dirty="0"/>
          </a:p>
        </p:txBody>
      </p:sp>
      <p:pic>
        <p:nvPicPr>
          <p:cNvPr id="5" name="v1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55061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7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Over-responsiveness to auditory input</a:t>
            </a:r>
            <a:endParaRPr lang="en-US" dirty="0"/>
          </a:p>
        </p:txBody>
      </p:sp>
      <p:sp>
        <p:nvSpPr>
          <p:cNvPr id="3" name="Content Placeholder 2"/>
          <p:cNvSpPr>
            <a:spLocks noGrp="1"/>
          </p:cNvSpPr>
          <p:nvPr>
            <p:ph idx="1"/>
          </p:nvPr>
        </p:nvSpPr>
        <p:spPr/>
        <p:txBody>
          <a:bodyPr/>
          <a:lstStyle/>
          <a:p>
            <a:pPr lvl="1"/>
            <a:r>
              <a:rPr lang="en-GB" dirty="0">
                <a:solidFill>
                  <a:schemeClr val="tx1"/>
                </a:solidFill>
              </a:rPr>
              <a:t>Repeated eye blinking</a:t>
            </a:r>
          </a:p>
          <a:p>
            <a:pPr lvl="1"/>
            <a:r>
              <a:rPr lang="en-GB" dirty="0">
                <a:solidFill>
                  <a:schemeClr val="tx1"/>
                </a:solidFill>
              </a:rPr>
              <a:t>Startling to noises</a:t>
            </a:r>
          </a:p>
          <a:p>
            <a:pPr lvl="1"/>
            <a:r>
              <a:rPr lang="en-GB" dirty="0">
                <a:solidFill>
                  <a:schemeClr val="tx1"/>
                </a:solidFill>
              </a:rPr>
              <a:t>Cover ears during the meal</a:t>
            </a:r>
          </a:p>
          <a:p>
            <a:endParaRPr lang="en-US" dirty="0"/>
          </a:p>
        </p:txBody>
      </p:sp>
      <p:pic>
        <p:nvPicPr>
          <p:cNvPr id="4"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pic>
        <p:nvPicPr>
          <p:cNvPr id="5" name="v17.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082078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82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Under-responsiveness – Low registration</a:t>
            </a:r>
            <a:endParaRPr lang="en-US" dirty="0"/>
          </a:p>
        </p:txBody>
      </p:sp>
      <p:sp>
        <p:nvSpPr>
          <p:cNvPr id="3" name="Content Placeholder 2"/>
          <p:cNvSpPr>
            <a:spLocks noGrp="1"/>
          </p:cNvSpPr>
          <p:nvPr>
            <p:ph idx="1"/>
          </p:nvPr>
        </p:nvSpPr>
        <p:spPr/>
        <p:txBody>
          <a:bodyPr/>
          <a:lstStyle/>
          <a:p>
            <a:r>
              <a:rPr lang="en-GB" dirty="0"/>
              <a:t>Does not react to large noxious smells</a:t>
            </a:r>
          </a:p>
          <a:p>
            <a:r>
              <a:rPr lang="en-GB" dirty="0"/>
              <a:t>Cannot locate or loses food in mouth</a:t>
            </a:r>
          </a:p>
          <a:p>
            <a:r>
              <a:rPr lang="en-GB" dirty="0"/>
              <a:t>Pockets food in mouth</a:t>
            </a:r>
          </a:p>
          <a:p>
            <a:r>
              <a:rPr lang="en-GB" dirty="0"/>
              <a:t>Staring into space</a:t>
            </a:r>
          </a:p>
          <a:p>
            <a:r>
              <a:rPr lang="en-GB" dirty="0"/>
              <a:t>Humming, rocking, self-stimulation</a:t>
            </a:r>
          </a:p>
          <a:p>
            <a:r>
              <a:rPr lang="en-GB" dirty="0"/>
              <a:t>Swallows food whole or barely chewed</a:t>
            </a:r>
          </a:p>
          <a:p>
            <a:r>
              <a:rPr lang="en-GB" dirty="0"/>
              <a:t>May not display facial expressions</a:t>
            </a:r>
          </a:p>
          <a:p>
            <a:endParaRPr lang="en-US" dirty="0"/>
          </a:p>
        </p:txBody>
      </p:sp>
      <p:pic>
        <p:nvPicPr>
          <p:cNvPr id="4"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pic>
        <p:nvPicPr>
          <p:cNvPr id="5" name="v18.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411395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29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Under-responsiveness - Seeker</a:t>
            </a:r>
            <a:endParaRPr lang="en-US" dirty="0"/>
          </a:p>
        </p:txBody>
      </p:sp>
      <p:sp>
        <p:nvSpPr>
          <p:cNvPr id="3" name="Content Placeholder 2"/>
          <p:cNvSpPr>
            <a:spLocks noGrp="1"/>
          </p:cNvSpPr>
          <p:nvPr>
            <p:ph idx="1"/>
          </p:nvPr>
        </p:nvSpPr>
        <p:spPr/>
        <p:txBody>
          <a:bodyPr>
            <a:normAutofit/>
          </a:bodyPr>
          <a:lstStyle/>
          <a:p>
            <a:pPr>
              <a:lnSpc>
                <a:spcPct val="90000"/>
              </a:lnSpc>
            </a:pPr>
            <a:r>
              <a:rPr lang="en-GB" dirty="0"/>
              <a:t>Prefers big and/or complex flavours/tastes</a:t>
            </a:r>
          </a:p>
          <a:p>
            <a:pPr>
              <a:lnSpc>
                <a:spcPct val="90000"/>
              </a:lnSpc>
            </a:pPr>
            <a:r>
              <a:rPr lang="en-GB" dirty="0"/>
              <a:t>Appear to have decreased pain responses</a:t>
            </a:r>
          </a:p>
          <a:p>
            <a:pPr>
              <a:lnSpc>
                <a:spcPct val="90000"/>
              </a:lnSpc>
            </a:pPr>
            <a:r>
              <a:rPr lang="en-GB" dirty="0"/>
              <a:t>Constantly in motion</a:t>
            </a:r>
          </a:p>
          <a:p>
            <a:pPr>
              <a:lnSpc>
                <a:spcPct val="90000"/>
              </a:lnSpc>
            </a:pPr>
            <a:r>
              <a:rPr lang="en-GB" dirty="0"/>
              <a:t>Crashes, climbs everything – may appear aggressive</a:t>
            </a:r>
          </a:p>
          <a:p>
            <a:pPr>
              <a:lnSpc>
                <a:spcPct val="90000"/>
              </a:lnSpc>
            </a:pPr>
            <a:r>
              <a:rPr lang="en-GB" dirty="0"/>
              <a:t>Grinds teeth</a:t>
            </a:r>
          </a:p>
          <a:p>
            <a:pPr>
              <a:lnSpc>
                <a:spcPct val="90000"/>
              </a:lnSpc>
            </a:pPr>
            <a:r>
              <a:rPr lang="en-GB" dirty="0"/>
              <a:t>Seeks spinning</a:t>
            </a:r>
          </a:p>
          <a:p>
            <a:pPr>
              <a:lnSpc>
                <a:spcPct val="90000"/>
              </a:lnSpc>
            </a:pPr>
            <a:r>
              <a:rPr lang="en-GB" dirty="0"/>
              <a:t>Overstuff food into mouth</a:t>
            </a:r>
          </a:p>
          <a:p>
            <a:pPr>
              <a:lnSpc>
                <a:spcPct val="90000"/>
              </a:lnSpc>
            </a:pPr>
            <a:r>
              <a:rPr lang="en-GB" dirty="0"/>
              <a:t>Intense examination of details</a:t>
            </a:r>
          </a:p>
          <a:p>
            <a:endParaRPr lang="en-US" dirty="0"/>
          </a:p>
        </p:txBody>
      </p:sp>
      <p:pic>
        <p:nvPicPr>
          <p:cNvPr id="5" name="v19.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22164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7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Eating</a:t>
            </a:r>
            <a:endParaRPr lang="en-US" dirty="0"/>
          </a:p>
        </p:txBody>
      </p:sp>
      <p:sp>
        <p:nvSpPr>
          <p:cNvPr id="3" name="Content Placeholder 2"/>
          <p:cNvSpPr>
            <a:spLocks noGrp="1"/>
          </p:cNvSpPr>
          <p:nvPr>
            <p:ph idx="1"/>
          </p:nvPr>
        </p:nvSpPr>
        <p:spPr/>
        <p:txBody>
          <a:bodyPr>
            <a:normAutofit fontScale="92500"/>
          </a:bodyPr>
          <a:lstStyle/>
          <a:p>
            <a:pPr marL="109728" indent="0">
              <a:buNone/>
            </a:pPr>
            <a:r>
              <a:rPr lang="en-GB" dirty="0"/>
              <a:t>Eating is one of the most complicated activities we  do as human beings and there are multiple factors that can affect feeding. If there are problems  in  any one of these areas, feeding behaviour can be affected.</a:t>
            </a:r>
            <a:endParaRPr lang="en-US" dirty="0"/>
          </a:p>
          <a:p>
            <a:r>
              <a:rPr lang="en-GB" dirty="0"/>
              <a:t>Developmental status.</a:t>
            </a:r>
          </a:p>
          <a:p>
            <a:pPr>
              <a:buFont typeface="Arial" charset="0"/>
              <a:buChar char="•"/>
            </a:pPr>
            <a:r>
              <a:rPr lang="en-GB" dirty="0"/>
              <a:t>Medical issues, and Body mechanics  (oral-motor abilities)</a:t>
            </a:r>
          </a:p>
          <a:p>
            <a:pPr>
              <a:buFont typeface="Arial" charset="0"/>
              <a:buChar char="•"/>
            </a:pPr>
            <a:r>
              <a:rPr lang="en-GB" dirty="0"/>
              <a:t>How food tastes, smells, and feels  (sensory issues)</a:t>
            </a:r>
          </a:p>
          <a:p>
            <a:pPr>
              <a:buFont typeface="Arial" charset="0"/>
              <a:buChar char="•"/>
            </a:pPr>
            <a:r>
              <a:rPr lang="en-GB" dirty="0"/>
              <a:t>Positive or negative experiences relating to food</a:t>
            </a:r>
          </a:p>
        </p:txBody>
      </p:sp>
      <p:pic>
        <p:nvPicPr>
          <p:cNvPr id="6" name="v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19502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7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Sensory Discrimination</a:t>
            </a:r>
            <a:endParaRPr lang="en-US" dirty="0"/>
          </a:p>
        </p:txBody>
      </p:sp>
      <p:sp>
        <p:nvSpPr>
          <p:cNvPr id="3" name="Content Placeholder 2"/>
          <p:cNvSpPr>
            <a:spLocks noGrp="1"/>
          </p:cNvSpPr>
          <p:nvPr>
            <p:ph idx="1"/>
          </p:nvPr>
        </p:nvSpPr>
        <p:spPr/>
        <p:txBody>
          <a:bodyPr/>
          <a:lstStyle/>
          <a:p>
            <a:r>
              <a:rPr lang="en-GB" dirty="0"/>
              <a:t>The discrimination requirements of feeding changes over time as development progresses, and as the type of food offered is changed </a:t>
            </a:r>
          </a:p>
          <a:p>
            <a:pPr marL="0" indent="0">
              <a:buNone/>
            </a:pPr>
            <a:endParaRPr lang="en-GB" dirty="0"/>
          </a:p>
          <a:p>
            <a:r>
              <a:rPr lang="en-GB" dirty="0"/>
              <a:t>Child with discrimination issues has a very black &amp; white view towards food. Food is either disgusting or delicious – nothing in between. </a:t>
            </a:r>
          </a:p>
          <a:p>
            <a:endParaRPr lang="en-US" dirty="0"/>
          </a:p>
        </p:txBody>
      </p:sp>
      <p:pic>
        <p:nvPicPr>
          <p:cNvPr id="5" name="v20.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119163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8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Steps to Eating</a:t>
            </a:r>
            <a:endParaRPr lang="en-US" dirty="0"/>
          </a:p>
        </p:txBody>
      </p:sp>
      <p:sp>
        <p:nvSpPr>
          <p:cNvPr id="3" name="Content Placeholder 2"/>
          <p:cNvSpPr>
            <a:spLocks noGrp="1"/>
          </p:cNvSpPr>
          <p:nvPr>
            <p:ph idx="1"/>
          </p:nvPr>
        </p:nvSpPr>
        <p:spPr/>
        <p:txBody>
          <a:bodyPr>
            <a:normAutofit lnSpcReduction="10000"/>
          </a:bodyPr>
          <a:lstStyle/>
          <a:p>
            <a:pPr>
              <a:lnSpc>
                <a:spcPct val="90000"/>
              </a:lnSpc>
            </a:pPr>
            <a:r>
              <a:rPr lang="en-GB" dirty="0"/>
              <a:t>It is a 25 to 32 step process</a:t>
            </a:r>
          </a:p>
          <a:p>
            <a:pPr marL="0" indent="0">
              <a:lnSpc>
                <a:spcPct val="90000"/>
              </a:lnSpc>
              <a:buNone/>
            </a:pPr>
            <a:endParaRPr lang="en-GB" dirty="0"/>
          </a:p>
          <a:p>
            <a:pPr>
              <a:lnSpc>
                <a:spcPct val="90000"/>
              </a:lnSpc>
            </a:pPr>
            <a:r>
              <a:rPr lang="en-GB" dirty="0"/>
              <a:t>Begins with Sensory Integration</a:t>
            </a:r>
          </a:p>
          <a:p>
            <a:pPr marL="0" indent="0">
              <a:lnSpc>
                <a:spcPct val="90000"/>
              </a:lnSpc>
              <a:buNone/>
            </a:pPr>
            <a:endParaRPr lang="en-GB" dirty="0"/>
          </a:p>
          <a:p>
            <a:pPr>
              <a:lnSpc>
                <a:spcPct val="90000"/>
              </a:lnSpc>
            </a:pPr>
            <a:r>
              <a:rPr lang="en-GB" dirty="0"/>
              <a:t>Main steps:</a:t>
            </a:r>
          </a:p>
          <a:p>
            <a:pPr lvl="1">
              <a:lnSpc>
                <a:spcPct val="90000"/>
              </a:lnSpc>
            </a:pPr>
            <a:r>
              <a:rPr lang="en-GB" dirty="0"/>
              <a:t>Tolerate</a:t>
            </a:r>
          </a:p>
          <a:p>
            <a:pPr lvl="1">
              <a:lnSpc>
                <a:spcPct val="90000"/>
              </a:lnSpc>
            </a:pPr>
            <a:r>
              <a:rPr lang="en-GB" dirty="0"/>
              <a:t>Interacts with</a:t>
            </a:r>
          </a:p>
          <a:p>
            <a:pPr lvl="1">
              <a:lnSpc>
                <a:spcPct val="90000"/>
              </a:lnSpc>
            </a:pPr>
            <a:r>
              <a:rPr lang="en-GB" dirty="0"/>
              <a:t>Smells</a:t>
            </a:r>
          </a:p>
          <a:p>
            <a:pPr lvl="1">
              <a:lnSpc>
                <a:spcPct val="90000"/>
              </a:lnSpc>
            </a:pPr>
            <a:r>
              <a:rPr lang="en-GB" dirty="0"/>
              <a:t>Touch</a:t>
            </a:r>
          </a:p>
          <a:p>
            <a:pPr lvl="1">
              <a:lnSpc>
                <a:spcPct val="90000"/>
              </a:lnSpc>
            </a:pPr>
            <a:r>
              <a:rPr lang="en-GB" dirty="0"/>
              <a:t>Taste</a:t>
            </a:r>
          </a:p>
          <a:p>
            <a:pPr lvl="1">
              <a:lnSpc>
                <a:spcPct val="90000"/>
              </a:lnSpc>
            </a:pPr>
            <a:r>
              <a:rPr lang="en-GB" dirty="0"/>
              <a:t>Eating</a:t>
            </a:r>
          </a:p>
          <a:p>
            <a:endParaRPr lang="en-US" dirty="0"/>
          </a:p>
        </p:txBody>
      </p:sp>
      <p:pic>
        <p:nvPicPr>
          <p:cNvPr id="4" name="slid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pic>
        <p:nvPicPr>
          <p:cNvPr id="5" name="v21.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70199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764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1066800"/>
          </a:xfrm>
        </p:spPr>
        <p:txBody>
          <a:bodyPr/>
          <a:lstStyle/>
          <a:p>
            <a:r>
              <a:rPr lang="en-GB" dirty="0"/>
              <a:t>Steps to Eating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21740447"/>
              </p:ext>
            </p:extLst>
          </p:nvPr>
        </p:nvGraphicFramePr>
        <p:xfrm>
          <a:off x="467544" y="1700808"/>
          <a:ext cx="8219256" cy="4853662"/>
        </p:xfrm>
        <a:graphic>
          <a:graphicData uri="http://schemas.openxmlformats.org/drawingml/2006/table">
            <a:tbl>
              <a:tblPr firstRow="1" bandRow="1">
                <a:tableStyleId>{5C22544A-7EE6-4342-B048-85BDC9FD1C3A}</a:tableStyleId>
              </a:tblPr>
              <a:tblGrid>
                <a:gridCol w="470405">
                  <a:extLst>
                    <a:ext uri="{9D8B030D-6E8A-4147-A177-3AD203B41FA5}">
                      <a16:colId xmlns:a16="http://schemas.microsoft.com/office/drawing/2014/main" val="20000"/>
                    </a:ext>
                  </a:extLst>
                </a:gridCol>
                <a:gridCol w="1808052">
                  <a:extLst>
                    <a:ext uri="{9D8B030D-6E8A-4147-A177-3AD203B41FA5}">
                      <a16:colId xmlns:a16="http://schemas.microsoft.com/office/drawing/2014/main" val="20001"/>
                    </a:ext>
                  </a:extLst>
                </a:gridCol>
                <a:gridCol w="5940799">
                  <a:extLst>
                    <a:ext uri="{9D8B030D-6E8A-4147-A177-3AD203B41FA5}">
                      <a16:colId xmlns:a16="http://schemas.microsoft.com/office/drawing/2014/main" val="20002"/>
                    </a:ext>
                  </a:extLst>
                </a:gridCol>
              </a:tblGrid>
              <a:tr h="369431">
                <a:tc gridSpan="2">
                  <a:txBody>
                    <a:bodyPr/>
                    <a:lstStyle/>
                    <a:p>
                      <a:r>
                        <a:rPr lang="en-GB" sz="1600" dirty="0"/>
                        <a:t>Steps</a:t>
                      </a:r>
                    </a:p>
                  </a:txBody>
                  <a:tcPr/>
                </a:tc>
                <a:tc hMerge="1">
                  <a:txBody>
                    <a:bodyPr/>
                    <a:lstStyle/>
                    <a:p>
                      <a:endParaRPr lang="en-GB" dirty="0"/>
                    </a:p>
                  </a:txBody>
                  <a:tcPr/>
                </a:tc>
                <a:tc>
                  <a:txBody>
                    <a:bodyPr/>
                    <a:lstStyle/>
                    <a:p>
                      <a:r>
                        <a:rPr lang="en-GB" sz="1600" dirty="0"/>
                        <a:t>Description</a:t>
                      </a:r>
                    </a:p>
                  </a:txBody>
                  <a:tcPr/>
                </a:tc>
                <a:extLst>
                  <a:ext uri="{0D108BD9-81ED-4DB2-BD59-A6C34878D82A}">
                    <a16:rowId xmlns:a16="http://schemas.microsoft.com/office/drawing/2014/main" val="10000"/>
                  </a:ext>
                </a:extLst>
              </a:tr>
              <a:tr h="819833">
                <a:tc>
                  <a:txBody>
                    <a:bodyPr/>
                    <a:lstStyle/>
                    <a:p>
                      <a:r>
                        <a:rPr lang="en-GB" sz="1600" dirty="0"/>
                        <a:t>1</a:t>
                      </a:r>
                    </a:p>
                  </a:txBody>
                  <a:tcPr/>
                </a:tc>
                <a:tc>
                  <a:txBody>
                    <a:bodyPr/>
                    <a:lstStyle/>
                    <a:p>
                      <a:r>
                        <a:rPr lang="en-GB" sz="1600" dirty="0"/>
                        <a:t>Tolerates</a:t>
                      </a:r>
                    </a:p>
                  </a:txBody>
                  <a:tcPr/>
                </a:tc>
                <a:tc>
                  <a:txBody>
                    <a:bodyPr/>
                    <a:lstStyle/>
                    <a:p>
                      <a:r>
                        <a:rPr lang="en-GB" sz="1600" dirty="0"/>
                        <a:t>To be able to tolerate the physical presence/sight of the food (i.e. being in the same room as the food or at the same table as the food)</a:t>
                      </a:r>
                    </a:p>
                  </a:txBody>
                  <a:tcPr/>
                </a:tc>
                <a:extLst>
                  <a:ext uri="{0D108BD9-81ED-4DB2-BD59-A6C34878D82A}">
                    <a16:rowId xmlns:a16="http://schemas.microsoft.com/office/drawing/2014/main" val="10001"/>
                  </a:ext>
                </a:extLst>
              </a:tr>
              <a:tr h="819833">
                <a:tc>
                  <a:txBody>
                    <a:bodyPr/>
                    <a:lstStyle/>
                    <a:p>
                      <a:r>
                        <a:rPr lang="en-GB" sz="1600" dirty="0"/>
                        <a:t>2</a:t>
                      </a:r>
                    </a:p>
                  </a:txBody>
                  <a:tcPr/>
                </a:tc>
                <a:tc>
                  <a:txBody>
                    <a:bodyPr/>
                    <a:lstStyle/>
                    <a:p>
                      <a:r>
                        <a:rPr lang="en-GB" sz="1600" dirty="0"/>
                        <a:t>Interacts with</a:t>
                      </a:r>
                    </a:p>
                  </a:txBody>
                  <a:tcPr/>
                </a:tc>
                <a:tc>
                  <a:txBody>
                    <a:bodyPr/>
                    <a:lstStyle/>
                    <a:p>
                      <a:r>
                        <a:rPr lang="en-GB" sz="1600" dirty="0"/>
                        <a:t>To</a:t>
                      </a:r>
                      <a:r>
                        <a:rPr lang="en-GB" sz="1600" baseline="0" dirty="0"/>
                        <a:t> be able to interact with the food WITHOUT touching the food to their skin (i.e. uses a napkin or other food to touch the target food)</a:t>
                      </a:r>
                      <a:endParaRPr lang="en-GB" sz="1600" dirty="0"/>
                    </a:p>
                  </a:txBody>
                  <a:tcPr/>
                </a:tc>
                <a:extLst>
                  <a:ext uri="{0D108BD9-81ED-4DB2-BD59-A6C34878D82A}">
                    <a16:rowId xmlns:a16="http://schemas.microsoft.com/office/drawing/2014/main" val="10002"/>
                  </a:ext>
                </a:extLst>
              </a:tr>
              <a:tr h="369431">
                <a:tc>
                  <a:txBody>
                    <a:bodyPr/>
                    <a:lstStyle/>
                    <a:p>
                      <a:r>
                        <a:rPr lang="en-GB" sz="1600" dirty="0"/>
                        <a:t>3</a:t>
                      </a:r>
                    </a:p>
                  </a:txBody>
                  <a:tcPr/>
                </a:tc>
                <a:tc>
                  <a:txBody>
                    <a:bodyPr/>
                    <a:lstStyle/>
                    <a:p>
                      <a:r>
                        <a:rPr lang="en-GB" sz="1600" dirty="0"/>
                        <a:t>Smells</a:t>
                      </a:r>
                    </a:p>
                  </a:txBody>
                  <a:tcPr/>
                </a:tc>
                <a:tc>
                  <a:txBody>
                    <a:bodyPr/>
                    <a:lstStyle/>
                    <a:p>
                      <a:r>
                        <a:rPr lang="en-GB" sz="1600" dirty="0"/>
                        <a:t>To</a:t>
                      </a:r>
                      <a:r>
                        <a:rPr lang="en-GB" sz="1600" baseline="0" dirty="0"/>
                        <a:t> be able to tolerate the smell of the food</a:t>
                      </a:r>
                      <a:endParaRPr lang="en-GB" sz="1600" dirty="0"/>
                    </a:p>
                  </a:txBody>
                  <a:tcPr/>
                </a:tc>
                <a:extLst>
                  <a:ext uri="{0D108BD9-81ED-4DB2-BD59-A6C34878D82A}">
                    <a16:rowId xmlns:a16="http://schemas.microsoft.com/office/drawing/2014/main" val="10003"/>
                  </a:ext>
                </a:extLst>
              </a:tr>
              <a:tr h="1062746">
                <a:tc>
                  <a:txBody>
                    <a:bodyPr/>
                    <a:lstStyle/>
                    <a:p>
                      <a:r>
                        <a:rPr lang="en-GB" sz="1600" dirty="0"/>
                        <a:t>4</a:t>
                      </a:r>
                    </a:p>
                  </a:txBody>
                  <a:tcPr/>
                </a:tc>
                <a:tc>
                  <a:txBody>
                    <a:bodyPr/>
                    <a:lstStyle/>
                    <a:p>
                      <a:r>
                        <a:rPr lang="en-GB" sz="1600" dirty="0"/>
                        <a:t>Touch</a:t>
                      </a:r>
                    </a:p>
                  </a:txBody>
                  <a:tcPr/>
                </a:tc>
                <a:tc>
                  <a:txBody>
                    <a:bodyPr/>
                    <a:lstStyle/>
                    <a:p>
                      <a:r>
                        <a:rPr lang="en-GB" sz="1600" dirty="0"/>
                        <a:t>To be able to touch the food to his/her skin</a:t>
                      </a:r>
                      <a:r>
                        <a:rPr lang="en-GB" sz="1600" baseline="0" dirty="0"/>
                        <a:t> (i.e. tolerates the food touching a body part, including fingers, hands, face – the closer the physical proximity to the mouth, the more threatening)</a:t>
                      </a:r>
                      <a:endParaRPr lang="en-GB" sz="1600" dirty="0"/>
                    </a:p>
                  </a:txBody>
                  <a:tcPr/>
                </a:tc>
                <a:extLst>
                  <a:ext uri="{0D108BD9-81ED-4DB2-BD59-A6C34878D82A}">
                    <a16:rowId xmlns:a16="http://schemas.microsoft.com/office/drawing/2014/main" val="10004"/>
                  </a:ext>
                </a:extLst>
              </a:tr>
              <a:tr h="819833">
                <a:tc>
                  <a:txBody>
                    <a:bodyPr/>
                    <a:lstStyle/>
                    <a:p>
                      <a:r>
                        <a:rPr lang="en-GB" sz="1600" dirty="0"/>
                        <a:t>5</a:t>
                      </a:r>
                    </a:p>
                  </a:txBody>
                  <a:tcPr/>
                </a:tc>
                <a:tc>
                  <a:txBody>
                    <a:bodyPr/>
                    <a:lstStyle/>
                    <a:p>
                      <a:r>
                        <a:rPr lang="en-GB" sz="1600" dirty="0"/>
                        <a:t>Taste</a:t>
                      </a:r>
                    </a:p>
                  </a:txBody>
                  <a:tcPr/>
                </a:tc>
                <a:tc>
                  <a:txBody>
                    <a:bodyPr/>
                    <a:lstStyle/>
                    <a:p>
                      <a:r>
                        <a:rPr lang="en-GB" sz="1600" dirty="0"/>
                        <a:t>To</a:t>
                      </a:r>
                      <a:r>
                        <a:rPr lang="en-GB" sz="1600" baseline="0" dirty="0"/>
                        <a:t> be able to taste the food (i.e. an action which results in the child getting a taste of the food and processing the taste of that food)</a:t>
                      </a:r>
                      <a:endParaRPr lang="en-GB" sz="1600" dirty="0"/>
                    </a:p>
                  </a:txBody>
                  <a:tcPr/>
                </a:tc>
                <a:extLst>
                  <a:ext uri="{0D108BD9-81ED-4DB2-BD59-A6C34878D82A}">
                    <a16:rowId xmlns:a16="http://schemas.microsoft.com/office/drawing/2014/main" val="10005"/>
                  </a:ext>
                </a:extLst>
              </a:tr>
              <a:tr h="576919">
                <a:tc>
                  <a:txBody>
                    <a:bodyPr/>
                    <a:lstStyle/>
                    <a:p>
                      <a:r>
                        <a:rPr lang="en-GB" sz="1600" dirty="0"/>
                        <a:t>6</a:t>
                      </a:r>
                    </a:p>
                  </a:txBody>
                  <a:tcPr/>
                </a:tc>
                <a:tc>
                  <a:txBody>
                    <a:bodyPr/>
                    <a:lstStyle/>
                    <a:p>
                      <a:r>
                        <a:rPr lang="en-GB" sz="1600" dirty="0"/>
                        <a:t>Eating</a:t>
                      </a:r>
                    </a:p>
                  </a:txBody>
                  <a:tcPr/>
                </a:tc>
                <a:tc>
                  <a:txBody>
                    <a:bodyPr/>
                    <a:lstStyle/>
                    <a:p>
                      <a:r>
                        <a:rPr lang="en-GB" sz="1600" dirty="0"/>
                        <a:t>To be able to chew and swallow the food, or at least some part of the food.</a:t>
                      </a:r>
                    </a:p>
                  </a:txBody>
                  <a:tcPr/>
                </a:tc>
                <a:extLst>
                  <a:ext uri="{0D108BD9-81ED-4DB2-BD59-A6C34878D82A}">
                    <a16:rowId xmlns:a16="http://schemas.microsoft.com/office/drawing/2014/main" val="10006"/>
                  </a:ext>
                </a:extLst>
              </a:tr>
            </a:tbl>
          </a:graphicData>
        </a:graphic>
      </p:graphicFrame>
      <p:pic>
        <p:nvPicPr>
          <p:cNvPr id="5" name="v2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671459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7825" cy="706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104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92896"/>
            <a:ext cx="8229600" cy="1143000"/>
          </a:xfrm>
        </p:spPr>
        <p:txBody>
          <a:bodyPr/>
          <a:lstStyle/>
          <a:p>
            <a:r>
              <a:rPr lang="en-GB" dirty="0"/>
              <a:t>Strategies to try at home…</a:t>
            </a:r>
            <a:endParaRPr lang="en-US" dirty="0"/>
          </a:p>
        </p:txBody>
      </p:sp>
      <p:pic>
        <p:nvPicPr>
          <p:cNvPr id="4" name="v2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89809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Seating</a:t>
            </a:r>
            <a:endParaRPr lang="en-US" dirty="0"/>
          </a:p>
        </p:txBody>
      </p:sp>
      <p:sp>
        <p:nvSpPr>
          <p:cNvPr id="3" name="Content Placeholder 2"/>
          <p:cNvSpPr>
            <a:spLocks noGrp="1"/>
          </p:cNvSpPr>
          <p:nvPr>
            <p:ph idx="1"/>
          </p:nvPr>
        </p:nvSpPr>
        <p:spPr/>
        <p:txBody>
          <a:bodyPr/>
          <a:lstStyle/>
          <a:p>
            <a:pPr marL="0" indent="0">
              <a:buNone/>
            </a:pPr>
            <a:r>
              <a:rPr lang="en-GB" dirty="0"/>
              <a:t>The correct seating position= </a:t>
            </a:r>
          </a:p>
          <a:p>
            <a:pPr marL="0" indent="0">
              <a:buNone/>
            </a:pPr>
            <a:r>
              <a:rPr lang="en-GB" dirty="0"/>
              <a:t>1. Able to easily reach table </a:t>
            </a:r>
          </a:p>
          <a:p>
            <a:pPr marL="0" indent="0">
              <a:buNone/>
            </a:pPr>
            <a:r>
              <a:rPr lang="en-GB" dirty="0"/>
              <a:t>2. Able to place feet firmly on floor with knees and hips at roughly 90 degrees</a:t>
            </a:r>
          </a:p>
          <a:p>
            <a:pPr marL="0" indent="0">
              <a:buNone/>
            </a:pPr>
            <a:r>
              <a:rPr lang="en-GB" dirty="0"/>
              <a:t>3. Central in the chair with body symmetrical if possible</a:t>
            </a:r>
          </a:p>
          <a:p>
            <a:endParaRPr lang="en-US" dirty="0"/>
          </a:p>
        </p:txBody>
      </p:sp>
      <p:pic>
        <p:nvPicPr>
          <p:cNvPr id="1026" name="Picture 2" descr="C:\Users\rebecca.shelton\AppData\Local\Microsoft\Windows\Temporary Internet Files\Content.IE5\7A61JPAW\mansitng[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8246" y="332656"/>
            <a:ext cx="1569405" cy="2448272"/>
          </a:xfrm>
          <a:prstGeom prst="rect">
            <a:avLst/>
          </a:prstGeom>
          <a:noFill/>
          <a:extLst>
            <a:ext uri="{909E8E84-426E-40DD-AFC4-6F175D3DCCD1}">
              <a14:hiddenFill xmlns:a14="http://schemas.microsoft.com/office/drawing/2010/main">
                <a:solidFill>
                  <a:srgbClr val="FFFFFF"/>
                </a:solidFill>
              </a14:hiddenFill>
            </a:ext>
          </a:extLst>
        </p:spPr>
      </p:pic>
      <p:pic>
        <p:nvPicPr>
          <p:cNvPr id="5" name="v2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050403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1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158" y="228600"/>
            <a:ext cx="8229600" cy="1066800"/>
          </a:xfrm>
        </p:spPr>
        <p:txBody>
          <a:bodyPr/>
          <a:lstStyle/>
          <a:p>
            <a:r>
              <a:rPr lang="en-GB" dirty="0"/>
              <a:t>Motor Skills</a:t>
            </a:r>
          </a:p>
        </p:txBody>
      </p:sp>
      <p:sp>
        <p:nvSpPr>
          <p:cNvPr id="3" name="Content Placeholder 2"/>
          <p:cNvSpPr>
            <a:spLocks noGrp="1"/>
          </p:cNvSpPr>
          <p:nvPr>
            <p:ph idx="1"/>
          </p:nvPr>
        </p:nvSpPr>
        <p:spPr>
          <a:xfrm>
            <a:off x="550248" y="1268760"/>
            <a:ext cx="8229600" cy="4525963"/>
          </a:xfrm>
        </p:spPr>
        <p:txBody>
          <a:bodyPr>
            <a:normAutofit/>
          </a:bodyPr>
          <a:lstStyle/>
          <a:p>
            <a:r>
              <a:rPr lang="en-GB" sz="2500" dirty="0"/>
              <a:t>Equipment such as Caring cutlery or non slip mats can be used </a:t>
            </a:r>
          </a:p>
          <a:p>
            <a:r>
              <a:rPr lang="en-GB" sz="2500" dirty="0"/>
              <a:t>Practice makes perfect! Practising away from meal times is best for example with putty/play dough or snacks</a:t>
            </a:r>
          </a:p>
          <a:p>
            <a:r>
              <a:rPr lang="en-GB" sz="2500" dirty="0"/>
              <a:t>Practise skills such as star jumps or opposite hand clapping if your child is finding it difficult to use their knife and fork together. </a:t>
            </a:r>
          </a:p>
        </p:txBody>
      </p:sp>
      <p:pic>
        <p:nvPicPr>
          <p:cNvPr id="1026" name="Picture 2" descr="Kura Care Junior Cutlery Full S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584" y="4449738"/>
            <a:ext cx="1728192"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ebayimg.com/images/g/YQEAAOSw-0xYi0q8/s-l16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7393" y="4845475"/>
            <a:ext cx="1332455" cy="13324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6" name="Object 5"/>
          <p:cNvGraphicFramePr>
            <a:graphicFrameLocks noChangeAspect="1"/>
          </p:cNvGraphicFramePr>
          <p:nvPr>
            <p:extLst>
              <p:ext uri="{D42A27DB-BD31-4B8C-83A1-F6EECF244321}">
                <p14:modId xmlns:p14="http://schemas.microsoft.com/office/powerpoint/2010/main" val="3073966207"/>
              </p:ext>
            </p:extLst>
          </p:nvPr>
        </p:nvGraphicFramePr>
        <p:xfrm>
          <a:off x="5868144" y="4404257"/>
          <a:ext cx="1187459" cy="1773673"/>
        </p:xfrm>
        <a:graphic>
          <a:graphicData uri="http://schemas.openxmlformats.org/presentationml/2006/ole">
            <mc:AlternateContent xmlns:mc="http://schemas.openxmlformats.org/markup-compatibility/2006">
              <mc:Choice xmlns:v="urn:schemas-microsoft-com:vml" Requires="v">
                <p:oleObj r:id="rId8" imgW="5899918" imgH="3424632" progId="Imaging.Document">
                  <p:embed/>
                </p:oleObj>
              </mc:Choice>
              <mc:Fallback>
                <p:oleObj r:id="rId8" imgW="5899918" imgH="3424632" progId="Imaging.Document">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8144" y="4404257"/>
                        <a:ext cx="1187459" cy="1773673"/>
                      </a:xfrm>
                      <a:prstGeom prst="rect">
                        <a:avLst/>
                      </a:prstGeom>
                      <a:noFill/>
                    </p:spPr>
                  </p:pic>
                </p:oleObj>
              </mc:Fallback>
            </mc:AlternateContent>
          </a:graphicData>
        </a:graphic>
      </p:graphicFrame>
      <p:pic>
        <p:nvPicPr>
          <p:cNvPr id="1032" name="Picture 8" descr="Dycem Non Slip Matti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75856" y="4449738"/>
            <a:ext cx="1728192" cy="1728192"/>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pic>
        <p:nvPicPr>
          <p:cNvPr id="7" name="v26.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41044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7910"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Managing Behaviour and Anxiety</a:t>
            </a:r>
            <a:endParaRPr lang="en-US" dirty="0"/>
          </a:p>
        </p:txBody>
      </p:sp>
      <p:sp>
        <p:nvSpPr>
          <p:cNvPr id="3" name="Content Placeholder 2"/>
          <p:cNvSpPr>
            <a:spLocks noGrp="1"/>
          </p:cNvSpPr>
          <p:nvPr>
            <p:ph idx="1"/>
          </p:nvPr>
        </p:nvSpPr>
        <p:spPr/>
        <p:txBody>
          <a:bodyPr>
            <a:normAutofit fontScale="92500" lnSpcReduction="20000"/>
          </a:bodyPr>
          <a:lstStyle/>
          <a:p>
            <a:r>
              <a:rPr lang="en-GB" dirty="0"/>
              <a:t>Try and identify what emotions your child is really feeling rather than focus on the behaviour she/he is displaying</a:t>
            </a:r>
          </a:p>
          <a:p>
            <a:r>
              <a:rPr lang="en-GB" dirty="0"/>
              <a:t>Eating is not a pleasant experience for many children with feeding aversion therefore try to change this and make eating fun</a:t>
            </a:r>
          </a:p>
          <a:p>
            <a:r>
              <a:rPr lang="en-GB" dirty="0"/>
              <a:t>Use as much positive language as possible and model food exploration yourself</a:t>
            </a:r>
          </a:p>
          <a:p>
            <a:r>
              <a:rPr lang="en-GB" dirty="0"/>
              <a:t>Reinforce any interaction with the food with praise</a:t>
            </a:r>
          </a:p>
          <a:p>
            <a:r>
              <a:rPr lang="en-GB" dirty="0"/>
              <a:t>Boundaries help a child understand what is acceptable behaviour and what is not, this will also help to develop trust.</a:t>
            </a:r>
            <a:endParaRPr lang="en-US" dirty="0"/>
          </a:p>
        </p:txBody>
      </p:sp>
      <p:pic>
        <p:nvPicPr>
          <p:cNvPr id="5" name="v27.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9763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7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864096"/>
          </a:xfrm>
        </p:spPr>
        <p:txBody>
          <a:bodyPr/>
          <a:lstStyle/>
          <a:p>
            <a:r>
              <a:rPr lang="en-GB" dirty="0"/>
              <a:t>Adults’ Interaction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74812877"/>
              </p:ext>
            </p:extLst>
          </p:nvPr>
        </p:nvGraphicFramePr>
        <p:xfrm>
          <a:off x="539552" y="1052736"/>
          <a:ext cx="8229600" cy="536956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pPr algn="ctr"/>
                      <a:r>
                        <a:rPr lang="en-GB" dirty="0"/>
                        <a:t>Constructive</a:t>
                      </a:r>
                      <a:endParaRPr lang="en-US" dirty="0"/>
                    </a:p>
                  </a:txBody>
                  <a:tcPr/>
                </a:tc>
                <a:tc>
                  <a:txBody>
                    <a:bodyPr/>
                    <a:lstStyle/>
                    <a:p>
                      <a:pPr algn="ctr"/>
                      <a:r>
                        <a:rPr lang="en-GB" dirty="0"/>
                        <a:t>Non-constructive</a:t>
                      </a:r>
                      <a:endParaRPr lang="en-US" dirty="0"/>
                    </a:p>
                  </a:txBody>
                  <a:tcPr/>
                </a:tc>
                <a:extLst>
                  <a:ext uri="{0D108BD9-81ED-4DB2-BD59-A6C34878D82A}">
                    <a16:rowId xmlns:a16="http://schemas.microsoft.com/office/drawing/2014/main" val="10000"/>
                  </a:ext>
                </a:extLst>
              </a:tr>
              <a:tr h="370840">
                <a:tc>
                  <a:txBody>
                    <a:bodyPr/>
                    <a:lstStyle/>
                    <a:p>
                      <a:pPr marL="285750" indent="-285750">
                        <a:buFont typeface="Arial" pitchFamily="34" charset="0"/>
                        <a:buChar char="•"/>
                      </a:pPr>
                      <a:r>
                        <a:rPr lang="en-GB" sz="1400" baseline="0" dirty="0"/>
                        <a:t>Encouraging the child verbally and non-verbally</a:t>
                      </a:r>
                    </a:p>
                    <a:p>
                      <a:pPr marL="285750" indent="-285750">
                        <a:buFont typeface="Arial" pitchFamily="34" charset="0"/>
                        <a:buChar char="•"/>
                      </a:pPr>
                      <a:r>
                        <a:rPr lang="en-GB" sz="1400" baseline="0" dirty="0"/>
                        <a:t>Giving the child space and time to eat</a:t>
                      </a:r>
                    </a:p>
                    <a:p>
                      <a:pPr marL="285750" indent="-285750">
                        <a:buFont typeface="Arial" pitchFamily="34" charset="0"/>
                        <a:buChar char="•"/>
                      </a:pPr>
                      <a:r>
                        <a:rPr lang="en-GB" sz="1400" baseline="0" dirty="0"/>
                        <a:t>Smiling</a:t>
                      </a:r>
                    </a:p>
                    <a:p>
                      <a:pPr marL="285750" indent="-285750">
                        <a:buFont typeface="Arial" pitchFamily="34" charset="0"/>
                        <a:buChar char="•"/>
                      </a:pPr>
                      <a:r>
                        <a:rPr lang="en-GB" sz="1400" baseline="0" dirty="0"/>
                        <a:t>Modelling eating</a:t>
                      </a:r>
                    </a:p>
                    <a:p>
                      <a:pPr marL="285750" indent="-285750">
                        <a:buFont typeface="Arial" pitchFamily="34" charset="0"/>
                        <a:buChar char="•"/>
                      </a:pPr>
                      <a:r>
                        <a:rPr lang="en-GB" sz="1400" baseline="0" dirty="0"/>
                        <a:t>Positive facial expression</a:t>
                      </a:r>
                    </a:p>
                    <a:p>
                      <a:pPr marL="285750" indent="-285750">
                        <a:buFont typeface="Arial" pitchFamily="34" charset="0"/>
                        <a:buChar char="•"/>
                      </a:pPr>
                      <a:r>
                        <a:rPr lang="en-GB" sz="1400" baseline="0" dirty="0"/>
                        <a:t>Consistency between carers</a:t>
                      </a:r>
                      <a:endParaRPr lang="en-US" sz="1400" dirty="0"/>
                    </a:p>
                  </a:txBody>
                  <a:tcPr/>
                </a:tc>
                <a:tc>
                  <a:txBody>
                    <a:bodyPr/>
                    <a:lstStyle/>
                    <a:p>
                      <a:pPr marL="285750" indent="-285750">
                        <a:buFont typeface="Arial" pitchFamily="34" charset="0"/>
                        <a:buChar char="•"/>
                      </a:pPr>
                      <a:r>
                        <a:rPr lang="en-GB" sz="1400" dirty="0"/>
                        <a:t>Constantly</a:t>
                      </a:r>
                      <a:r>
                        <a:rPr lang="en-GB" sz="1400" baseline="0" dirty="0"/>
                        <a:t> urging to eat. Trying to get the child to eat more and quicker, offer opinions on the food, e.g. “Try it”, “Come on”, “Have some more”, “Bite it”, “</a:t>
                      </a:r>
                      <a:r>
                        <a:rPr lang="en-GB" sz="1400" baseline="0" dirty="0" err="1"/>
                        <a:t>Mmm</a:t>
                      </a:r>
                      <a:r>
                        <a:rPr lang="en-GB" sz="1400" baseline="0" dirty="0"/>
                        <a:t>, it’s lovely”, etc. </a:t>
                      </a:r>
                    </a:p>
                    <a:p>
                      <a:pPr marL="285750" indent="-285750">
                        <a:buFont typeface="Arial" pitchFamily="34" charset="0"/>
                        <a:buChar char="•"/>
                      </a:pPr>
                      <a:r>
                        <a:rPr lang="en-GB" sz="1400" baseline="0" dirty="0"/>
                        <a:t>Reminding the child that if he doesn’t eat he won’t grow to be big and strong</a:t>
                      </a:r>
                    </a:p>
                    <a:p>
                      <a:pPr marL="285750" indent="-285750">
                        <a:buFont typeface="Arial" pitchFamily="34" charset="0"/>
                        <a:buChar char="•"/>
                      </a:pPr>
                      <a:r>
                        <a:rPr lang="en-GB" sz="1400" baseline="0" dirty="0"/>
                        <a:t>Carer standing while feeding the child – always looking down on the child</a:t>
                      </a:r>
                    </a:p>
                    <a:p>
                      <a:pPr marL="285750" indent="-285750">
                        <a:buFont typeface="Arial" pitchFamily="34" charset="0"/>
                        <a:buChar char="•"/>
                      </a:pPr>
                      <a:r>
                        <a:rPr lang="en-GB" sz="1400" baseline="0" dirty="0"/>
                        <a:t>Talking incessantly – topic doesn’t matter</a:t>
                      </a:r>
                    </a:p>
                    <a:p>
                      <a:pPr marL="285750" indent="-285750">
                        <a:buFont typeface="Arial" pitchFamily="34" charset="0"/>
                        <a:buChar char="•"/>
                      </a:pPr>
                      <a:r>
                        <a:rPr lang="en-GB" sz="1400" baseline="0" dirty="0"/>
                        <a:t>Not talking at all – giving no feedback to the child</a:t>
                      </a:r>
                    </a:p>
                    <a:p>
                      <a:pPr marL="285750" indent="-285750">
                        <a:buFont typeface="Arial" pitchFamily="34" charset="0"/>
                        <a:buChar char="•"/>
                      </a:pPr>
                      <a:r>
                        <a:rPr lang="en-GB" sz="1400" baseline="0" dirty="0"/>
                        <a:t>Goals are too big – e.g. telling the child to eat two bowls of pasta, 3 pieces of bread, etc.</a:t>
                      </a:r>
                    </a:p>
                    <a:p>
                      <a:pPr marL="285750" indent="-285750">
                        <a:buFont typeface="Arial" pitchFamily="34" charset="0"/>
                        <a:buChar char="•"/>
                      </a:pPr>
                      <a:r>
                        <a:rPr lang="en-GB" sz="1400" baseline="0" dirty="0"/>
                        <a:t>Using lots of questions e.g. “will you eat this for your mum, please?”</a:t>
                      </a:r>
                    </a:p>
                    <a:p>
                      <a:pPr marL="285750" indent="-285750">
                        <a:buFont typeface="Arial" pitchFamily="34" charset="0"/>
                        <a:buChar char="•"/>
                      </a:pPr>
                      <a:r>
                        <a:rPr lang="en-GB" sz="1400" baseline="0" dirty="0"/>
                        <a:t>Pretending to force feed</a:t>
                      </a:r>
                    </a:p>
                    <a:p>
                      <a:pPr marL="285750" indent="-285750">
                        <a:buFont typeface="Arial" pitchFamily="34" charset="0"/>
                        <a:buChar char="•"/>
                      </a:pPr>
                      <a:r>
                        <a:rPr lang="en-GB" sz="1400" baseline="0" dirty="0"/>
                        <a:t>Keep changing the goals – every time the child does what is asked, you make a new goal</a:t>
                      </a:r>
                    </a:p>
                    <a:p>
                      <a:pPr marL="285750" indent="-285750">
                        <a:buFont typeface="Arial" pitchFamily="34" charset="0"/>
                        <a:buChar char="•"/>
                      </a:pPr>
                      <a:r>
                        <a:rPr lang="en-GB" sz="1400" baseline="0" dirty="0"/>
                        <a:t>Make threats i.e. if you don’t eat this you can’t have pudding or if you don’t eat this you can’t play outside</a:t>
                      </a:r>
                    </a:p>
                    <a:p>
                      <a:pPr marL="285750" indent="-285750">
                        <a:buFont typeface="Arial" pitchFamily="34" charset="0"/>
                        <a:buChar char="•"/>
                      </a:pPr>
                      <a:r>
                        <a:rPr lang="en-GB" sz="1400" baseline="0" dirty="0"/>
                        <a:t>Pleading with the child</a:t>
                      </a:r>
                    </a:p>
                    <a:p>
                      <a:pPr marL="285750" indent="-285750">
                        <a:buFont typeface="Arial" pitchFamily="34" charset="0"/>
                        <a:buChar char="•"/>
                      </a:pPr>
                      <a:r>
                        <a:rPr lang="en-GB" sz="1400" baseline="0" dirty="0"/>
                        <a:t>Getting frustrated with the child</a:t>
                      </a:r>
                      <a:endParaRPr lang="en-US" sz="1400" dirty="0"/>
                    </a:p>
                  </a:txBody>
                  <a:tcPr/>
                </a:tc>
                <a:extLst>
                  <a:ext uri="{0D108BD9-81ED-4DB2-BD59-A6C34878D82A}">
                    <a16:rowId xmlns:a16="http://schemas.microsoft.com/office/drawing/2014/main" val="10001"/>
                  </a:ext>
                </a:extLst>
              </a:tr>
            </a:tbl>
          </a:graphicData>
        </a:graphic>
      </p:graphicFrame>
      <p:pic>
        <p:nvPicPr>
          <p:cNvPr id="6" name="v28.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22198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2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Teaching your child</a:t>
            </a:r>
            <a:endParaRPr lang="en-US" dirty="0"/>
          </a:p>
        </p:txBody>
      </p:sp>
      <p:sp>
        <p:nvSpPr>
          <p:cNvPr id="3" name="Content Placeholder 2"/>
          <p:cNvSpPr>
            <a:spLocks noGrp="1"/>
          </p:cNvSpPr>
          <p:nvPr>
            <p:ph idx="1"/>
          </p:nvPr>
        </p:nvSpPr>
        <p:spPr/>
        <p:txBody>
          <a:bodyPr>
            <a:normAutofit lnSpcReduction="10000"/>
          </a:bodyPr>
          <a:lstStyle/>
          <a:p>
            <a:pPr>
              <a:lnSpc>
                <a:spcPct val="90000"/>
              </a:lnSpc>
            </a:pPr>
            <a:r>
              <a:rPr lang="en-GB" dirty="0"/>
              <a:t>Every meal/snack/cooking activity is an opportunity for you to teach your child about food</a:t>
            </a:r>
          </a:p>
          <a:p>
            <a:pPr>
              <a:lnSpc>
                <a:spcPct val="90000"/>
              </a:lnSpc>
            </a:pPr>
            <a:r>
              <a:rPr lang="en-GB" dirty="0"/>
              <a:t>Give the food a name and describe what it looks like (colour, shape, size, texture)</a:t>
            </a:r>
          </a:p>
          <a:p>
            <a:pPr lvl="0"/>
            <a:r>
              <a:rPr lang="en-GB" dirty="0"/>
              <a:t>Teach the physics of food – explore the food with your hands and eyes. You need to support your child to understand as much about the food as possible BEFORE it gets in the child’s mouth</a:t>
            </a:r>
          </a:p>
          <a:p>
            <a:r>
              <a:rPr lang="en-GB" dirty="0"/>
              <a:t>If it too difficult for your child to talk about their food, then talk about your own food. </a:t>
            </a:r>
          </a:p>
          <a:p>
            <a:pPr lvl="0"/>
            <a:endParaRPr lang="en-GB" dirty="0"/>
          </a:p>
          <a:p>
            <a:pPr marL="109728" indent="0">
              <a:buNone/>
            </a:pPr>
            <a:endParaRPr lang="en-US" dirty="0"/>
          </a:p>
        </p:txBody>
      </p:sp>
      <p:pic>
        <p:nvPicPr>
          <p:cNvPr id="5" name="v29.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426482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Professionals involved in eating</a:t>
            </a:r>
          </a:p>
        </p:txBody>
      </p:sp>
      <p:sp>
        <p:nvSpPr>
          <p:cNvPr id="3" name="Content Placeholder 2"/>
          <p:cNvSpPr>
            <a:spLocks noGrp="1"/>
          </p:cNvSpPr>
          <p:nvPr>
            <p:ph idx="1"/>
          </p:nvPr>
        </p:nvSpPr>
        <p:spPr/>
        <p:txBody>
          <a:bodyPr/>
          <a:lstStyle/>
          <a:p>
            <a:r>
              <a:rPr lang="en-GB" dirty="0"/>
              <a:t>Paediatrician</a:t>
            </a:r>
          </a:p>
          <a:p>
            <a:r>
              <a:rPr lang="en-GB" dirty="0"/>
              <a:t>Dietician</a:t>
            </a:r>
          </a:p>
          <a:p>
            <a:r>
              <a:rPr lang="en-GB" dirty="0"/>
              <a:t>Occupational Therapist </a:t>
            </a:r>
          </a:p>
          <a:p>
            <a:r>
              <a:rPr lang="en-GB" dirty="0"/>
              <a:t>Speech &amp; Language Therapist</a:t>
            </a:r>
          </a:p>
          <a:p>
            <a:pPr lvl="1"/>
            <a:r>
              <a:rPr lang="en-GB" dirty="0">
                <a:solidFill>
                  <a:schemeClr val="tx1"/>
                </a:solidFill>
              </a:rPr>
              <a:t>Oral motor skills</a:t>
            </a:r>
          </a:p>
          <a:p>
            <a:pPr lvl="1"/>
            <a:r>
              <a:rPr lang="en-GB" dirty="0">
                <a:solidFill>
                  <a:schemeClr val="tx1"/>
                </a:solidFill>
              </a:rPr>
              <a:t>Choking/coughing/swallowing </a:t>
            </a:r>
          </a:p>
          <a:p>
            <a:pPr lvl="1"/>
            <a:r>
              <a:rPr lang="en-GB" dirty="0">
                <a:solidFill>
                  <a:schemeClr val="tx1"/>
                </a:solidFill>
              </a:rPr>
              <a:t>Communication</a:t>
            </a:r>
            <a:endParaRPr lang="en-US" dirty="0">
              <a:solidFill>
                <a:schemeClr val="tx1"/>
              </a:solidFill>
            </a:endParaRPr>
          </a:p>
        </p:txBody>
      </p:sp>
      <p:pic>
        <p:nvPicPr>
          <p:cNvPr id="5" name="v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928719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5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Food Chaining </a:t>
            </a:r>
            <a:endParaRPr lang="en-US" dirty="0"/>
          </a:p>
        </p:txBody>
      </p:sp>
      <p:sp>
        <p:nvSpPr>
          <p:cNvPr id="3" name="Content Placeholder 2"/>
          <p:cNvSpPr>
            <a:spLocks noGrp="1"/>
          </p:cNvSpPr>
          <p:nvPr>
            <p:ph idx="1"/>
          </p:nvPr>
        </p:nvSpPr>
        <p:spPr/>
        <p:txBody>
          <a:bodyPr>
            <a:normAutofit lnSpcReduction="10000"/>
          </a:bodyPr>
          <a:lstStyle/>
          <a:p>
            <a:r>
              <a:rPr lang="en-GB" dirty="0"/>
              <a:t>Make sure each food presented is connected to the previous food by at least one sensory property</a:t>
            </a:r>
          </a:p>
          <a:p>
            <a:pPr marL="0" indent="0">
              <a:buNone/>
            </a:pPr>
            <a:endParaRPr lang="en-GB" dirty="0"/>
          </a:p>
          <a:p>
            <a:r>
              <a:rPr lang="en-GB" dirty="0"/>
              <a:t>Easiest	=	Size			    Start here</a:t>
            </a:r>
          </a:p>
          <a:p>
            <a:pPr>
              <a:buFont typeface="Wingdings" pitchFamily="2" charset="2"/>
              <a:buNone/>
            </a:pPr>
            <a:r>
              <a:rPr lang="en-GB" dirty="0"/>
              <a:t>				Shape</a:t>
            </a:r>
          </a:p>
          <a:p>
            <a:pPr>
              <a:buFont typeface="Wingdings" pitchFamily="2" charset="2"/>
              <a:buNone/>
            </a:pPr>
            <a:r>
              <a:rPr lang="en-GB" dirty="0"/>
              <a:t>				Colour</a:t>
            </a:r>
          </a:p>
          <a:p>
            <a:pPr>
              <a:buFont typeface="Wingdings" pitchFamily="2" charset="2"/>
              <a:buNone/>
            </a:pPr>
            <a:r>
              <a:rPr lang="en-GB" dirty="0"/>
              <a:t>				Texture</a:t>
            </a:r>
          </a:p>
          <a:p>
            <a:pPr>
              <a:buFont typeface="Wingdings" pitchFamily="2" charset="2"/>
              <a:buNone/>
            </a:pPr>
            <a:r>
              <a:rPr lang="en-GB" dirty="0"/>
              <a:t>				Taste</a:t>
            </a:r>
          </a:p>
          <a:p>
            <a:pPr>
              <a:buFont typeface="Wingdings" pitchFamily="2" charset="2"/>
              <a:buNone/>
            </a:pPr>
            <a:r>
              <a:rPr lang="en-GB" dirty="0"/>
              <a:t>	Hardest	=	Temperature		Last</a:t>
            </a:r>
            <a:endParaRPr lang="en-GB" sz="4400" dirty="0"/>
          </a:p>
          <a:p>
            <a:endParaRPr lang="en-US" dirty="0"/>
          </a:p>
        </p:txBody>
      </p:sp>
      <p:cxnSp>
        <p:nvCxnSpPr>
          <p:cNvPr id="4" name="Straight Arrow Connector 3"/>
          <p:cNvCxnSpPr/>
          <p:nvPr/>
        </p:nvCxnSpPr>
        <p:spPr>
          <a:xfrm>
            <a:off x="7236296" y="4437112"/>
            <a:ext cx="0" cy="1368152"/>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pic>
        <p:nvPicPr>
          <p:cNvPr id="5" name="slide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pic>
        <p:nvPicPr>
          <p:cNvPr id="6" name="v30.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83202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9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634"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Sensory solutions</a:t>
            </a:r>
            <a:endParaRPr lang="en-US" dirty="0"/>
          </a:p>
        </p:txBody>
      </p:sp>
      <p:sp>
        <p:nvSpPr>
          <p:cNvPr id="3" name="Content Placeholder 2"/>
          <p:cNvSpPr>
            <a:spLocks noGrp="1"/>
          </p:cNvSpPr>
          <p:nvPr>
            <p:ph idx="1"/>
          </p:nvPr>
        </p:nvSpPr>
        <p:spPr/>
        <p:txBody>
          <a:bodyPr>
            <a:normAutofit fontScale="77500" lnSpcReduction="20000"/>
          </a:bodyPr>
          <a:lstStyle/>
          <a:p>
            <a:pPr>
              <a:lnSpc>
                <a:spcPct val="90000"/>
              </a:lnSpc>
            </a:pPr>
            <a:r>
              <a:rPr lang="en-GB" dirty="0"/>
              <a:t>If your child is struggling with a food:</a:t>
            </a:r>
          </a:p>
          <a:p>
            <a:pPr lvl="1">
              <a:lnSpc>
                <a:spcPct val="90000"/>
              </a:lnSpc>
            </a:pPr>
            <a:r>
              <a:rPr lang="en-GB" dirty="0">
                <a:solidFill>
                  <a:schemeClr val="tx1"/>
                </a:solidFill>
              </a:rPr>
              <a:t>1</a:t>
            </a:r>
            <a:r>
              <a:rPr lang="en-GB" baseline="30000" dirty="0">
                <a:solidFill>
                  <a:schemeClr val="tx1"/>
                </a:solidFill>
              </a:rPr>
              <a:t>st</a:t>
            </a:r>
            <a:r>
              <a:rPr lang="en-GB" dirty="0">
                <a:solidFill>
                  <a:schemeClr val="tx1"/>
                </a:solidFill>
              </a:rPr>
              <a:t> step: reassure child</a:t>
            </a:r>
          </a:p>
          <a:p>
            <a:pPr lvl="1">
              <a:lnSpc>
                <a:spcPct val="90000"/>
              </a:lnSpc>
            </a:pPr>
            <a:r>
              <a:rPr lang="en-GB" dirty="0">
                <a:solidFill>
                  <a:schemeClr val="tx1"/>
                </a:solidFill>
              </a:rPr>
              <a:t>2</a:t>
            </a:r>
            <a:r>
              <a:rPr lang="en-GB" baseline="30000" dirty="0">
                <a:solidFill>
                  <a:schemeClr val="tx1"/>
                </a:solidFill>
              </a:rPr>
              <a:t>nd</a:t>
            </a:r>
            <a:r>
              <a:rPr lang="en-GB" dirty="0">
                <a:solidFill>
                  <a:schemeClr val="tx1"/>
                </a:solidFill>
              </a:rPr>
              <a:t> step: label the sensory issue (it is too wet, does it smell too strong ; is it squishy, </a:t>
            </a:r>
            <a:r>
              <a:rPr lang="en-GB" dirty="0" err="1">
                <a:solidFill>
                  <a:schemeClr val="tx1"/>
                </a:solidFill>
              </a:rPr>
              <a:t>etc</a:t>
            </a:r>
            <a:r>
              <a:rPr lang="en-GB" dirty="0">
                <a:solidFill>
                  <a:schemeClr val="tx1"/>
                </a:solidFill>
              </a:rPr>
              <a:t>)</a:t>
            </a:r>
          </a:p>
          <a:p>
            <a:pPr lvl="1">
              <a:lnSpc>
                <a:spcPct val="90000"/>
              </a:lnSpc>
            </a:pPr>
            <a:r>
              <a:rPr lang="en-GB" dirty="0">
                <a:solidFill>
                  <a:schemeClr val="tx1"/>
                </a:solidFill>
              </a:rPr>
              <a:t>3</a:t>
            </a:r>
            <a:r>
              <a:rPr lang="en-GB" baseline="30000" dirty="0">
                <a:solidFill>
                  <a:schemeClr val="tx1"/>
                </a:solidFill>
              </a:rPr>
              <a:t>rd</a:t>
            </a:r>
            <a:r>
              <a:rPr lang="en-GB" dirty="0">
                <a:solidFill>
                  <a:schemeClr val="tx1"/>
                </a:solidFill>
              </a:rPr>
              <a:t> step: Give a better solution - show and tell them how to alternatively manage that food</a:t>
            </a:r>
          </a:p>
          <a:p>
            <a:r>
              <a:rPr lang="en-GB" dirty="0"/>
              <a:t>Examples:</a:t>
            </a:r>
          </a:p>
          <a:p>
            <a:pPr lvl="1"/>
            <a:r>
              <a:rPr lang="en-GB" dirty="0">
                <a:solidFill>
                  <a:schemeClr val="tx1"/>
                </a:solidFill>
              </a:rPr>
              <a:t>You can wave the smell away</a:t>
            </a:r>
          </a:p>
          <a:p>
            <a:pPr lvl="1"/>
            <a:r>
              <a:rPr lang="en-GB" dirty="0">
                <a:solidFill>
                  <a:schemeClr val="tx1"/>
                </a:solidFill>
              </a:rPr>
              <a:t>You can wipe off your tongue</a:t>
            </a:r>
          </a:p>
          <a:p>
            <a:pPr lvl="1"/>
            <a:r>
              <a:rPr lang="en-GB" dirty="0">
                <a:solidFill>
                  <a:schemeClr val="tx1"/>
                </a:solidFill>
              </a:rPr>
              <a:t>You can dry it off</a:t>
            </a:r>
          </a:p>
          <a:p>
            <a:pPr lvl="1"/>
            <a:r>
              <a:rPr lang="en-GB" dirty="0">
                <a:solidFill>
                  <a:schemeClr val="tx1"/>
                </a:solidFill>
              </a:rPr>
              <a:t>We can add a better taste</a:t>
            </a:r>
          </a:p>
          <a:p>
            <a:pPr lvl="1"/>
            <a:r>
              <a:rPr lang="en-GB" dirty="0">
                <a:solidFill>
                  <a:schemeClr val="tx1"/>
                </a:solidFill>
              </a:rPr>
              <a:t>You can hold it with this napkin or with your fork</a:t>
            </a:r>
          </a:p>
          <a:p>
            <a:pPr lvl="1"/>
            <a:r>
              <a:rPr lang="en-GB" dirty="0">
                <a:solidFill>
                  <a:schemeClr val="tx1"/>
                </a:solidFill>
              </a:rPr>
              <a:t>You can use your spoon</a:t>
            </a:r>
          </a:p>
          <a:p>
            <a:pPr lvl="1"/>
            <a:r>
              <a:rPr lang="en-GB" dirty="0">
                <a:solidFill>
                  <a:schemeClr val="tx1"/>
                </a:solidFill>
              </a:rPr>
              <a:t>We can change the colour or we can cover it up</a:t>
            </a:r>
          </a:p>
          <a:p>
            <a:pPr lvl="1"/>
            <a:r>
              <a:rPr lang="en-GB" dirty="0">
                <a:solidFill>
                  <a:schemeClr val="tx1"/>
                </a:solidFill>
              </a:rPr>
              <a:t>We can cut it into smaller pieces</a:t>
            </a:r>
          </a:p>
          <a:p>
            <a:pPr marL="411480" lvl="1" indent="0">
              <a:buNone/>
            </a:pPr>
            <a:endParaRPr lang="en-GB" dirty="0"/>
          </a:p>
        </p:txBody>
      </p:sp>
      <p:pic>
        <p:nvPicPr>
          <p:cNvPr id="5" name="v3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29053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8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Eating schedule/routine</a:t>
            </a:r>
            <a:endParaRPr lang="en-US" dirty="0"/>
          </a:p>
        </p:txBody>
      </p:sp>
      <p:sp>
        <p:nvSpPr>
          <p:cNvPr id="3" name="Content Placeholder 2"/>
          <p:cNvSpPr>
            <a:spLocks noGrp="1"/>
          </p:cNvSpPr>
          <p:nvPr>
            <p:ph idx="1"/>
          </p:nvPr>
        </p:nvSpPr>
        <p:spPr/>
        <p:txBody>
          <a:bodyPr>
            <a:normAutofit fontScale="77500" lnSpcReduction="20000"/>
          </a:bodyPr>
          <a:lstStyle/>
          <a:p>
            <a:r>
              <a:rPr lang="en-GB" dirty="0"/>
              <a:t>Have your child eat at the same place and follow the same mealtime schedule and routine.</a:t>
            </a:r>
          </a:p>
          <a:p>
            <a:r>
              <a:rPr lang="en-GB" dirty="0"/>
              <a:t>Keeping the same time, place and routine helps your child to know what will happen during mealtimes and what you want him/her to do during meals.</a:t>
            </a:r>
          </a:p>
          <a:p>
            <a:r>
              <a:rPr lang="en-GB" dirty="0"/>
              <a:t>Avoid all day eating – do not allow snacking all day or have food/drink available all day. This decreases appetite, willingness to try new food,  and the number of total calories taken for the day. Set aside 5 or 6 scheduled meals/snacks a day and limit how much your child eats at other times.</a:t>
            </a:r>
          </a:p>
          <a:p>
            <a:r>
              <a:rPr lang="en-GB" dirty="0"/>
              <a:t>Limit mealtime. Even picky eaters do most of their eating in the first 30 minutes. Limit mealtimes and snacks to 15-30 minutes. At end of the mealtime, remove all food and allow your child to move on to other activities.</a:t>
            </a:r>
            <a:endParaRPr lang="en-US" dirty="0"/>
          </a:p>
        </p:txBody>
      </p:sp>
      <p:pic>
        <p:nvPicPr>
          <p:cNvPr id="5" name="v3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78203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5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229600" cy="1066800"/>
          </a:xfrm>
        </p:spPr>
        <p:txBody>
          <a:bodyPr>
            <a:normAutofit/>
          </a:bodyPr>
          <a:lstStyle/>
          <a:p>
            <a:r>
              <a:rPr lang="en-US" dirty="0"/>
              <a:t>Further Strategies</a:t>
            </a:r>
          </a:p>
        </p:txBody>
      </p:sp>
      <p:sp>
        <p:nvSpPr>
          <p:cNvPr id="3" name="Content Placeholder 2"/>
          <p:cNvSpPr>
            <a:spLocks noGrp="1"/>
          </p:cNvSpPr>
          <p:nvPr>
            <p:ph idx="1"/>
          </p:nvPr>
        </p:nvSpPr>
        <p:spPr>
          <a:xfrm>
            <a:off x="467544" y="1772816"/>
            <a:ext cx="8229600" cy="4325112"/>
          </a:xfrm>
        </p:spPr>
        <p:txBody>
          <a:bodyPr>
            <a:noAutofit/>
          </a:bodyPr>
          <a:lstStyle/>
          <a:p>
            <a:r>
              <a:rPr lang="en-GB" sz="2400" dirty="0"/>
              <a:t>Present new foods one at a time</a:t>
            </a:r>
          </a:p>
          <a:p>
            <a:pPr marL="342900" lvl="1" indent="-342900">
              <a:buFont typeface="Arial" panose="020B0604020202020204" pitchFamily="34" charset="0"/>
              <a:buChar char="•"/>
            </a:pPr>
            <a:r>
              <a:rPr lang="en-GB" sz="2400" dirty="0">
                <a:solidFill>
                  <a:schemeClr val="tx1"/>
                </a:solidFill>
              </a:rPr>
              <a:t>Model sequence of steps to accepting food (begins visual tolerance, gives choice to child where to enter steps to eating hierarchy)</a:t>
            </a:r>
          </a:p>
          <a:p>
            <a:r>
              <a:rPr lang="en-GB" sz="2400" dirty="0"/>
              <a:t>Ensure a drink is easily accessible  to your child</a:t>
            </a:r>
          </a:p>
          <a:p>
            <a:r>
              <a:rPr lang="en-GB" sz="2400" dirty="0"/>
              <a:t>Foods need to be matched to the sensory tolerance of the child</a:t>
            </a:r>
          </a:p>
          <a:p>
            <a:r>
              <a:rPr lang="en-GB" sz="2400" dirty="0"/>
              <a:t>One preferred food at every meal/snack/cooking activity</a:t>
            </a:r>
          </a:p>
          <a:p>
            <a:r>
              <a:rPr lang="en-GB" sz="2400" dirty="0"/>
              <a:t>Have several foods on  the table for exposure </a:t>
            </a:r>
            <a:endParaRPr lang="en-US" sz="2400" dirty="0"/>
          </a:p>
        </p:txBody>
      </p:sp>
      <p:pic>
        <p:nvPicPr>
          <p:cNvPr id="5" name="v3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316883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7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a:bodyPr>
          <a:lstStyle/>
          <a:p>
            <a:pPr>
              <a:defRPr/>
            </a:pPr>
            <a:r>
              <a:rPr lang="en-GB" dirty="0"/>
              <a:t>Where possible, families should cook together and eat together.</a:t>
            </a:r>
          </a:p>
          <a:p>
            <a:pPr>
              <a:defRPr/>
            </a:pPr>
            <a:r>
              <a:rPr lang="en-GB" dirty="0"/>
              <a:t>Child is NOT the focus of the meal – food is.</a:t>
            </a:r>
          </a:p>
          <a:p>
            <a:pPr>
              <a:defRPr/>
            </a:pPr>
            <a:r>
              <a:rPr lang="en-GB" dirty="0"/>
              <a:t>Make food fun</a:t>
            </a:r>
          </a:p>
          <a:p>
            <a:pPr>
              <a:defRPr/>
            </a:pPr>
            <a:r>
              <a:rPr lang="en-GB" dirty="0"/>
              <a:t>Encourage child to be involved in all aspects of the meal and prep as developmentally appropriate</a:t>
            </a:r>
          </a:p>
          <a:p>
            <a:pPr>
              <a:defRPr/>
            </a:pPr>
            <a:r>
              <a:rPr lang="en-GB" dirty="0"/>
              <a:t>Playing with the food is reinforcing in itself, and touching the food desensitises child</a:t>
            </a:r>
          </a:p>
          <a:p>
            <a:pPr>
              <a:defRPr/>
            </a:pPr>
            <a:r>
              <a:rPr lang="en-GB" dirty="0"/>
              <a:t>Allow child to taste and spit out </a:t>
            </a:r>
            <a:r>
              <a:rPr lang="en-GB" sz="2800" i="1" dirty="0"/>
              <a:t>(only if they are at this stage)</a:t>
            </a:r>
          </a:p>
          <a:p>
            <a:pPr>
              <a:defRPr/>
            </a:pPr>
            <a:endParaRPr lang="en-GB" dirty="0"/>
          </a:p>
          <a:p>
            <a:pPr>
              <a:defRPr/>
            </a:pPr>
            <a:endParaRPr lang="en-GB" dirty="0"/>
          </a:p>
          <a:p>
            <a:endParaRPr lang="en-US" dirty="0"/>
          </a:p>
        </p:txBody>
      </p:sp>
      <p:pic>
        <p:nvPicPr>
          <p:cNvPr id="5" name="v3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792465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066800"/>
          </a:xfrm>
        </p:spPr>
        <p:txBody>
          <a:bodyPr>
            <a:normAutofit/>
          </a:bodyPr>
          <a:lstStyle/>
          <a:p>
            <a:r>
              <a:rPr lang="en-GB" dirty="0"/>
              <a:t>Categories of food play progression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08345546"/>
              </p:ext>
            </p:extLst>
          </p:nvPr>
        </p:nvGraphicFramePr>
        <p:xfrm>
          <a:off x="611560" y="1268760"/>
          <a:ext cx="8229600" cy="530860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en-GB" dirty="0"/>
                        <a:t>Stage</a:t>
                      </a:r>
                      <a:endParaRPr lang="en-US" dirty="0"/>
                    </a:p>
                  </a:txBody>
                  <a:tcPr/>
                </a:tc>
                <a:tc>
                  <a:txBody>
                    <a:bodyPr/>
                    <a:lstStyle/>
                    <a:p>
                      <a:r>
                        <a:rPr lang="en-GB" dirty="0"/>
                        <a:t>Explanation</a:t>
                      </a:r>
                      <a:endParaRPr lang="en-US" dirty="0"/>
                    </a:p>
                  </a:txBody>
                  <a:tcPr/>
                </a:tc>
                <a:extLst>
                  <a:ext uri="{0D108BD9-81ED-4DB2-BD59-A6C34878D82A}">
                    <a16:rowId xmlns:a16="http://schemas.microsoft.com/office/drawing/2014/main" val="10000"/>
                  </a:ext>
                </a:extLst>
              </a:tr>
              <a:tr h="370840">
                <a:tc>
                  <a:txBody>
                    <a:bodyPr/>
                    <a:lstStyle/>
                    <a:p>
                      <a:r>
                        <a:rPr lang="en-GB" dirty="0"/>
                        <a:t>Pretend food</a:t>
                      </a:r>
                      <a:r>
                        <a:rPr lang="en-GB" baseline="0" dirty="0"/>
                        <a:t> play</a:t>
                      </a:r>
                      <a:endParaRPr lang="en-US" dirty="0"/>
                    </a:p>
                  </a:txBody>
                  <a:tcPr/>
                </a:tc>
                <a:tc>
                  <a:txBody>
                    <a:bodyPr/>
                    <a:lstStyle/>
                    <a:p>
                      <a:r>
                        <a:rPr lang="en-GB" dirty="0"/>
                        <a:t>Seen as a foundation</a:t>
                      </a:r>
                      <a:r>
                        <a:rPr lang="en-GB" baseline="0" dirty="0"/>
                        <a:t> upon which more advanced skills develop, that is dry and finally wet food play</a:t>
                      </a:r>
                      <a:endParaRPr lang="en-US" dirty="0"/>
                    </a:p>
                  </a:txBody>
                  <a:tcPr/>
                </a:tc>
                <a:extLst>
                  <a:ext uri="{0D108BD9-81ED-4DB2-BD59-A6C34878D82A}">
                    <a16:rowId xmlns:a16="http://schemas.microsoft.com/office/drawing/2014/main" val="10001"/>
                  </a:ext>
                </a:extLst>
              </a:tr>
              <a:tr h="370840">
                <a:tc>
                  <a:txBody>
                    <a:bodyPr/>
                    <a:lstStyle/>
                    <a:p>
                      <a:r>
                        <a:rPr lang="en-GB" dirty="0"/>
                        <a:t>Dry food play</a:t>
                      </a:r>
                      <a:endParaRPr lang="en-US" dirty="0"/>
                    </a:p>
                  </a:txBody>
                  <a:tcPr/>
                </a:tc>
                <a:tc>
                  <a:txBody>
                    <a:bodyPr/>
                    <a:lstStyle/>
                    <a:p>
                      <a:r>
                        <a:rPr lang="en-GB" dirty="0"/>
                        <a:t>Divided</a:t>
                      </a:r>
                      <a:r>
                        <a:rPr lang="en-GB" baseline="0" dirty="0"/>
                        <a:t> into stages representing developmental progress. A child progresses from coarse to increasingly fine dry textures.</a:t>
                      </a:r>
                      <a:endParaRPr lang="en-US" dirty="0"/>
                    </a:p>
                  </a:txBody>
                  <a:tcPr/>
                </a:tc>
                <a:extLst>
                  <a:ext uri="{0D108BD9-81ED-4DB2-BD59-A6C34878D82A}">
                    <a16:rowId xmlns:a16="http://schemas.microsoft.com/office/drawing/2014/main" val="10002"/>
                  </a:ext>
                </a:extLst>
              </a:tr>
              <a:tr h="370840">
                <a:tc>
                  <a:txBody>
                    <a:bodyPr/>
                    <a:lstStyle/>
                    <a:p>
                      <a:r>
                        <a:rPr lang="en-GB" dirty="0"/>
                        <a:t>Wet food play</a:t>
                      </a:r>
                      <a:endParaRPr lang="en-US" dirty="0"/>
                    </a:p>
                  </a:txBody>
                  <a:tcPr/>
                </a:tc>
                <a:tc>
                  <a:txBody>
                    <a:bodyPr/>
                    <a:lstStyle/>
                    <a:p>
                      <a:r>
                        <a:rPr lang="en-GB" dirty="0"/>
                        <a:t>Divided into stages representing developmental progress. The development relates to the type of tactile feedback the child gets from the food. </a:t>
                      </a:r>
                    </a:p>
                    <a:p>
                      <a:pPr marL="285750" indent="-285750">
                        <a:buFont typeface="Arial" pitchFamily="34" charset="0"/>
                        <a:buChar char="•"/>
                      </a:pPr>
                      <a:r>
                        <a:rPr lang="en-GB" baseline="0" dirty="0"/>
                        <a:t>Wet firm consistencies</a:t>
                      </a:r>
                    </a:p>
                    <a:p>
                      <a:pPr marL="285750" indent="-285750">
                        <a:buFont typeface="Arial" pitchFamily="34" charset="0"/>
                        <a:buChar char="•"/>
                      </a:pPr>
                      <a:r>
                        <a:rPr lang="en-GB" baseline="0" dirty="0"/>
                        <a:t>Wet tacky consistencies</a:t>
                      </a:r>
                    </a:p>
                    <a:p>
                      <a:pPr marL="285750" indent="-285750">
                        <a:buFont typeface="Arial" pitchFamily="34" charset="0"/>
                        <a:buChar char="•"/>
                      </a:pPr>
                      <a:r>
                        <a:rPr lang="en-GB" baseline="0" dirty="0"/>
                        <a:t>Wet semi-solid consistencies</a:t>
                      </a:r>
                    </a:p>
                    <a:p>
                      <a:pPr marL="285750" indent="-285750">
                        <a:buFont typeface="Arial" pitchFamily="34" charset="0"/>
                        <a:buChar char="•"/>
                      </a:pPr>
                      <a:r>
                        <a:rPr lang="en-GB" baseline="0" dirty="0"/>
                        <a:t>Wet liquid consistencies</a:t>
                      </a:r>
                    </a:p>
                    <a:p>
                      <a:pPr marL="285750" indent="-285750">
                        <a:buFont typeface="Arial" pitchFamily="34" charset="0"/>
                        <a:buChar char="•"/>
                      </a:pPr>
                      <a:r>
                        <a:rPr lang="en-GB" baseline="0" dirty="0"/>
                        <a:t>Wet mixed textures</a:t>
                      </a:r>
                      <a:endParaRPr lang="en-US" dirty="0"/>
                    </a:p>
                  </a:txBody>
                  <a:tcPr/>
                </a:tc>
                <a:extLst>
                  <a:ext uri="{0D108BD9-81ED-4DB2-BD59-A6C34878D82A}">
                    <a16:rowId xmlns:a16="http://schemas.microsoft.com/office/drawing/2014/main" val="10003"/>
                  </a:ext>
                </a:extLst>
              </a:tr>
            </a:tbl>
          </a:graphicData>
        </a:graphic>
      </p:graphicFrame>
      <p:pic>
        <p:nvPicPr>
          <p:cNvPr id="5" name="v3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33013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Food play progression</a:t>
            </a:r>
            <a:endParaRPr lang="en-US" dirty="0"/>
          </a:p>
        </p:txBody>
      </p:sp>
      <p:sp>
        <p:nvSpPr>
          <p:cNvPr id="3" name="Content Placeholder 2"/>
          <p:cNvSpPr>
            <a:spLocks noGrp="1"/>
          </p:cNvSpPr>
          <p:nvPr>
            <p:ph idx="1"/>
          </p:nvPr>
        </p:nvSpPr>
        <p:spPr/>
        <p:txBody>
          <a:bodyPr>
            <a:normAutofit fontScale="92500" lnSpcReduction="10000"/>
          </a:bodyPr>
          <a:lstStyle/>
          <a:p>
            <a:r>
              <a:rPr lang="en-GB" dirty="0"/>
              <a:t>Pretend food play level is usually completed relatively easily with longer periods needed for dry and wet food play</a:t>
            </a:r>
          </a:p>
          <a:p>
            <a:r>
              <a:rPr lang="en-GB" dirty="0"/>
              <a:t>Many children find it difficult to progress from dry to wet food play: this transition can be facilitated by:</a:t>
            </a:r>
          </a:p>
          <a:p>
            <a:pPr lvl="1"/>
            <a:r>
              <a:rPr lang="en-GB" dirty="0">
                <a:solidFill>
                  <a:schemeClr val="tx1"/>
                </a:solidFill>
              </a:rPr>
              <a:t>Creating a barrier between the child’s hand and the wet food i.e. manipulate food held within a zip-lock bag</a:t>
            </a:r>
            <a:r>
              <a:rPr lang="en-US" dirty="0">
                <a:solidFill>
                  <a:schemeClr val="tx1"/>
                </a:solidFill>
              </a:rPr>
              <a:t>; wear surgical gloves for food painting and gradually reduce the barrier by cutting some of the fingers from the gloves; or wear a finger toothbrush to touch the food, etc.</a:t>
            </a:r>
            <a:endParaRPr lang="en-GB" dirty="0">
              <a:solidFill>
                <a:schemeClr val="tx1"/>
              </a:solidFill>
            </a:endParaRPr>
          </a:p>
        </p:txBody>
      </p:sp>
      <p:pic>
        <p:nvPicPr>
          <p:cNvPr id="5" name="v3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60433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6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066800"/>
          </a:xfrm>
        </p:spPr>
        <p:txBody>
          <a:bodyPr/>
          <a:lstStyle/>
          <a:p>
            <a:r>
              <a:rPr lang="en-GB" dirty="0"/>
              <a:t>Wet food hierarchy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34372658"/>
              </p:ext>
            </p:extLst>
          </p:nvPr>
        </p:nvGraphicFramePr>
        <p:xfrm>
          <a:off x="467544" y="1556792"/>
          <a:ext cx="8229600" cy="46736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r>
                        <a:rPr lang="en-GB" dirty="0"/>
                        <a:t>Consistency</a:t>
                      </a:r>
                      <a:endParaRPr lang="en-US" dirty="0"/>
                    </a:p>
                  </a:txBody>
                  <a:tcPr/>
                </a:tc>
                <a:tc>
                  <a:txBody>
                    <a:bodyPr/>
                    <a:lstStyle/>
                    <a:p>
                      <a:r>
                        <a:rPr lang="en-GB" dirty="0"/>
                        <a:t>Example</a:t>
                      </a:r>
                      <a:endParaRPr lang="en-US" dirty="0"/>
                    </a:p>
                  </a:txBody>
                  <a:tcPr/>
                </a:tc>
                <a:tc>
                  <a:txBody>
                    <a:bodyPr/>
                    <a:lstStyle/>
                    <a:p>
                      <a:r>
                        <a:rPr lang="en-GB" dirty="0"/>
                        <a:t>Suggested activity</a:t>
                      </a:r>
                      <a:endParaRPr lang="en-US" dirty="0"/>
                    </a:p>
                  </a:txBody>
                  <a:tcPr/>
                </a:tc>
                <a:extLst>
                  <a:ext uri="{0D108BD9-81ED-4DB2-BD59-A6C34878D82A}">
                    <a16:rowId xmlns:a16="http://schemas.microsoft.com/office/drawing/2014/main" val="10000"/>
                  </a:ext>
                </a:extLst>
              </a:tr>
              <a:tr h="370840">
                <a:tc>
                  <a:txBody>
                    <a:bodyPr/>
                    <a:lstStyle/>
                    <a:p>
                      <a:r>
                        <a:rPr lang="en-GB" dirty="0"/>
                        <a:t>Wet firm</a:t>
                      </a:r>
                      <a:endParaRPr lang="en-US" dirty="0"/>
                    </a:p>
                  </a:txBody>
                  <a:tcPr/>
                </a:tc>
                <a:tc>
                  <a:txBody>
                    <a:bodyPr/>
                    <a:lstStyle/>
                    <a:p>
                      <a:r>
                        <a:rPr lang="en-GB" dirty="0"/>
                        <a:t>Dough</a:t>
                      </a:r>
                      <a:endParaRPr lang="en-US" dirty="0"/>
                    </a:p>
                  </a:txBody>
                  <a:tcPr/>
                </a:tc>
                <a:tc>
                  <a:txBody>
                    <a:bodyPr/>
                    <a:lstStyle/>
                    <a:p>
                      <a:r>
                        <a:rPr lang="en-GB" dirty="0"/>
                        <a:t>Make pizza dough, bread or scones</a:t>
                      </a:r>
                      <a:endParaRPr lang="en-US" dirty="0"/>
                    </a:p>
                  </a:txBody>
                  <a:tcPr/>
                </a:tc>
                <a:extLst>
                  <a:ext uri="{0D108BD9-81ED-4DB2-BD59-A6C34878D82A}">
                    <a16:rowId xmlns:a16="http://schemas.microsoft.com/office/drawing/2014/main" val="10001"/>
                  </a:ext>
                </a:extLst>
              </a:tr>
              <a:tr h="370840">
                <a:tc>
                  <a:txBody>
                    <a:bodyPr/>
                    <a:lstStyle/>
                    <a:p>
                      <a:r>
                        <a:rPr lang="en-GB" dirty="0"/>
                        <a:t>Wet tacky</a:t>
                      </a:r>
                      <a:endParaRPr lang="en-US" dirty="0"/>
                    </a:p>
                  </a:txBody>
                  <a:tcPr/>
                </a:tc>
                <a:tc>
                  <a:txBody>
                    <a:bodyPr/>
                    <a:lstStyle/>
                    <a:p>
                      <a:r>
                        <a:rPr lang="en-GB" dirty="0"/>
                        <a:t>Cooked rice pasta</a:t>
                      </a:r>
                      <a:endParaRPr lang="en-US" dirty="0"/>
                    </a:p>
                  </a:txBody>
                  <a:tcPr/>
                </a:tc>
                <a:tc>
                  <a:txBody>
                    <a:bodyPr/>
                    <a:lstStyle/>
                    <a:p>
                      <a:r>
                        <a:rPr lang="en-GB" dirty="0"/>
                        <a:t>Make fruit crumble</a:t>
                      </a:r>
                      <a:endParaRPr lang="en-US" dirty="0"/>
                    </a:p>
                  </a:txBody>
                  <a:tcPr/>
                </a:tc>
                <a:extLst>
                  <a:ext uri="{0D108BD9-81ED-4DB2-BD59-A6C34878D82A}">
                    <a16:rowId xmlns:a16="http://schemas.microsoft.com/office/drawing/2014/main" val="10002"/>
                  </a:ext>
                </a:extLst>
              </a:tr>
              <a:tr h="370840">
                <a:tc>
                  <a:txBody>
                    <a:bodyPr/>
                    <a:lstStyle/>
                    <a:p>
                      <a:r>
                        <a:rPr lang="en-GB" dirty="0"/>
                        <a:t>Wet</a:t>
                      </a:r>
                      <a:r>
                        <a:rPr lang="en-GB" baseline="0" dirty="0"/>
                        <a:t> semi-solid</a:t>
                      </a:r>
                      <a:endParaRPr lang="en-US" dirty="0"/>
                    </a:p>
                  </a:txBody>
                  <a:tcPr/>
                </a:tc>
                <a:tc>
                  <a:txBody>
                    <a:bodyPr/>
                    <a:lstStyle/>
                    <a:p>
                      <a:r>
                        <a:rPr lang="en-GB" dirty="0"/>
                        <a:t>Set custard</a:t>
                      </a:r>
                    </a:p>
                    <a:p>
                      <a:r>
                        <a:rPr lang="en-GB" dirty="0"/>
                        <a:t>Greek yoghurt</a:t>
                      </a:r>
                    </a:p>
                    <a:p>
                      <a:r>
                        <a:rPr lang="en-GB" dirty="0"/>
                        <a:t>Jelly</a:t>
                      </a:r>
                    </a:p>
                    <a:p>
                      <a:r>
                        <a:rPr lang="en-GB" dirty="0"/>
                        <a:t>Mousse</a:t>
                      </a:r>
                      <a:endParaRPr lang="en-US" dirty="0"/>
                    </a:p>
                  </a:txBody>
                  <a:tcPr/>
                </a:tc>
                <a:tc>
                  <a:txBody>
                    <a:bodyPr/>
                    <a:lstStyle/>
                    <a:p>
                      <a:r>
                        <a:rPr lang="en-GB" dirty="0"/>
                        <a:t>Make Angel</a:t>
                      </a:r>
                      <a:r>
                        <a:rPr lang="en-GB" baseline="0" dirty="0"/>
                        <a:t> Delight, jelly or mousse</a:t>
                      </a:r>
                      <a:endParaRPr lang="en-US" dirty="0"/>
                    </a:p>
                  </a:txBody>
                  <a:tcPr/>
                </a:tc>
                <a:extLst>
                  <a:ext uri="{0D108BD9-81ED-4DB2-BD59-A6C34878D82A}">
                    <a16:rowId xmlns:a16="http://schemas.microsoft.com/office/drawing/2014/main" val="10003"/>
                  </a:ext>
                </a:extLst>
              </a:tr>
              <a:tr h="370840">
                <a:tc>
                  <a:txBody>
                    <a:bodyPr/>
                    <a:lstStyle/>
                    <a:p>
                      <a:r>
                        <a:rPr lang="en-GB" dirty="0"/>
                        <a:t>Liquids</a:t>
                      </a:r>
                      <a:endParaRPr lang="en-US" dirty="0"/>
                    </a:p>
                  </a:txBody>
                  <a:tcPr/>
                </a:tc>
                <a:tc>
                  <a:txBody>
                    <a:bodyPr/>
                    <a:lstStyle/>
                    <a:p>
                      <a:r>
                        <a:rPr lang="en-GB" dirty="0"/>
                        <a:t>Pouring</a:t>
                      </a:r>
                      <a:r>
                        <a:rPr lang="en-GB" baseline="0" dirty="0"/>
                        <a:t> custard</a:t>
                      </a:r>
                    </a:p>
                    <a:p>
                      <a:r>
                        <a:rPr lang="en-GB" baseline="0" dirty="0"/>
                        <a:t>Pouring cream</a:t>
                      </a:r>
                    </a:p>
                    <a:p>
                      <a:r>
                        <a:rPr lang="en-GB" baseline="0" dirty="0"/>
                        <a:t>Yoghurts</a:t>
                      </a:r>
                      <a:endParaRPr lang="en-US" dirty="0"/>
                    </a:p>
                  </a:txBody>
                  <a:tcPr/>
                </a:tc>
                <a:tc>
                  <a:txBody>
                    <a:bodyPr/>
                    <a:lstStyle/>
                    <a:p>
                      <a:r>
                        <a:rPr lang="en-GB" dirty="0"/>
                        <a:t>Make pancake batter or juices</a:t>
                      </a:r>
                      <a:endParaRPr lang="en-US" dirty="0"/>
                    </a:p>
                  </a:txBody>
                  <a:tcPr/>
                </a:tc>
                <a:extLst>
                  <a:ext uri="{0D108BD9-81ED-4DB2-BD59-A6C34878D82A}">
                    <a16:rowId xmlns:a16="http://schemas.microsoft.com/office/drawing/2014/main" val="10004"/>
                  </a:ext>
                </a:extLst>
              </a:tr>
              <a:tr h="370840">
                <a:tc>
                  <a:txBody>
                    <a:bodyPr/>
                    <a:lstStyle/>
                    <a:p>
                      <a:r>
                        <a:rPr lang="en-GB" dirty="0"/>
                        <a:t>Mixed textures</a:t>
                      </a:r>
                      <a:endParaRPr lang="en-US" dirty="0"/>
                    </a:p>
                  </a:txBody>
                  <a:tcPr/>
                </a:tc>
                <a:tc>
                  <a:txBody>
                    <a:bodyPr/>
                    <a:lstStyle/>
                    <a:p>
                      <a:r>
                        <a:rPr lang="en-GB" dirty="0"/>
                        <a:t>Minestrone soup</a:t>
                      </a:r>
                    </a:p>
                    <a:p>
                      <a:r>
                        <a:rPr lang="en-GB" dirty="0"/>
                        <a:t>Pasta and sauce</a:t>
                      </a:r>
                    </a:p>
                    <a:p>
                      <a:r>
                        <a:rPr lang="en-GB" dirty="0"/>
                        <a:t>Rice pudding</a:t>
                      </a:r>
                    </a:p>
                    <a:p>
                      <a:r>
                        <a:rPr lang="en-GB" dirty="0"/>
                        <a:t>Pizza with a topping</a:t>
                      </a:r>
                      <a:endParaRPr lang="en-US" dirty="0"/>
                    </a:p>
                  </a:txBody>
                  <a:tcPr/>
                </a:tc>
                <a:tc>
                  <a:txBody>
                    <a:bodyPr/>
                    <a:lstStyle/>
                    <a:p>
                      <a:r>
                        <a:rPr lang="en-GB" dirty="0"/>
                        <a:t>Make pizza toppings,</a:t>
                      </a:r>
                      <a:r>
                        <a:rPr lang="en-GB" baseline="0" dirty="0"/>
                        <a:t> </a:t>
                      </a:r>
                      <a:r>
                        <a:rPr lang="en-GB" baseline="0" dirty="0" err="1"/>
                        <a:t>krispie</a:t>
                      </a:r>
                      <a:r>
                        <a:rPr lang="en-GB" baseline="0" dirty="0"/>
                        <a:t> cake, or fruit salad</a:t>
                      </a:r>
                      <a:endParaRPr lang="en-US" dirty="0"/>
                    </a:p>
                  </a:txBody>
                  <a:tcPr/>
                </a:tc>
                <a:extLst>
                  <a:ext uri="{0D108BD9-81ED-4DB2-BD59-A6C34878D82A}">
                    <a16:rowId xmlns:a16="http://schemas.microsoft.com/office/drawing/2014/main" val="10005"/>
                  </a:ext>
                </a:extLst>
              </a:tr>
            </a:tbl>
          </a:graphicData>
        </a:graphic>
      </p:graphicFrame>
      <p:pic>
        <p:nvPicPr>
          <p:cNvPr id="5" name="v37.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0751639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3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Feely bag Activity</a:t>
            </a:r>
            <a:endParaRPr lang="en-US" dirty="0"/>
          </a:p>
        </p:txBody>
      </p:sp>
      <p:sp>
        <p:nvSpPr>
          <p:cNvPr id="3" name="Content Placeholder 2"/>
          <p:cNvSpPr>
            <a:spLocks noGrp="1"/>
          </p:cNvSpPr>
          <p:nvPr>
            <p:ph idx="1"/>
          </p:nvPr>
        </p:nvSpPr>
        <p:spPr/>
        <p:txBody>
          <a:bodyPr>
            <a:normAutofit fontScale="62500" lnSpcReduction="20000"/>
          </a:bodyPr>
          <a:lstStyle/>
          <a:p>
            <a:r>
              <a:rPr lang="en-GB" dirty="0"/>
              <a:t>A feely bag activity to explore food with the senses of touch and smell</a:t>
            </a:r>
          </a:p>
          <a:p>
            <a:r>
              <a:rPr lang="en-GB" dirty="0"/>
              <a:t>Smell:</a:t>
            </a:r>
          </a:p>
          <a:p>
            <a:pPr lvl="1"/>
            <a:r>
              <a:rPr lang="en-GB" dirty="0">
                <a:solidFill>
                  <a:schemeClr val="tx1"/>
                </a:solidFill>
              </a:rPr>
              <a:t>Sour: concentrated lemon juice</a:t>
            </a:r>
          </a:p>
          <a:p>
            <a:pPr lvl="1"/>
            <a:r>
              <a:rPr lang="en-GB" dirty="0">
                <a:solidFill>
                  <a:schemeClr val="tx1"/>
                </a:solidFill>
              </a:rPr>
              <a:t>Spicy: tomato paste/ketchup</a:t>
            </a:r>
          </a:p>
          <a:p>
            <a:pPr lvl="1"/>
            <a:r>
              <a:rPr lang="en-GB" dirty="0">
                <a:solidFill>
                  <a:schemeClr val="tx1"/>
                </a:solidFill>
              </a:rPr>
              <a:t>Sweet: jelly toys</a:t>
            </a:r>
          </a:p>
          <a:p>
            <a:pPr lvl="1"/>
            <a:r>
              <a:rPr lang="en-GB" dirty="0">
                <a:solidFill>
                  <a:schemeClr val="tx1"/>
                </a:solidFill>
              </a:rPr>
              <a:t>Bland: plain biscuits, </a:t>
            </a:r>
            <a:r>
              <a:rPr lang="en-GB" dirty="0" err="1">
                <a:solidFill>
                  <a:schemeClr val="tx1"/>
                </a:solidFill>
              </a:rPr>
              <a:t>fromage</a:t>
            </a:r>
            <a:r>
              <a:rPr lang="en-GB" dirty="0">
                <a:solidFill>
                  <a:schemeClr val="tx1"/>
                </a:solidFill>
              </a:rPr>
              <a:t> </a:t>
            </a:r>
            <a:r>
              <a:rPr lang="en-GB" dirty="0" err="1">
                <a:solidFill>
                  <a:schemeClr val="tx1"/>
                </a:solidFill>
              </a:rPr>
              <a:t>frais</a:t>
            </a:r>
            <a:endParaRPr lang="en-GB" dirty="0">
              <a:solidFill>
                <a:schemeClr val="tx1"/>
              </a:solidFill>
            </a:endParaRPr>
          </a:p>
          <a:p>
            <a:pPr lvl="1"/>
            <a:r>
              <a:rPr lang="en-GB" dirty="0">
                <a:solidFill>
                  <a:schemeClr val="tx1"/>
                </a:solidFill>
              </a:rPr>
              <a:t>Fishy: </a:t>
            </a:r>
            <a:r>
              <a:rPr lang="en-GB" dirty="0" err="1">
                <a:solidFill>
                  <a:schemeClr val="tx1"/>
                </a:solidFill>
              </a:rPr>
              <a:t>Worchestershire</a:t>
            </a:r>
            <a:r>
              <a:rPr lang="en-GB" dirty="0">
                <a:solidFill>
                  <a:schemeClr val="tx1"/>
                </a:solidFill>
              </a:rPr>
              <a:t> sauce</a:t>
            </a:r>
          </a:p>
          <a:p>
            <a:r>
              <a:rPr lang="en-GB" dirty="0"/>
              <a:t>Textures:</a:t>
            </a:r>
          </a:p>
          <a:p>
            <a:pPr lvl="1"/>
            <a:r>
              <a:rPr lang="en-GB" dirty="0">
                <a:solidFill>
                  <a:schemeClr val="tx1"/>
                </a:solidFill>
              </a:rPr>
              <a:t>Hard: biscuit</a:t>
            </a:r>
          </a:p>
          <a:p>
            <a:pPr lvl="1"/>
            <a:r>
              <a:rPr lang="en-GB" dirty="0">
                <a:solidFill>
                  <a:schemeClr val="tx1"/>
                </a:solidFill>
              </a:rPr>
              <a:t>Soft: marshmallow</a:t>
            </a:r>
          </a:p>
          <a:p>
            <a:pPr lvl="1"/>
            <a:r>
              <a:rPr lang="en-GB" dirty="0">
                <a:solidFill>
                  <a:schemeClr val="tx1"/>
                </a:solidFill>
              </a:rPr>
              <a:t>Smooth: apple</a:t>
            </a:r>
          </a:p>
          <a:p>
            <a:pPr lvl="1"/>
            <a:r>
              <a:rPr lang="en-GB" dirty="0">
                <a:solidFill>
                  <a:schemeClr val="tx1"/>
                </a:solidFill>
              </a:rPr>
              <a:t>Sticky: dates</a:t>
            </a:r>
          </a:p>
          <a:p>
            <a:pPr lvl="1"/>
            <a:r>
              <a:rPr lang="en-GB" dirty="0">
                <a:solidFill>
                  <a:schemeClr val="tx1"/>
                </a:solidFill>
              </a:rPr>
              <a:t>Greasy: puffed crisps</a:t>
            </a:r>
          </a:p>
          <a:p>
            <a:pPr lvl="1"/>
            <a:r>
              <a:rPr lang="en-GB" dirty="0">
                <a:solidFill>
                  <a:schemeClr val="tx1"/>
                </a:solidFill>
              </a:rPr>
              <a:t>Wet: yoghurt</a:t>
            </a:r>
          </a:p>
          <a:p>
            <a:pPr lvl="1"/>
            <a:r>
              <a:rPr lang="en-GB" dirty="0">
                <a:solidFill>
                  <a:schemeClr val="tx1"/>
                </a:solidFill>
              </a:rPr>
              <a:t>Furry: peach</a:t>
            </a:r>
          </a:p>
          <a:p>
            <a:pPr lvl="1"/>
            <a:r>
              <a:rPr lang="en-GB" dirty="0">
                <a:solidFill>
                  <a:schemeClr val="tx1"/>
                </a:solidFill>
              </a:rPr>
              <a:t>Textured: rice, hundreds and thousands</a:t>
            </a:r>
            <a:endParaRPr lang="en-US" dirty="0">
              <a:solidFill>
                <a:schemeClr val="tx1"/>
              </a:solidFill>
            </a:endParaRPr>
          </a:p>
        </p:txBody>
      </p:sp>
      <p:pic>
        <p:nvPicPr>
          <p:cNvPr id="5" name="v38-4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83604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Pretend tea party Activity</a:t>
            </a:r>
            <a:endParaRPr lang="en-US" dirty="0"/>
          </a:p>
        </p:txBody>
      </p:sp>
      <p:sp>
        <p:nvSpPr>
          <p:cNvPr id="3" name="Content Placeholder 2"/>
          <p:cNvSpPr>
            <a:spLocks noGrp="1"/>
          </p:cNvSpPr>
          <p:nvPr>
            <p:ph idx="1"/>
          </p:nvPr>
        </p:nvSpPr>
        <p:spPr/>
        <p:txBody>
          <a:bodyPr>
            <a:normAutofit fontScale="85000" lnSpcReduction="10000"/>
          </a:bodyPr>
          <a:lstStyle/>
          <a:p>
            <a:r>
              <a:rPr lang="en-GB" dirty="0"/>
              <a:t>A pretend teddy and dolly tea party using toys but with access to real food</a:t>
            </a:r>
          </a:p>
          <a:p>
            <a:r>
              <a:rPr lang="en-GB" dirty="0"/>
              <a:t>This will offer the child the opportunity to experience food without the threat of having to eat it, and also give them the experience of playing out the rituals of mealtime through pretend play as a ‘prelude to reality’.</a:t>
            </a:r>
          </a:p>
          <a:p>
            <a:r>
              <a:rPr lang="en-GB" dirty="0"/>
              <a:t>For the child for whom it is developmentally appropriate to engage in symbolic play, model feeding dolly and teddy while labelling and expanding on the activity.</a:t>
            </a:r>
          </a:p>
          <a:p>
            <a:r>
              <a:rPr lang="en-GB" dirty="0"/>
              <a:t>Vocabulary should be food-centred, focusing on textures, smells, etc.</a:t>
            </a:r>
            <a:endParaRPr lang="en-US" dirty="0"/>
          </a:p>
        </p:txBody>
      </p:sp>
    </p:spTree>
    <p:extLst>
      <p:ext uri="{BB962C8B-B14F-4D97-AF65-F5344CB8AC3E}">
        <p14:creationId xmlns:p14="http://schemas.microsoft.com/office/powerpoint/2010/main" val="2829418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414" y="342770"/>
            <a:ext cx="8229600" cy="1066800"/>
          </a:xfrm>
        </p:spPr>
        <p:txBody>
          <a:bodyPr/>
          <a:lstStyle/>
          <a:p>
            <a:r>
              <a:rPr lang="en-GB" dirty="0"/>
              <a:t>Typical Developmental Stages</a:t>
            </a:r>
            <a:endParaRPr lang="en-US" dirty="0"/>
          </a:p>
        </p:txBody>
      </p:sp>
      <p:sp>
        <p:nvSpPr>
          <p:cNvPr id="4" name="Text Box 2"/>
          <p:cNvSpPr txBox="1">
            <a:spLocks noChangeArrowheads="1"/>
          </p:cNvSpPr>
          <p:nvPr/>
        </p:nvSpPr>
        <p:spPr bwMode="auto">
          <a:xfrm>
            <a:off x="467544" y="1409570"/>
            <a:ext cx="3672408" cy="511577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600" u="sng" dirty="0">
                <a:effectLst/>
                <a:latin typeface="Arial"/>
                <a:ea typeface="Calibri"/>
                <a:cs typeface="Times New Roman"/>
              </a:rPr>
              <a:t>Texture:</a:t>
            </a:r>
          </a:p>
          <a:p>
            <a:pPr>
              <a:lnSpc>
                <a:spcPct val="115000"/>
              </a:lnSpc>
              <a:spcAft>
                <a:spcPts val="1000"/>
              </a:spcAft>
            </a:pPr>
            <a:r>
              <a:rPr lang="en-US" sz="1600" dirty="0">
                <a:effectLst/>
                <a:latin typeface="Arial"/>
                <a:ea typeface="Calibri"/>
                <a:cs typeface="Times New Roman"/>
              </a:rPr>
              <a:t>5-6 months- thin textured baby cereals</a:t>
            </a:r>
            <a:endParaRPr lang="en-US" sz="1400" dirty="0">
              <a:effectLst/>
              <a:latin typeface="Calibri"/>
              <a:ea typeface="Calibri"/>
              <a:cs typeface="Times New Roman"/>
            </a:endParaRPr>
          </a:p>
          <a:p>
            <a:pPr>
              <a:lnSpc>
                <a:spcPct val="115000"/>
              </a:lnSpc>
              <a:spcAft>
                <a:spcPts val="1000"/>
              </a:spcAft>
            </a:pPr>
            <a:r>
              <a:rPr lang="en-US" sz="1600" dirty="0">
                <a:effectLst/>
                <a:latin typeface="Arial"/>
                <a:ea typeface="Calibri"/>
                <a:cs typeface="Times New Roman"/>
              </a:rPr>
              <a:t>6-7 months- thin purees</a:t>
            </a:r>
            <a:endParaRPr lang="en-US" sz="1400" dirty="0">
              <a:effectLst/>
              <a:latin typeface="Calibri"/>
              <a:ea typeface="Calibri"/>
              <a:cs typeface="Times New Roman"/>
            </a:endParaRPr>
          </a:p>
          <a:p>
            <a:pPr>
              <a:lnSpc>
                <a:spcPct val="115000"/>
              </a:lnSpc>
              <a:spcAft>
                <a:spcPts val="1000"/>
              </a:spcAft>
            </a:pPr>
            <a:r>
              <a:rPr lang="en-US" sz="1600" dirty="0">
                <a:effectLst/>
                <a:latin typeface="Arial"/>
                <a:ea typeface="Calibri"/>
                <a:cs typeface="Times New Roman"/>
              </a:rPr>
              <a:t>Around 8 months- thicker textured cereals and purees</a:t>
            </a:r>
            <a:endParaRPr lang="en-US" sz="1400" dirty="0">
              <a:effectLst/>
              <a:latin typeface="Calibri"/>
              <a:ea typeface="Calibri"/>
              <a:cs typeface="Times New Roman"/>
            </a:endParaRPr>
          </a:p>
          <a:p>
            <a:pPr>
              <a:lnSpc>
                <a:spcPct val="115000"/>
              </a:lnSpc>
              <a:spcAft>
                <a:spcPts val="1000"/>
              </a:spcAft>
            </a:pPr>
            <a:r>
              <a:rPr lang="en-US" sz="1600" dirty="0">
                <a:effectLst/>
                <a:latin typeface="Arial"/>
                <a:ea typeface="Calibri"/>
                <a:cs typeface="Times New Roman"/>
              </a:rPr>
              <a:t>8-9 month’s- hard </a:t>
            </a:r>
            <a:r>
              <a:rPr lang="en-US" sz="1600" dirty="0" err="1">
                <a:effectLst/>
                <a:latin typeface="Arial"/>
                <a:ea typeface="Calibri"/>
                <a:cs typeface="Times New Roman"/>
              </a:rPr>
              <a:t>munchables</a:t>
            </a:r>
            <a:endParaRPr lang="en-US" sz="1400" dirty="0">
              <a:effectLst/>
              <a:latin typeface="Calibri"/>
              <a:ea typeface="Calibri"/>
              <a:cs typeface="Times New Roman"/>
            </a:endParaRPr>
          </a:p>
          <a:p>
            <a:pPr>
              <a:lnSpc>
                <a:spcPct val="115000"/>
              </a:lnSpc>
              <a:spcAft>
                <a:spcPts val="1000"/>
              </a:spcAft>
            </a:pPr>
            <a:r>
              <a:rPr lang="en-US" sz="1600" dirty="0">
                <a:effectLst/>
                <a:latin typeface="Arial"/>
                <a:ea typeface="Calibri"/>
                <a:cs typeface="Times New Roman"/>
              </a:rPr>
              <a:t>9-9 ½ month’s- Hard </a:t>
            </a:r>
            <a:r>
              <a:rPr lang="en-US" sz="1600" dirty="0" err="1">
                <a:effectLst/>
                <a:latin typeface="Arial"/>
                <a:ea typeface="Calibri"/>
                <a:cs typeface="Times New Roman"/>
              </a:rPr>
              <a:t>meltables</a:t>
            </a:r>
            <a:endParaRPr lang="en-US" sz="1400" dirty="0">
              <a:effectLst/>
              <a:latin typeface="Calibri"/>
              <a:ea typeface="Calibri"/>
              <a:cs typeface="Times New Roman"/>
            </a:endParaRPr>
          </a:p>
          <a:p>
            <a:pPr>
              <a:lnSpc>
                <a:spcPct val="115000"/>
              </a:lnSpc>
              <a:spcAft>
                <a:spcPts val="1000"/>
              </a:spcAft>
            </a:pPr>
            <a:r>
              <a:rPr lang="en-US" sz="1600" dirty="0">
                <a:effectLst/>
                <a:latin typeface="Arial"/>
                <a:ea typeface="Calibri"/>
                <a:cs typeface="Times New Roman"/>
              </a:rPr>
              <a:t>10- 11 months- soft foods</a:t>
            </a:r>
            <a:endParaRPr lang="en-US" sz="1400" dirty="0">
              <a:effectLst/>
              <a:latin typeface="Calibri"/>
              <a:ea typeface="Calibri"/>
              <a:cs typeface="Times New Roman"/>
            </a:endParaRPr>
          </a:p>
          <a:p>
            <a:pPr>
              <a:lnSpc>
                <a:spcPct val="115000"/>
              </a:lnSpc>
              <a:spcAft>
                <a:spcPts val="1000"/>
              </a:spcAft>
            </a:pPr>
            <a:r>
              <a:rPr lang="en-US" sz="1600" dirty="0">
                <a:effectLst/>
                <a:latin typeface="Arial"/>
                <a:ea typeface="Calibri"/>
                <a:cs typeface="Times New Roman"/>
              </a:rPr>
              <a:t>12 months- mixed textures</a:t>
            </a:r>
            <a:endParaRPr lang="en-US" sz="1400" dirty="0">
              <a:effectLst/>
              <a:latin typeface="Calibri"/>
              <a:ea typeface="Calibri"/>
              <a:cs typeface="Times New Roman"/>
            </a:endParaRPr>
          </a:p>
          <a:p>
            <a:pPr>
              <a:lnSpc>
                <a:spcPct val="115000"/>
              </a:lnSpc>
              <a:spcAft>
                <a:spcPts val="1000"/>
              </a:spcAft>
            </a:pPr>
            <a:r>
              <a:rPr lang="en-US" sz="1600" dirty="0">
                <a:effectLst/>
                <a:latin typeface="Arial"/>
                <a:ea typeface="Calibri"/>
                <a:cs typeface="Times New Roman"/>
              </a:rPr>
              <a:t>24 months- fully refined skills</a:t>
            </a:r>
            <a:endParaRPr lang="en-US" sz="1400" dirty="0">
              <a:effectLst/>
              <a:latin typeface="Calibri"/>
              <a:ea typeface="Calibri"/>
              <a:cs typeface="Times New Roman"/>
            </a:endParaRPr>
          </a:p>
          <a:p>
            <a:pPr>
              <a:lnSpc>
                <a:spcPct val="115000"/>
              </a:lnSpc>
              <a:spcAft>
                <a:spcPts val="1000"/>
              </a:spcAft>
            </a:pPr>
            <a:r>
              <a:rPr lang="en-US" sz="1100" dirty="0">
                <a:effectLst/>
                <a:latin typeface="Calibri"/>
                <a:ea typeface="Calibri"/>
                <a:cs typeface="Times New Roman"/>
              </a:rPr>
              <a:t> </a:t>
            </a:r>
          </a:p>
          <a:p>
            <a:pPr>
              <a:lnSpc>
                <a:spcPct val="115000"/>
              </a:lnSpc>
              <a:spcAft>
                <a:spcPts val="1000"/>
              </a:spcAft>
            </a:pPr>
            <a:r>
              <a:rPr lang="en-US" sz="1100" dirty="0">
                <a:effectLst/>
                <a:latin typeface="Calibri"/>
                <a:ea typeface="Calibri"/>
                <a:cs typeface="Times New Roman"/>
              </a:rPr>
              <a:t> </a:t>
            </a:r>
          </a:p>
          <a:p>
            <a:pPr>
              <a:lnSpc>
                <a:spcPct val="115000"/>
              </a:lnSpc>
              <a:spcAft>
                <a:spcPts val="1000"/>
              </a:spcAft>
            </a:pPr>
            <a:r>
              <a:rPr lang="en-US" sz="1100" dirty="0">
                <a:effectLst/>
                <a:latin typeface="Calibri"/>
                <a:ea typeface="Calibri"/>
                <a:cs typeface="Times New Roman"/>
              </a:rPr>
              <a:t> </a:t>
            </a:r>
          </a:p>
          <a:p>
            <a:pPr>
              <a:lnSpc>
                <a:spcPct val="115000"/>
              </a:lnSpc>
              <a:spcAft>
                <a:spcPts val="1000"/>
              </a:spcAft>
            </a:pPr>
            <a:r>
              <a:rPr lang="en-US" sz="1100" dirty="0">
                <a:effectLst/>
                <a:latin typeface="Calibri"/>
                <a:ea typeface="Calibri"/>
                <a:cs typeface="Times New Roman"/>
              </a:rPr>
              <a:t> </a:t>
            </a:r>
          </a:p>
          <a:p>
            <a:pPr>
              <a:lnSpc>
                <a:spcPct val="115000"/>
              </a:lnSpc>
              <a:spcAft>
                <a:spcPts val="1000"/>
              </a:spcAft>
            </a:pPr>
            <a:r>
              <a:rPr lang="en-US" sz="1100" dirty="0">
                <a:effectLst/>
                <a:latin typeface="Calibri"/>
                <a:ea typeface="Calibri"/>
                <a:cs typeface="Times New Roman"/>
              </a:rPr>
              <a:t> </a:t>
            </a:r>
          </a:p>
          <a:p>
            <a:pPr>
              <a:lnSpc>
                <a:spcPct val="115000"/>
              </a:lnSpc>
              <a:spcAft>
                <a:spcPts val="1000"/>
              </a:spcAft>
            </a:pPr>
            <a:r>
              <a:rPr lang="en-US" sz="1100" dirty="0">
                <a:effectLst/>
                <a:latin typeface="Calibri"/>
                <a:ea typeface="Calibri"/>
                <a:cs typeface="Times New Roman"/>
              </a:rPr>
              <a:t> </a:t>
            </a:r>
          </a:p>
          <a:p>
            <a:pPr>
              <a:lnSpc>
                <a:spcPct val="115000"/>
              </a:lnSpc>
              <a:spcAft>
                <a:spcPts val="1000"/>
              </a:spcAft>
            </a:pPr>
            <a:r>
              <a:rPr lang="en-US" sz="1100" dirty="0">
                <a:effectLst/>
                <a:latin typeface="Calibri"/>
                <a:ea typeface="Calibri"/>
                <a:cs typeface="Times New Roman"/>
              </a:rPr>
              <a:t> </a:t>
            </a:r>
          </a:p>
        </p:txBody>
      </p:sp>
      <p:sp>
        <p:nvSpPr>
          <p:cNvPr id="5" name="Text Box 2"/>
          <p:cNvSpPr txBox="1">
            <a:spLocks noChangeArrowheads="1"/>
          </p:cNvSpPr>
          <p:nvPr/>
        </p:nvSpPr>
        <p:spPr bwMode="auto">
          <a:xfrm>
            <a:off x="4860032" y="1394295"/>
            <a:ext cx="3913798" cy="512201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GB" sz="1600" u="sng" dirty="0">
                <a:effectLst/>
                <a:latin typeface="Arial" panose="020B0604020202020204" pitchFamily="34" charset="0"/>
                <a:ea typeface="Calibri"/>
                <a:cs typeface="Arial" panose="020B0604020202020204" pitchFamily="34" charset="0"/>
              </a:rPr>
              <a:t>Taste:</a:t>
            </a:r>
            <a:endParaRPr lang="en-US" sz="16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en-GB" sz="1600" dirty="0">
                <a:effectLst/>
                <a:latin typeface="Arial" panose="020B0604020202020204" pitchFamily="34" charset="0"/>
                <a:ea typeface="Calibri"/>
                <a:cs typeface="Arial" panose="020B0604020202020204" pitchFamily="34" charset="0"/>
              </a:rPr>
              <a:t>Birth- We are born with preferences for food that our mother has eaten on pregnancy as babies can taste food through the amniotic fluid. </a:t>
            </a:r>
            <a:endParaRPr lang="en-US" sz="16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en-GB" sz="1600" dirty="0">
                <a:effectLst/>
                <a:latin typeface="Arial" panose="020B0604020202020204" pitchFamily="34" charset="0"/>
                <a:ea typeface="Calibri"/>
                <a:cs typeface="Arial" panose="020B0604020202020204" pitchFamily="34" charset="0"/>
              </a:rPr>
              <a:t>Birth- 6months- preference for sweet foods as breast milk is sweet.</a:t>
            </a:r>
            <a:endParaRPr lang="en-US" sz="16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en-GB" sz="1600" dirty="0">
                <a:effectLst/>
                <a:latin typeface="Arial" panose="020B0604020202020204" pitchFamily="34" charset="0"/>
                <a:ea typeface="Calibri"/>
                <a:cs typeface="Arial" panose="020B0604020202020204" pitchFamily="34" charset="0"/>
              </a:rPr>
              <a:t>4-6 months- easily accepts new foods </a:t>
            </a:r>
            <a:endParaRPr lang="en-US" sz="16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en-GB" sz="1600" dirty="0">
                <a:effectLst/>
                <a:latin typeface="Arial" panose="020B0604020202020204" pitchFamily="34" charset="0"/>
                <a:ea typeface="Calibri"/>
                <a:cs typeface="Arial" panose="020B0604020202020204" pitchFamily="34" charset="0"/>
              </a:rPr>
              <a:t>14 months- 8 years- neophobic (fear of new foods) response</a:t>
            </a:r>
            <a:endParaRPr lang="en-US" sz="16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en-GB" sz="1100" dirty="0">
                <a:effectLst/>
                <a:latin typeface="Calibri"/>
                <a:ea typeface="Calibri"/>
                <a:cs typeface="Times New Roman"/>
              </a:rPr>
              <a:t> </a:t>
            </a:r>
            <a:endParaRPr lang="en-US" sz="1100" dirty="0">
              <a:effectLst/>
              <a:latin typeface="Calibri"/>
              <a:ea typeface="Calibri"/>
              <a:cs typeface="Times New Roman"/>
            </a:endParaRPr>
          </a:p>
          <a:p>
            <a:pPr>
              <a:lnSpc>
                <a:spcPct val="115000"/>
              </a:lnSpc>
              <a:spcAft>
                <a:spcPts val="1000"/>
              </a:spcAft>
            </a:pPr>
            <a:r>
              <a:rPr lang="en-GB" sz="1100" dirty="0">
                <a:effectLst/>
                <a:latin typeface="Calibri"/>
                <a:ea typeface="Calibri"/>
                <a:cs typeface="Times New Roman"/>
              </a:rPr>
              <a:t> </a:t>
            </a:r>
            <a:endParaRPr lang="en-US" sz="1100" dirty="0">
              <a:effectLst/>
              <a:latin typeface="Calibri"/>
              <a:ea typeface="Calibri"/>
              <a:cs typeface="Times New Roman"/>
            </a:endParaRPr>
          </a:p>
          <a:p>
            <a:pPr>
              <a:lnSpc>
                <a:spcPct val="115000"/>
              </a:lnSpc>
              <a:spcAft>
                <a:spcPts val="1000"/>
              </a:spcAft>
            </a:pPr>
            <a:r>
              <a:rPr lang="en-GB" sz="1100" dirty="0">
                <a:effectLst/>
                <a:latin typeface="Calibri"/>
                <a:ea typeface="Calibri"/>
                <a:cs typeface="Times New Roman"/>
              </a:rPr>
              <a:t> </a:t>
            </a:r>
            <a:endParaRPr lang="en-US" sz="1100" dirty="0">
              <a:effectLst/>
              <a:latin typeface="Calibri"/>
              <a:ea typeface="Calibri"/>
              <a:cs typeface="Times New Roman"/>
            </a:endParaRPr>
          </a:p>
          <a:p>
            <a:pPr>
              <a:lnSpc>
                <a:spcPct val="115000"/>
              </a:lnSpc>
              <a:spcAft>
                <a:spcPts val="1000"/>
              </a:spcAft>
            </a:pPr>
            <a:r>
              <a:rPr lang="en-GB" sz="1100" dirty="0">
                <a:effectLst/>
                <a:latin typeface="Calibri"/>
                <a:ea typeface="Calibri"/>
                <a:cs typeface="Times New Roman"/>
              </a:rPr>
              <a:t> </a:t>
            </a:r>
            <a:endParaRPr lang="en-US" sz="1100" dirty="0">
              <a:effectLst/>
              <a:latin typeface="Calibri"/>
              <a:ea typeface="Calibri"/>
              <a:cs typeface="Times New Roman"/>
            </a:endParaRPr>
          </a:p>
          <a:p>
            <a:pPr>
              <a:lnSpc>
                <a:spcPct val="115000"/>
              </a:lnSpc>
              <a:spcAft>
                <a:spcPts val="1000"/>
              </a:spcAft>
            </a:pPr>
            <a:r>
              <a:rPr lang="en-GB" sz="1100" dirty="0">
                <a:effectLst/>
                <a:latin typeface="Calibri"/>
                <a:ea typeface="Calibri"/>
                <a:cs typeface="Times New Roman"/>
              </a:rPr>
              <a:t> </a:t>
            </a:r>
            <a:endParaRPr lang="en-US" sz="1100" dirty="0">
              <a:effectLst/>
              <a:latin typeface="Calibri"/>
              <a:ea typeface="Calibri"/>
              <a:cs typeface="Times New Roman"/>
            </a:endParaRPr>
          </a:p>
        </p:txBody>
      </p:sp>
      <p:pic>
        <p:nvPicPr>
          <p:cNvPr id="6" name="v4.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8404526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0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Food Shopping activity</a:t>
            </a:r>
            <a:endParaRPr lang="en-US" dirty="0"/>
          </a:p>
        </p:txBody>
      </p:sp>
      <p:sp>
        <p:nvSpPr>
          <p:cNvPr id="3" name="Content Placeholder 2"/>
          <p:cNvSpPr>
            <a:spLocks noGrp="1"/>
          </p:cNvSpPr>
          <p:nvPr>
            <p:ph idx="1"/>
          </p:nvPr>
        </p:nvSpPr>
        <p:spPr/>
        <p:txBody>
          <a:bodyPr>
            <a:normAutofit fontScale="92500" lnSpcReduction="20000"/>
          </a:bodyPr>
          <a:lstStyle/>
          <a:p>
            <a:r>
              <a:rPr lang="en-GB" dirty="0"/>
              <a:t>A visit to the local supermarket to purchase food with a view to cooking and preparing it later. Extra time should be built into the timetable for such an external activity. An outing to a supermarket is a very normal, typical activity for the majority of children, but perhaps not for the child with food aversion. The visit itself also exposes the child to food and drink outside of the context of actually having to eat it.</a:t>
            </a:r>
          </a:p>
          <a:p>
            <a:r>
              <a:rPr lang="en-GB" dirty="0"/>
              <a:t>Example of food to prepare and cook with the child: packet dessert mixes that only need to be whisked with milk</a:t>
            </a:r>
            <a:endParaRPr lang="en-US" dirty="0"/>
          </a:p>
        </p:txBody>
      </p:sp>
    </p:spTree>
    <p:extLst>
      <p:ext uri="{BB962C8B-B14F-4D97-AF65-F5344CB8AC3E}">
        <p14:creationId xmlns:p14="http://schemas.microsoft.com/office/powerpoint/2010/main" val="1499438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Let’s cook activity</a:t>
            </a:r>
            <a:endParaRPr lang="en-US" dirty="0"/>
          </a:p>
        </p:txBody>
      </p:sp>
      <p:sp>
        <p:nvSpPr>
          <p:cNvPr id="3" name="Content Placeholder 2"/>
          <p:cNvSpPr>
            <a:spLocks noGrp="1"/>
          </p:cNvSpPr>
          <p:nvPr>
            <p:ph idx="1"/>
          </p:nvPr>
        </p:nvSpPr>
        <p:spPr/>
        <p:txBody>
          <a:bodyPr>
            <a:normAutofit fontScale="92500"/>
          </a:bodyPr>
          <a:lstStyle/>
          <a:p>
            <a:r>
              <a:rPr lang="en-GB" dirty="0"/>
              <a:t>Prepare and cook the food purchased from the supermarket. This activity exposes the child to food, physically touching food, and food preparation, in a non-threatening way. It also increases control over the food in question as the child prepares the food himself or is an active participant in the process.</a:t>
            </a:r>
          </a:p>
          <a:p>
            <a:r>
              <a:rPr lang="en-GB" dirty="0"/>
              <a:t>Prepare for cooking by setting the table and fetching necessary utensils and crockery.</a:t>
            </a:r>
          </a:p>
          <a:p>
            <a:r>
              <a:rPr lang="en-GB" dirty="0"/>
              <a:t>Take turns in opening the food packets, spilling out the contents into a bowl, mixing/stirring, etc.</a:t>
            </a:r>
            <a:endParaRPr lang="en-US" dirty="0"/>
          </a:p>
        </p:txBody>
      </p:sp>
    </p:spTree>
    <p:extLst>
      <p:ext uri="{BB962C8B-B14F-4D97-AF65-F5344CB8AC3E}">
        <p14:creationId xmlns:p14="http://schemas.microsoft.com/office/powerpoint/2010/main" val="4129659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Food play (messy play)</a:t>
            </a:r>
            <a:endParaRPr lang="en-US" dirty="0"/>
          </a:p>
        </p:txBody>
      </p:sp>
      <p:sp>
        <p:nvSpPr>
          <p:cNvPr id="3" name="Content Placeholder 2"/>
          <p:cNvSpPr>
            <a:spLocks noGrp="1"/>
          </p:cNvSpPr>
          <p:nvPr>
            <p:ph idx="1"/>
          </p:nvPr>
        </p:nvSpPr>
        <p:spPr/>
        <p:txBody>
          <a:bodyPr/>
          <a:lstStyle/>
          <a:p>
            <a:pPr marL="109728" indent="0">
              <a:buNone/>
            </a:pPr>
            <a:r>
              <a:rPr lang="en-GB" dirty="0"/>
              <a:t>Aims of food play:</a:t>
            </a:r>
          </a:p>
          <a:p>
            <a:pPr lvl="1"/>
            <a:r>
              <a:rPr lang="en-GB" dirty="0">
                <a:solidFill>
                  <a:schemeClr val="tx1"/>
                </a:solidFill>
              </a:rPr>
              <a:t>To desensitise the child to food smells and textures</a:t>
            </a:r>
          </a:p>
          <a:p>
            <a:pPr lvl="1"/>
            <a:r>
              <a:rPr lang="en-GB" dirty="0">
                <a:solidFill>
                  <a:schemeClr val="tx1"/>
                </a:solidFill>
              </a:rPr>
              <a:t>To help prepare the child for eating</a:t>
            </a:r>
          </a:p>
          <a:p>
            <a:pPr lvl="1"/>
            <a:r>
              <a:rPr lang="en-GB" dirty="0">
                <a:solidFill>
                  <a:schemeClr val="tx1"/>
                </a:solidFill>
              </a:rPr>
              <a:t>To assist in developing a positive attitude to food</a:t>
            </a:r>
            <a:endParaRPr lang="en-US" dirty="0">
              <a:solidFill>
                <a:schemeClr val="tx1"/>
              </a:solidFill>
            </a:endParaRPr>
          </a:p>
        </p:txBody>
      </p:sp>
      <p:pic>
        <p:nvPicPr>
          <p:cNvPr id="4" name="v4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311801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8512" y="1110800"/>
            <a:ext cx="6120680" cy="461665"/>
          </a:xfrm>
          <a:prstGeom prst="rect">
            <a:avLst/>
          </a:prstGeom>
          <a:noFill/>
        </p:spPr>
        <p:txBody>
          <a:bodyPr wrap="square" rtlCol="0">
            <a:spAutoFit/>
          </a:bodyPr>
          <a:lstStyle/>
          <a:p>
            <a:r>
              <a:rPr lang="en-GB" sz="2400" dirty="0">
                <a:solidFill>
                  <a:schemeClr val="tx2"/>
                </a:solidFill>
              </a:rPr>
              <a:t>Food Play Example </a:t>
            </a:r>
          </a:p>
        </p:txBody>
      </p:sp>
      <p:pic>
        <p:nvPicPr>
          <p:cNvPr id="3" name="v43.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58501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15616" y="980728"/>
            <a:ext cx="6480720" cy="954107"/>
          </a:xfrm>
          <a:prstGeom prst="rect">
            <a:avLst/>
          </a:prstGeom>
          <a:noFill/>
        </p:spPr>
        <p:txBody>
          <a:bodyPr wrap="square" rtlCol="0">
            <a:spAutoFit/>
          </a:bodyPr>
          <a:lstStyle/>
          <a:p>
            <a:pPr algn="ctr"/>
            <a:r>
              <a:rPr lang="en-GB" sz="2800" dirty="0">
                <a:solidFill>
                  <a:schemeClr val="accent3">
                    <a:lumMod val="50000"/>
                  </a:schemeClr>
                </a:solidFill>
                <a:latin typeface="+mj-lt"/>
              </a:rPr>
              <a:t>Please click on the link below to watch an example of a food fun session:</a:t>
            </a:r>
            <a:endParaRPr lang="en-US" sz="2800" dirty="0">
              <a:solidFill>
                <a:schemeClr val="accent3">
                  <a:lumMod val="50000"/>
                </a:schemeClr>
              </a:solidFill>
              <a:latin typeface="+mj-lt"/>
            </a:endParaRPr>
          </a:p>
        </p:txBody>
      </p:sp>
      <p:sp>
        <p:nvSpPr>
          <p:cNvPr id="2" name="TextBox 1"/>
          <p:cNvSpPr txBox="1"/>
          <p:nvPr/>
        </p:nvSpPr>
        <p:spPr>
          <a:xfrm>
            <a:off x="323528" y="4869160"/>
            <a:ext cx="7632848" cy="1477328"/>
          </a:xfrm>
          <a:prstGeom prst="rect">
            <a:avLst/>
          </a:prstGeom>
          <a:noFill/>
        </p:spPr>
        <p:txBody>
          <a:bodyPr wrap="square" rtlCol="0">
            <a:spAutoFit/>
          </a:bodyPr>
          <a:lstStyle/>
          <a:p>
            <a:pPr algn="ctr"/>
            <a:r>
              <a:rPr lang="en-GB" dirty="0"/>
              <a:t>Remember: make food fun as playful as possible to engage your child and ensure they have a positive experience! This could involve making sound effects and positive noises (for example “</a:t>
            </a:r>
            <a:r>
              <a:rPr lang="en-GB" dirty="0" err="1"/>
              <a:t>wheee</a:t>
            </a:r>
            <a:r>
              <a:rPr lang="en-GB" dirty="0"/>
              <a:t>” “splash” “</a:t>
            </a:r>
            <a:r>
              <a:rPr lang="en-GB" dirty="0" err="1"/>
              <a:t>mmmm</a:t>
            </a:r>
            <a:r>
              <a:rPr lang="en-GB" dirty="0"/>
              <a:t>” “yay” “yummy”) If the child gets distressed you have gone too far and need to go back a stage on the steps to eating hierarchy.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1923688"/>
            <a:ext cx="3888432" cy="2197809"/>
          </a:xfrm>
          <a:prstGeom prst="rect">
            <a:avLst/>
          </a:prstGeom>
        </p:spPr>
      </p:pic>
      <p:sp>
        <p:nvSpPr>
          <p:cNvPr id="6" name="TextBox 5"/>
          <p:cNvSpPr txBox="1"/>
          <p:nvPr/>
        </p:nvSpPr>
        <p:spPr>
          <a:xfrm>
            <a:off x="1102093" y="4371911"/>
            <a:ext cx="6624736" cy="923330"/>
          </a:xfrm>
          <a:prstGeom prst="rect">
            <a:avLst/>
          </a:prstGeom>
          <a:noFill/>
        </p:spPr>
        <p:txBody>
          <a:bodyPr wrap="square" rtlCol="0">
            <a:spAutoFit/>
          </a:bodyPr>
          <a:lstStyle/>
          <a:p>
            <a:pPr algn="ctr"/>
            <a:r>
              <a:rPr lang="en-US" dirty="0">
                <a:solidFill>
                  <a:schemeClr val="accent2"/>
                </a:solidFill>
                <a:hlinkClick r:id="rId3"/>
              </a:rPr>
              <a:t>https://www.youtube.com/watch?v=OVqrmwBLNWc</a:t>
            </a:r>
            <a:r>
              <a:rPr lang="en-US" dirty="0">
                <a:solidFill>
                  <a:schemeClr val="accent2"/>
                </a:solidFill>
              </a:rPr>
              <a:t> </a:t>
            </a:r>
          </a:p>
          <a:p>
            <a:pPr algn="ctr"/>
            <a:r>
              <a:rPr lang="en-US" dirty="0">
                <a:solidFill>
                  <a:schemeClr val="accent2"/>
                </a:solidFill>
              </a:rPr>
              <a:t> </a:t>
            </a:r>
          </a:p>
          <a:p>
            <a:endParaRPr lang="en-US" dirty="0"/>
          </a:p>
        </p:txBody>
      </p:sp>
    </p:spTree>
    <p:extLst>
      <p:ext uri="{BB962C8B-B14F-4D97-AF65-F5344CB8AC3E}">
        <p14:creationId xmlns:p14="http://schemas.microsoft.com/office/powerpoint/2010/main" val="2059558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Food play example continued…</a:t>
            </a:r>
            <a:endParaRPr lang="en-US" dirty="0"/>
          </a:p>
        </p:txBody>
      </p:sp>
      <p:pic>
        <p:nvPicPr>
          <p:cNvPr id="5" name="v45.wm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4267200" y="4106863"/>
            <a:ext cx="609600" cy="609600"/>
          </a:xfrm>
        </p:spPr>
      </p:pic>
    </p:spTree>
    <p:extLst>
      <p:ext uri="{BB962C8B-B14F-4D97-AF65-F5344CB8AC3E}">
        <p14:creationId xmlns:p14="http://schemas.microsoft.com/office/powerpoint/2010/main" val="395013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43"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Thank You For Listening </a:t>
            </a:r>
            <a:endParaRPr lang="en-US" dirty="0"/>
          </a:p>
        </p:txBody>
      </p:sp>
      <p:pic>
        <p:nvPicPr>
          <p:cNvPr id="5" name="v46.wm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267200" y="4106863"/>
            <a:ext cx="609600" cy="609600"/>
          </a:xfrm>
        </p:spPr>
      </p:pic>
    </p:spTree>
    <p:extLst>
      <p:ext uri="{BB962C8B-B14F-4D97-AF65-F5344CB8AC3E}">
        <p14:creationId xmlns:p14="http://schemas.microsoft.com/office/powerpoint/2010/main" val="2084141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Resources and Useful Links </a:t>
            </a:r>
            <a:endParaRPr lang="en-US" dirty="0"/>
          </a:p>
        </p:txBody>
      </p:sp>
      <p:sp>
        <p:nvSpPr>
          <p:cNvPr id="3" name="Content Placeholder 2"/>
          <p:cNvSpPr>
            <a:spLocks noGrp="1"/>
          </p:cNvSpPr>
          <p:nvPr>
            <p:ph idx="1"/>
          </p:nvPr>
        </p:nvSpPr>
        <p:spPr/>
        <p:txBody>
          <a:bodyPr>
            <a:normAutofit fontScale="70000" lnSpcReduction="20000"/>
          </a:bodyPr>
          <a:lstStyle/>
          <a:p>
            <a:pPr marL="109728" indent="0">
              <a:buNone/>
            </a:pPr>
            <a:r>
              <a:rPr lang="en-US" dirty="0"/>
              <a:t>Books: </a:t>
            </a:r>
          </a:p>
          <a:p>
            <a:r>
              <a:rPr lang="en-GB" dirty="0"/>
              <a:t>Food Refusal and Avoidant eating in children including those with Autism Spectrum Conditions  Gillian Harris and Elizabeth </a:t>
            </a:r>
            <a:r>
              <a:rPr lang="en-GB" dirty="0" err="1"/>
              <a:t>Shea</a:t>
            </a:r>
            <a:endParaRPr lang="en-US" dirty="0"/>
          </a:p>
          <a:p>
            <a:r>
              <a:rPr lang="en-US" dirty="0"/>
              <a:t>The Out-of-Sync Child: </a:t>
            </a:r>
            <a:r>
              <a:rPr lang="en-US" dirty="0" err="1"/>
              <a:t>Recognising</a:t>
            </a:r>
            <a:r>
              <a:rPr lang="en-US" dirty="0"/>
              <a:t> and Coping with Sensory Processing Disorder’ by Carol Stock </a:t>
            </a:r>
            <a:r>
              <a:rPr lang="en-US" dirty="0" err="1"/>
              <a:t>Kranowitz</a:t>
            </a:r>
            <a:r>
              <a:rPr lang="en-US" dirty="0"/>
              <a:t> </a:t>
            </a:r>
          </a:p>
          <a:p>
            <a:r>
              <a:rPr lang="en-US" dirty="0"/>
              <a:t>‘Living Sensationally: Understanding your Senses’ by Winnie Dunn </a:t>
            </a:r>
          </a:p>
          <a:p>
            <a:r>
              <a:rPr lang="en-US" dirty="0"/>
              <a:t>The fun with Food Program edited by Arlene </a:t>
            </a:r>
            <a:r>
              <a:rPr lang="en-US" dirty="0" err="1"/>
              <a:t>McCurtin</a:t>
            </a:r>
            <a:r>
              <a:rPr lang="en-US" dirty="0"/>
              <a:t> </a:t>
            </a:r>
          </a:p>
          <a:p>
            <a:pPr marL="109728" indent="0">
              <a:buNone/>
            </a:pPr>
            <a:endParaRPr lang="en-US" dirty="0"/>
          </a:p>
          <a:p>
            <a:pPr marL="109728" indent="0">
              <a:buNone/>
            </a:pPr>
            <a:r>
              <a:rPr lang="en-US" dirty="0"/>
              <a:t>Websites: </a:t>
            </a:r>
          </a:p>
          <a:p>
            <a:r>
              <a:rPr lang="en-US" dirty="0"/>
              <a:t>https://spduniversity.spdstar.org.diweb/start introductory online course covering contributing factors and strategies to help picky eaters. </a:t>
            </a:r>
          </a:p>
          <a:p>
            <a:r>
              <a:rPr lang="en-US" dirty="0"/>
              <a:t>www.sensoryintegration.org.uk- provides information on sensory integration and courses for parents </a:t>
            </a:r>
          </a:p>
          <a:p>
            <a:r>
              <a:rPr lang="en-US" dirty="0"/>
              <a:t>www.spdstar.org- Star institute for sensory processing difficulties </a:t>
            </a:r>
          </a:p>
        </p:txBody>
      </p:sp>
    </p:spTree>
    <p:extLst>
      <p:ext uri="{BB962C8B-B14F-4D97-AF65-F5344CB8AC3E}">
        <p14:creationId xmlns:p14="http://schemas.microsoft.com/office/powerpoint/2010/main" val="2919928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36712"/>
            <a:ext cx="8229600" cy="1066800"/>
          </a:xfrm>
        </p:spPr>
        <p:txBody>
          <a:bodyPr/>
          <a:lstStyle/>
          <a:p>
            <a:r>
              <a:rPr lang="en-GB" dirty="0"/>
              <a:t>Typical “Picky Eating”</a:t>
            </a:r>
            <a:endParaRPr lang="en-US" dirty="0"/>
          </a:p>
        </p:txBody>
      </p:sp>
      <p:sp>
        <p:nvSpPr>
          <p:cNvPr id="3" name="Content Placeholder 2"/>
          <p:cNvSpPr>
            <a:spLocks noGrp="1"/>
          </p:cNvSpPr>
          <p:nvPr>
            <p:ph idx="1"/>
          </p:nvPr>
        </p:nvSpPr>
        <p:spPr/>
        <p:txBody>
          <a:bodyPr>
            <a:normAutofit fontScale="92500" lnSpcReduction="20000"/>
          </a:bodyPr>
          <a:lstStyle/>
          <a:p>
            <a:r>
              <a:rPr lang="en-GB" dirty="0"/>
              <a:t>It is completely normal for a toddler to reject foods that are new or unfamiliar to them </a:t>
            </a:r>
          </a:p>
          <a:p>
            <a:r>
              <a:rPr lang="en-GB" dirty="0"/>
              <a:t>Our sensory system is designed to protect us from potentially harmful foods by rejecting strong smells, tastes or foods that are unfamiliar</a:t>
            </a:r>
          </a:p>
          <a:p>
            <a:r>
              <a:rPr lang="en-GB" dirty="0"/>
              <a:t>Children are likely to also reject new foods if they are: </a:t>
            </a:r>
          </a:p>
          <a:p>
            <a:pPr marL="0" indent="0">
              <a:buNone/>
            </a:pPr>
            <a:r>
              <a:rPr lang="en-GB" dirty="0"/>
              <a:t>- distracted by toys, </a:t>
            </a:r>
            <a:r>
              <a:rPr lang="en-GB" dirty="0" err="1"/>
              <a:t>tv</a:t>
            </a:r>
            <a:r>
              <a:rPr lang="en-GB" dirty="0"/>
              <a:t> </a:t>
            </a:r>
            <a:r>
              <a:rPr lang="en-GB" dirty="0" err="1"/>
              <a:t>etc</a:t>
            </a:r>
            <a:endParaRPr lang="en-GB" dirty="0"/>
          </a:p>
          <a:p>
            <a:pPr marL="0" indent="0">
              <a:buNone/>
            </a:pPr>
            <a:r>
              <a:rPr lang="en-GB" dirty="0"/>
              <a:t>- upset or tired</a:t>
            </a:r>
          </a:p>
          <a:p>
            <a:pPr marL="0" indent="0">
              <a:buNone/>
            </a:pPr>
            <a:r>
              <a:rPr lang="en-GB" dirty="0"/>
              <a:t>- feeling unwell</a:t>
            </a:r>
          </a:p>
          <a:p>
            <a:pPr marL="0" indent="0">
              <a:buNone/>
            </a:pPr>
            <a:r>
              <a:rPr lang="en-GB" dirty="0"/>
              <a:t>- have constipation</a:t>
            </a:r>
          </a:p>
          <a:p>
            <a:pPr marL="0" indent="0">
              <a:buNone/>
            </a:pPr>
            <a:r>
              <a:rPr lang="en-GB" dirty="0"/>
              <a:t>- not hungry because they have been snacking</a:t>
            </a:r>
          </a:p>
          <a:p>
            <a:endParaRPr lang="en-US" dirty="0"/>
          </a:p>
        </p:txBody>
      </p:sp>
      <p:pic>
        <p:nvPicPr>
          <p:cNvPr id="5" name="v5.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44626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0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Typical limited diet</a:t>
            </a:r>
            <a:endParaRPr lang="en-US" dirty="0"/>
          </a:p>
        </p:txBody>
      </p:sp>
      <p:sp>
        <p:nvSpPr>
          <p:cNvPr id="3" name="Content Placeholder 2"/>
          <p:cNvSpPr>
            <a:spLocks noGrp="1"/>
          </p:cNvSpPr>
          <p:nvPr>
            <p:ph idx="1"/>
          </p:nvPr>
        </p:nvSpPr>
        <p:spPr/>
        <p:txBody>
          <a:bodyPr/>
          <a:lstStyle/>
          <a:p>
            <a:r>
              <a:rPr lang="en-GB" dirty="0"/>
              <a:t>Breakfast: 1 Weetabix with milk</a:t>
            </a:r>
          </a:p>
          <a:p>
            <a:r>
              <a:rPr lang="en-GB" dirty="0"/>
              <a:t>Mid Morning: 2 rice cakes</a:t>
            </a:r>
          </a:p>
          <a:p>
            <a:r>
              <a:rPr lang="en-GB" dirty="0"/>
              <a:t>Lunch: jam sandwich, 2 slices bread, packet crisps</a:t>
            </a:r>
          </a:p>
          <a:p>
            <a:r>
              <a:rPr lang="en-GB" dirty="0"/>
              <a:t>Mid afternoon: crumpet with margarine and jam</a:t>
            </a:r>
          </a:p>
          <a:p>
            <a:r>
              <a:rPr lang="en-GB" dirty="0"/>
              <a:t>Evening meal: 2 chicken nuggets, 1 smiley face </a:t>
            </a:r>
          </a:p>
          <a:p>
            <a:r>
              <a:rPr lang="en-GB" dirty="0"/>
              <a:t>Fluids:250ml full cream milk, 400ml squash</a:t>
            </a:r>
          </a:p>
          <a:p>
            <a:endParaRPr lang="en-US" dirty="0"/>
          </a:p>
        </p:txBody>
      </p:sp>
      <p:pic>
        <p:nvPicPr>
          <p:cNvPr id="5" name="v6.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602347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dirty="0"/>
              <a:t>Recommended nutritional intake for pre school children (school aged children will require slightly more)</a:t>
            </a:r>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63396225"/>
              </p:ext>
            </p:extLst>
          </p:nvPr>
        </p:nvGraphicFramePr>
        <p:xfrm>
          <a:off x="457200" y="2249488"/>
          <a:ext cx="8229600" cy="4324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v7.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877792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8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13163424"/>
              </p:ext>
            </p:extLst>
          </p:nvPr>
        </p:nvGraphicFramePr>
        <p:xfrm>
          <a:off x="457200" y="2249488"/>
          <a:ext cx="8229600" cy="4324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v8.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35494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When picky eating is a problem?</a:t>
            </a:r>
            <a:endParaRPr lang="en-US" dirty="0"/>
          </a:p>
        </p:txBody>
      </p:sp>
      <p:sp>
        <p:nvSpPr>
          <p:cNvPr id="3" name="Content Placeholder 2"/>
          <p:cNvSpPr>
            <a:spLocks noGrp="1"/>
          </p:cNvSpPr>
          <p:nvPr>
            <p:ph idx="1"/>
          </p:nvPr>
        </p:nvSpPr>
        <p:spPr/>
        <p:txBody>
          <a:bodyPr/>
          <a:lstStyle/>
          <a:p>
            <a:r>
              <a:rPr lang="en-GB" dirty="0"/>
              <a:t>When your child is losing weight</a:t>
            </a:r>
          </a:p>
          <a:p>
            <a:r>
              <a:rPr lang="en-GB" dirty="0"/>
              <a:t>When your child is showing signs of poor health relating to eating</a:t>
            </a:r>
          </a:p>
          <a:p>
            <a:r>
              <a:rPr lang="en-GB" dirty="0"/>
              <a:t>If your child is eating very few types of food </a:t>
            </a:r>
          </a:p>
          <a:p>
            <a:r>
              <a:rPr lang="en-GB" dirty="0"/>
              <a:t>If mealtime behaviours are causing stress and anxiety</a:t>
            </a:r>
            <a:endParaRPr lang="en-US" dirty="0"/>
          </a:p>
        </p:txBody>
      </p:sp>
      <p:pic>
        <p:nvPicPr>
          <p:cNvPr id="5" name="v9.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21156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3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1182</TotalTime>
  <Words>3147</Words>
  <Application>Microsoft Office PowerPoint</Application>
  <PresentationFormat>On-screen Show (4:3)</PresentationFormat>
  <Paragraphs>381</Paragraphs>
  <Slides>47</Slides>
  <Notes>10</Notes>
  <HiddenSlides>0</HiddenSlides>
  <MMClips>46</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5" baseType="lpstr">
      <vt:lpstr>Arial</vt:lpstr>
      <vt:lpstr>Calibri</vt:lpstr>
      <vt:lpstr>Georgia</vt:lpstr>
      <vt:lpstr>Trebuchet MS</vt:lpstr>
      <vt:lpstr>Wingdings</vt:lpstr>
      <vt:lpstr>Wingdings 2</vt:lpstr>
      <vt:lpstr>Urban</vt:lpstr>
      <vt:lpstr>Imaging.Document</vt:lpstr>
      <vt:lpstr>Introduction to Eating Difficulties</vt:lpstr>
      <vt:lpstr>Eating</vt:lpstr>
      <vt:lpstr>Professionals involved in eating</vt:lpstr>
      <vt:lpstr>Typical Developmental Stages</vt:lpstr>
      <vt:lpstr>Typical “Picky Eating”</vt:lpstr>
      <vt:lpstr>Typical limited diet</vt:lpstr>
      <vt:lpstr>Recommended nutritional intake for pre school children (school aged children will require slightly more)</vt:lpstr>
      <vt:lpstr>PowerPoint Presentation</vt:lpstr>
      <vt:lpstr>When picky eating is a problem?</vt:lpstr>
      <vt:lpstr>Motor Skills</vt:lpstr>
      <vt:lpstr>Behaviour and Anxiety</vt:lpstr>
      <vt:lpstr>Common Sensory Eating Issues</vt:lpstr>
      <vt:lpstr>Over-responsive to visual input</vt:lpstr>
      <vt:lpstr>Over-responsiveness to Smell</vt:lpstr>
      <vt:lpstr>Over-responsiveness to tactile input</vt:lpstr>
      <vt:lpstr>Over-responsiveness to taste</vt:lpstr>
      <vt:lpstr>Over-responsiveness to auditory input</vt:lpstr>
      <vt:lpstr>Under-responsiveness – Low registration</vt:lpstr>
      <vt:lpstr>Under-responsiveness - Seeker</vt:lpstr>
      <vt:lpstr>Sensory Discrimination</vt:lpstr>
      <vt:lpstr>Steps to Eating</vt:lpstr>
      <vt:lpstr>Steps to Eating</vt:lpstr>
      <vt:lpstr>PowerPoint Presentation</vt:lpstr>
      <vt:lpstr>Strategies to try at home…</vt:lpstr>
      <vt:lpstr>Seating</vt:lpstr>
      <vt:lpstr>Motor Skills</vt:lpstr>
      <vt:lpstr>Managing Behaviour and Anxiety</vt:lpstr>
      <vt:lpstr>Adults’ Interaction</vt:lpstr>
      <vt:lpstr>Teaching your child</vt:lpstr>
      <vt:lpstr>Food Chaining </vt:lpstr>
      <vt:lpstr>Sensory solutions</vt:lpstr>
      <vt:lpstr>Eating schedule/routine</vt:lpstr>
      <vt:lpstr>Further Strategies</vt:lpstr>
      <vt:lpstr>PowerPoint Presentation</vt:lpstr>
      <vt:lpstr>Categories of food play progression</vt:lpstr>
      <vt:lpstr>Food play progression</vt:lpstr>
      <vt:lpstr>Wet food hierarchy</vt:lpstr>
      <vt:lpstr>Feely bag Activity</vt:lpstr>
      <vt:lpstr>Pretend tea party Activity</vt:lpstr>
      <vt:lpstr>Food Shopping activity</vt:lpstr>
      <vt:lpstr>Let’s cook activity</vt:lpstr>
      <vt:lpstr>Food play (messy play)</vt:lpstr>
      <vt:lpstr>PowerPoint Presentation</vt:lpstr>
      <vt:lpstr>PowerPoint Presentation</vt:lpstr>
      <vt:lpstr>Food play example continued…</vt:lpstr>
      <vt:lpstr>Thank You For Listening </vt:lpstr>
      <vt:lpstr>Resources and Useful Links </vt:lpstr>
    </vt:vector>
  </TitlesOfParts>
  <Company>Poole Hospital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Shelton, Rebecca</dc:creator>
  <cp:lastModifiedBy>Ruddick, Charlotte</cp:lastModifiedBy>
  <cp:revision>93</cp:revision>
  <dcterms:created xsi:type="dcterms:W3CDTF">2018-01-29T15:23:22Z</dcterms:created>
  <dcterms:modified xsi:type="dcterms:W3CDTF">2025-04-15T14:32:10Z</dcterms:modified>
</cp:coreProperties>
</file>