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83" r:id="rId1"/>
  </p:sldMasterIdLst>
  <p:notesMasterIdLst>
    <p:notesMasterId r:id="rId23"/>
  </p:notesMasterIdLst>
  <p:sldIdLst>
    <p:sldId id="256" r:id="rId2"/>
    <p:sldId id="296" r:id="rId3"/>
    <p:sldId id="258" r:id="rId4"/>
    <p:sldId id="289" r:id="rId5"/>
    <p:sldId id="260" r:id="rId6"/>
    <p:sldId id="261" r:id="rId7"/>
    <p:sldId id="262" r:id="rId8"/>
    <p:sldId id="263" r:id="rId9"/>
    <p:sldId id="264" r:id="rId10"/>
    <p:sldId id="265" r:id="rId11"/>
    <p:sldId id="290" r:id="rId12"/>
    <p:sldId id="291" r:id="rId13"/>
    <p:sldId id="268" r:id="rId14"/>
    <p:sldId id="269" r:id="rId15"/>
    <p:sldId id="270" r:id="rId16"/>
    <p:sldId id="271" r:id="rId17"/>
    <p:sldId id="292" r:id="rId18"/>
    <p:sldId id="293" r:id="rId19"/>
    <p:sldId id="295" r:id="rId20"/>
    <p:sldId id="281" r:id="rId21"/>
    <p:sldId id="288" r:id="rId22"/>
  </p:sldIdLst>
  <p:sldSz cx="14630400" cy="8229600"/>
  <p:notesSz cx="8229600" cy="14630400"/>
  <p:embeddedFontLst>
    <p:embeddedFont>
      <p:font typeface="Barlow" panose="020B0604020202020204" charset="0"/>
      <p:regular r:id="rId24"/>
      <p:bold r:id="rId25"/>
      <p:italic r:id="rId26"/>
      <p:boldItalic r:id="rId27"/>
    </p:embeddedFont>
    <p:embeddedFont>
      <p:font typeface="Sora Medium" panose="020B0604020202020204" charset="0"/>
      <p:regular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Noto Sans TC" panose="020B0604020202020204" charset="-128"/>
      <p:regular r:id="rId35"/>
    </p:embeddedFont>
    <p:embeddedFont>
      <p:font typeface="Montserrat" panose="020B060402020202020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E94B43-8A55-41A7-B548-CC1E3686BED7}" v="1" dt="2024-11-08T21:37:34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7" d="100"/>
          <a:sy n="97" d="100"/>
        </p:scale>
        <p:origin x="-330" y="-11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hafoor, Imran" userId="c6c38531-dfe2-4fdb-95ba-db89c1b10ec9" providerId="ADAL" clId="{D659DFFA-6A16-477D-B1D5-A630DBE428B1}"/>
    <pc:docChg chg="custSel delSld modSld">
      <pc:chgData name="Ghafoor, Imran" userId="c6c38531-dfe2-4fdb-95ba-db89c1b10ec9" providerId="ADAL" clId="{D659DFFA-6A16-477D-B1D5-A630DBE428B1}" dt="2024-11-04T06:36:30.551" v="52" actId="20577"/>
      <pc:docMkLst>
        <pc:docMk/>
      </pc:docMkLst>
      <pc:sldChg chg="modSp mod">
        <pc:chgData name="Ghafoor, Imran" userId="c6c38531-dfe2-4fdb-95ba-db89c1b10ec9" providerId="ADAL" clId="{D659DFFA-6A16-477D-B1D5-A630DBE428B1}" dt="2024-11-04T06:36:30.551" v="52" actId="20577"/>
        <pc:sldMkLst>
          <pc:docMk/>
          <pc:sldMk cId="0" sldId="256"/>
        </pc:sldMkLst>
        <pc:spChg chg="mod">
          <ac:chgData name="Ghafoor, Imran" userId="c6c38531-dfe2-4fdb-95ba-db89c1b10ec9" providerId="ADAL" clId="{D659DFFA-6A16-477D-B1D5-A630DBE428B1}" dt="2024-11-04T06:36:30.551" v="52" actId="20577"/>
          <ac:spMkLst>
            <pc:docMk/>
            <pc:sldMk cId="0" sldId="256"/>
            <ac:spMk id="5" creationId="{00000000-0000-0000-0000-000000000000}"/>
          </ac:spMkLst>
        </pc:spChg>
      </pc:sldChg>
      <pc:sldChg chg="addSp delSp modSp del mod">
        <pc:chgData name="Ghafoor, Imran" userId="c6c38531-dfe2-4fdb-95ba-db89c1b10ec9" providerId="ADAL" clId="{D659DFFA-6A16-477D-B1D5-A630DBE428B1}" dt="2024-10-04T14:56:02.032" v="6" actId="47"/>
        <pc:sldMkLst>
          <pc:docMk/>
          <pc:sldMk cId="0" sldId="294"/>
        </pc:sldMkLst>
        <pc:graphicFrameChg chg="add mod">
          <ac:chgData name="Ghafoor, Imran" userId="c6c38531-dfe2-4fdb-95ba-db89c1b10ec9" providerId="ADAL" clId="{D659DFFA-6A16-477D-B1D5-A630DBE428B1}" dt="2024-10-04T14:55:50.990" v="5" actId="14100"/>
          <ac:graphicFrameMkLst>
            <pc:docMk/>
            <pc:sldMk cId="0" sldId="294"/>
            <ac:graphicFrameMk id="4" creationId="{9E53D80B-4EE7-1D2C-52EF-124C3C7B6D1A}"/>
          </ac:graphicFrameMkLst>
        </pc:graphicFrameChg>
        <pc:picChg chg="del">
          <ac:chgData name="Ghafoor, Imran" userId="c6c38531-dfe2-4fdb-95ba-db89c1b10ec9" providerId="ADAL" clId="{D659DFFA-6A16-477D-B1D5-A630DBE428B1}" dt="2024-10-04T14:55:36.807" v="0" actId="478"/>
          <ac:picMkLst>
            <pc:docMk/>
            <pc:sldMk cId="0" sldId="294"/>
            <ac:picMk id="2" creationId="{00000000-0000-0000-0000-000000000000}"/>
          </ac:picMkLst>
        </pc:picChg>
      </pc:sldChg>
      <pc:sldChg chg="addSp delSp modSp mod">
        <pc:chgData name="Ghafoor, Imran" userId="c6c38531-dfe2-4fdb-95ba-db89c1b10ec9" providerId="ADAL" clId="{D659DFFA-6A16-477D-B1D5-A630DBE428B1}" dt="2024-10-05T08:14:26.238" v="26" actId="14100"/>
        <pc:sldMkLst>
          <pc:docMk/>
          <pc:sldMk cId="1270868720" sldId="295"/>
        </pc:sldMkLst>
        <pc:graphicFrameChg chg="del">
          <ac:chgData name="Ghafoor, Imran" userId="c6c38531-dfe2-4fdb-95ba-db89c1b10ec9" providerId="ADAL" clId="{D659DFFA-6A16-477D-B1D5-A630DBE428B1}" dt="2024-10-04T14:57:34.076" v="18" actId="478"/>
          <ac:graphicFrameMkLst>
            <pc:docMk/>
            <pc:sldMk cId="1270868720" sldId="295"/>
            <ac:graphicFrameMk id="2" creationId="{48C74EE8-3EC5-E7F6-9DF2-3B3668C7F492}"/>
          </ac:graphicFrameMkLst>
        </pc:graphicFrameChg>
        <pc:graphicFrameChg chg="add mod">
          <ac:chgData name="Ghafoor, Imran" userId="c6c38531-dfe2-4fdb-95ba-db89c1b10ec9" providerId="ADAL" clId="{D659DFFA-6A16-477D-B1D5-A630DBE428B1}" dt="2024-10-05T08:14:26.238" v="26" actId="14100"/>
          <ac:graphicFrameMkLst>
            <pc:docMk/>
            <pc:sldMk cId="1270868720" sldId="295"/>
            <ac:graphicFrameMk id="3" creationId="{D3AF1F44-102E-2D28-FA2F-FC2CAEAAF244}"/>
          </ac:graphicFrameMkLst>
        </pc:graphicFrameChg>
      </pc:sldChg>
      <pc:sldChg chg="addSp delSp modSp mod">
        <pc:chgData name="Ghafoor, Imran" userId="c6c38531-dfe2-4fdb-95ba-db89c1b10ec9" providerId="ADAL" clId="{D659DFFA-6A16-477D-B1D5-A630DBE428B1}" dt="2024-10-05T08:23:27.748" v="37" actId="14100"/>
        <pc:sldMkLst>
          <pc:docMk/>
          <pc:sldMk cId="0" sldId="296"/>
        </pc:sldMkLst>
        <pc:graphicFrameChg chg="add mod">
          <ac:chgData name="Ghafoor, Imran" userId="c6c38531-dfe2-4fdb-95ba-db89c1b10ec9" providerId="ADAL" clId="{D659DFFA-6A16-477D-B1D5-A630DBE428B1}" dt="2024-10-05T08:23:27.748" v="37" actId="14100"/>
          <ac:graphicFrameMkLst>
            <pc:docMk/>
            <pc:sldMk cId="0" sldId="296"/>
            <ac:graphicFrameMk id="2" creationId="{23466494-B976-2EA8-CB28-A63A7638633F}"/>
          </ac:graphicFrameMkLst>
        </pc:graphicFrameChg>
        <pc:graphicFrameChg chg="add del mod">
          <ac:chgData name="Ghafoor, Imran" userId="c6c38531-dfe2-4fdb-95ba-db89c1b10ec9" providerId="ADAL" clId="{D659DFFA-6A16-477D-B1D5-A630DBE428B1}" dt="2024-10-05T08:23:10.157" v="33" actId="478"/>
          <ac:graphicFrameMkLst>
            <pc:docMk/>
            <pc:sldMk cId="0" sldId="296"/>
            <ac:graphicFrameMk id="4" creationId="{2C430C6D-C0CE-A7A3-CAA3-4112C2B90B3D}"/>
          </ac:graphicFrameMkLst>
        </pc:graphicFrameChg>
        <pc:picChg chg="del">
          <ac:chgData name="Ghafoor, Imran" userId="c6c38531-dfe2-4fdb-95ba-db89c1b10ec9" providerId="ADAL" clId="{D659DFFA-6A16-477D-B1D5-A630DBE428B1}" dt="2024-10-04T14:56:05.305" v="7" actId="478"/>
          <ac:picMkLst>
            <pc:docMk/>
            <pc:sldMk cId="0" sldId="296"/>
            <ac:picMk id="2" creationId="{00000000-0000-0000-0000-000000000000}"/>
          </ac:picMkLst>
        </pc:picChg>
      </pc:sldChg>
      <pc:sldChg chg="addSp delSp modSp mod">
        <pc:chgData name="Ghafoor, Imran" userId="c6c38531-dfe2-4fdb-95ba-db89c1b10ec9" providerId="ADAL" clId="{D659DFFA-6A16-477D-B1D5-A630DBE428B1}" dt="2024-10-05T08:22:58.429" v="32" actId="14100"/>
        <pc:sldMkLst>
          <pc:docMk/>
          <pc:sldMk cId="0" sldId="297"/>
        </pc:sldMkLst>
        <pc:graphicFrameChg chg="add del mod">
          <ac:chgData name="Ghafoor, Imran" userId="c6c38531-dfe2-4fdb-95ba-db89c1b10ec9" providerId="ADAL" clId="{D659DFFA-6A16-477D-B1D5-A630DBE428B1}" dt="2024-10-05T08:22:45.067" v="28" actId="478"/>
          <ac:graphicFrameMkLst>
            <pc:docMk/>
            <pc:sldMk cId="0" sldId="297"/>
            <ac:graphicFrameMk id="2" creationId="{61D091A8-DF17-1D4B-E58E-7E26691A3257}"/>
          </ac:graphicFrameMkLst>
        </pc:graphicFrameChg>
        <pc:graphicFrameChg chg="add del mod">
          <ac:chgData name="Ghafoor, Imran" userId="c6c38531-dfe2-4fdb-95ba-db89c1b10ec9" providerId="ADAL" clId="{D659DFFA-6A16-477D-B1D5-A630DBE428B1}" dt="2024-10-05T08:14:00.115" v="22" actId="478"/>
          <ac:graphicFrameMkLst>
            <pc:docMk/>
            <pc:sldMk cId="0" sldId="297"/>
            <ac:graphicFrameMk id="4" creationId="{2DAA29FB-194D-3B55-728E-A5917E486410}"/>
          </ac:graphicFrameMkLst>
        </pc:graphicFrameChg>
        <pc:graphicFrameChg chg="add mod">
          <ac:chgData name="Ghafoor, Imran" userId="c6c38531-dfe2-4fdb-95ba-db89c1b10ec9" providerId="ADAL" clId="{D659DFFA-6A16-477D-B1D5-A630DBE428B1}" dt="2024-10-05T08:22:58.429" v="32" actId="14100"/>
          <ac:graphicFrameMkLst>
            <pc:docMk/>
            <pc:sldMk cId="0" sldId="297"/>
            <ac:graphicFrameMk id="4" creationId="{9B0A8280-6A7F-938A-40F4-1DFBC1BC76B8}"/>
          </ac:graphicFrameMkLst>
        </pc:graphicFrameChg>
        <pc:picChg chg="del">
          <ac:chgData name="Ghafoor, Imran" userId="c6c38531-dfe2-4fdb-95ba-db89c1b10ec9" providerId="ADAL" clId="{D659DFFA-6A16-477D-B1D5-A630DBE428B1}" dt="2024-10-04T14:56:25.766" v="13" actId="478"/>
          <ac:picMkLst>
            <pc:docMk/>
            <pc:sldMk cId="0" sldId="297"/>
            <ac:picMk id="2" creationId="{00000000-0000-0000-0000-000000000000}"/>
          </ac:picMkLst>
        </pc:picChg>
      </pc:sldChg>
    </pc:docChg>
  </pc:docChgLst>
  <pc:docChgLst>
    <pc:chgData name="Ghafoor, Imran" userId="c6c38531-dfe2-4fdb-95ba-db89c1b10ec9" providerId="ADAL" clId="{BAE94B43-8A55-41A7-B548-CC1E3686BED7}"/>
    <pc:docChg chg="addSld delSld modSld">
      <pc:chgData name="Ghafoor, Imran" userId="c6c38531-dfe2-4fdb-95ba-db89c1b10ec9" providerId="ADAL" clId="{BAE94B43-8A55-41A7-B548-CC1E3686BED7}" dt="2024-11-14T15:39:37.259" v="28" actId="14100"/>
      <pc:docMkLst>
        <pc:docMk/>
      </pc:docMkLst>
      <pc:sldChg chg="del">
        <pc:chgData name="Ghafoor, Imran" userId="c6c38531-dfe2-4fdb-95ba-db89c1b10ec9" providerId="ADAL" clId="{BAE94B43-8A55-41A7-B548-CC1E3686BED7}" dt="2024-11-08T21:37:39.316" v="1" actId="47"/>
        <pc:sldMkLst>
          <pc:docMk/>
          <pc:sldMk cId="0" sldId="257"/>
        </pc:sldMkLst>
      </pc:sldChg>
      <pc:sldChg chg="modSp mod">
        <pc:chgData name="Ghafoor, Imran" userId="c6c38531-dfe2-4fdb-95ba-db89c1b10ec9" providerId="ADAL" clId="{BAE94B43-8A55-41A7-B548-CC1E3686BED7}" dt="2024-11-09T15:57:56.683" v="16" actId="1076"/>
        <pc:sldMkLst>
          <pc:docMk/>
          <pc:sldMk cId="0" sldId="258"/>
        </pc:sldMkLst>
        <pc:spChg chg="mod">
          <ac:chgData name="Ghafoor, Imran" userId="c6c38531-dfe2-4fdb-95ba-db89c1b10ec9" providerId="ADAL" clId="{BAE94B43-8A55-41A7-B548-CC1E3686BED7}" dt="2024-11-09T15:57:56.683" v="16" actId="1076"/>
          <ac:spMkLst>
            <pc:docMk/>
            <pc:sldMk cId="0" sldId="258"/>
            <ac:spMk id="2" creationId="{00000000-0000-0000-0000-000000000000}"/>
          </ac:spMkLst>
        </pc:spChg>
      </pc:sldChg>
      <pc:sldChg chg="modSp mod">
        <pc:chgData name="Ghafoor, Imran" userId="c6c38531-dfe2-4fdb-95ba-db89c1b10ec9" providerId="ADAL" clId="{BAE94B43-8A55-41A7-B548-CC1E3686BED7}" dt="2024-11-09T15:59:27.759" v="26" actId="1076"/>
        <pc:sldMkLst>
          <pc:docMk/>
          <pc:sldMk cId="0" sldId="270"/>
        </pc:sldMkLst>
        <pc:spChg chg="mod">
          <ac:chgData name="Ghafoor, Imran" userId="c6c38531-dfe2-4fdb-95ba-db89c1b10ec9" providerId="ADAL" clId="{BAE94B43-8A55-41A7-B548-CC1E3686BED7}" dt="2024-11-09T15:59:06.113" v="20" actId="14100"/>
          <ac:spMkLst>
            <pc:docMk/>
            <pc:sldMk cId="0" sldId="270"/>
            <ac:spMk id="3" creationId="{00000000-0000-0000-0000-000000000000}"/>
          </ac:spMkLst>
        </pc:spChg>
        <pc:spChg chg="mod">
          <ac:chgData name="Ghafoor, Imran" userId="c6c38531-dfe2-4fdb-95ba-db89c1b10ec9" providerId="ADAL" clId="{BAE94B43-8A55-41A7-B548-CC1E3686BED7}" dt="2024-11-09T15:59:24.494" v="25" actId="1076"/>
          <ac:spMkLst>
            <pc:docMk/>
            <pc:sldMk cId="0" sldId="270"/>
            <ac:spMk id="5" creationId="{00000000-0000-0000-0000-000000000000}"/>
          </ac:spMkLst>
        </pc:spChg>
        <pc:spChg chg="mod">
          <ac:chgData name="Ghafoor, Imran" userId="c6c38531-dfe2-4fdb-95ba-db89c1b10ec9" providerId="ADAL" clId="{BAE94B43-8A55-41A7-B548-CC1E3686BED7}" dt="2024-11-09T15:59:27.759" v="26" actId="1076"/>
          <ac:spMkLst>
            <pc:docMk/>
            <pc:sldMk cId="0" sldId="270"/>
            <ac:spMk id="6" creationId="{00000000-0000-0000-0000-000000000000}"/>
          </ac:spMkLst>
        </pc:spChg>
        <pc:spChg chg="mod">
          <ac:chgData name="Ghafoor, Imran" userId="c6c38531-dfe2-4fdb-95ba-db89c1b10ec9" providerId="ADAL" clId="{BAE94B43-8A55-41A7-B548-CC1E3686BED7}" dt="2024-11-09T15:59:09.206" v="21" actId="1076"/>
          <ac:spMkLst>
            <pc:docMk/>
            <pc:sldMk cId="0" sldId="270"/>
            <ac:spMk id="8" creationId="{00000000-0000-0000-0000-000000000000}"/>
          </ac:spMkLst>
        </pc:spChg>
        <pc:spChg chg="mod">
          <ac:chgData name="Ghafoor, Imran" userId="c6c38531-dfe2-4fdb-95ba-db89c1b10ec9" providerId="ADAL" clId="{BAE94B43-8A55-41A7-B548-CC1E3686BED7}" dt="2024-11-09T15:59:12.316" v="22" actId="1076"/>
          <ac:spMkLst>
            <pc:docMk/>
            <pc:sldMk cId="0" sldId="270"/>
            <ac:spMk id="9" creationId="{00000000-0000-0000-0000-000000000000}"/>
          </ac:spMkLst>
        </pc:spChg>
        <pc:spChg chg="mod">
          <ac:chgData name="Ghafoor, Imran" userId="c6c38531-dfe2-4fdb-95ba-db89c1b10ec9" providerId="ADAL" clId="{BAE94B43-8A55-41A7-B548-CC1E3686BED7}" dt="2024-11-09T15:59:00.327" v="19" actId="1076"/>
          <ac:spMkLst>
            <pc:docMk/>
            <pc:sldMk cId="0" sldId="270"/>
            <ac:spMk id="10" creationId="{00000000-0000-0000-0000-000000000000}"/>
          </ac:spMkLst>
        </pc:spChg>
        <pc:spChg chg="mod">
          <ac:chgData name="Ghafoor, Imran" userId="c6c38531-dfe2-4fdb-95ba-db89c1b10ec9" providerId="ADAL" clId="{BAE94B43-8A55-41A7-B548-CC1E3686BED7}" dt="2024-11-09T15:58:57.911" v="18" actId="1076"/>
          <ac:spMkLst>
            <pc:docMk/>
            <pc:sldMk cId="0" sldId="270"/>
            <ac:spMk id="11" creationId="{00000000-0000-0000-0000-000000000000}"/>
          </ac:spMkLst>
        </pc:spChg>
      </pc:sldChg>
      <pc:sldChg chg="modSp mod">
        <pc:chgData name="Ghafoor, Imran" userId="c6c38531-dfe2-4fdb-95ba-db89c1b10ec9" providerId="ADAL" clId="{BAE94B43-8A55-41A7-B548-CC1E3686BED7}" dt="2024-11-09T15:57:46.742" v="15" actId="1076"/>
        <pc:sldMkLst>
          <pc:docMk/>
          <pc:sldMk cId="0" sldId="289"/>
        </pc:sldMkLst>
        <pc:spChg chg="mod">
          <ac:chgData name="Ghafoor, Imran" userId="c6c38531-dfe2-4fdb-95ba-db89c1b10ec9" providerId="ADAL" clId="{BAE94B43-8A55-41A7-B548-CC1E3686BED7}" dt="2024-11-09T15:56:47.072" v="4" actId="1076"/>
          <ac:spMkLst>
            <pc:docMk/>
            <pc:sldMk cId="0" sldId="289"/>
            <ac:spMk id="2" creationId="{00000000-0000-0000-0000-000000000000}"/>
          </ac:spMkLst>
        </pc:spChg>
        <pc:spChg chg="mod">
          <ac:chgData name="Ghafoor, Imran" userId="c6c38531-dfe2-4fdb-95ba-db89c1b10ec9" providerId="ADAL" clId="{BAE94B43-8A55-41A7-B548-CC1E3686BED7}" dt="2024-11-09T15:57:39.165" v="13" actId="1076"/>
          <ac:spMkLst>
            <pc:docMk/>
            <pc:sldMk cId="0" sldId="289"/>
            <ac:spMk id="4" creationId="{00000000-0000-0000-0000-000000000000}"/>
          </ac:spMkLst>
        </pc:spChg>
        <pc:spChg chg="mod">
          <ac:chgData name="Ghafoor, Imran" userId="c6c38531-dfe2-4fdb-95ba-db89c1b10ec9" providerId="ADAL" clId="{BAE94B43-8A55-41A7-B548-CC1E3686BED7}" dt="2024-11-09T15:57:09.591" v="6" actId="1076"/>
          <ac:spMkLst>
            <pc:docMk/>
            <pc:sldMk cId="0" sldId="289"/>
            <ac:spMk id="5" creationId="{00000000-0000-0000-0000-000000000000}"/>
          </ac:spMkLst>
        </pc:spChg>
        <pc:spChg chg="mod">
          <ac:chgData name="Ghafoor, Imran" userId="c6c38531-dfe2-4fdb-95ba-db89c1b10ec9" providerId="ADAL" clId="{BAE94B43-8A55-41A7-B548-CC1E3686BED7}" dt="2024-11-09T15:57:12.487" v="7" actId="1076"/>
          <ac:spMkLst>
            <pc:docMk/>
            <pc:sldMk cId="0" sldId="289"/>
            <ac:spMk id="6" creationId="{00000000-0000-0000-0000-000000000000}"/>
          </ac:spMkLst>
        </pc:spChg>
        <pc:spChg chg="mod">
          <ac:chgData name="Ghafoor, Imran" userId="c6c38531-dfe2-4fdb-95ba-db89c1b10ec9" providerId="ADAL" clId="{BAE94B43-8A55-41A7-B548-CC1E3686BED7}" dt="2024-11-09T15:57:42.499" v="14" actId="1076"/>
          <ac:spMkLst>
            <pc:docMk/>
            <pc:sldMk cId="0" sldId="289"/>
            <ac:spMk id="8" creationId="{00000000-0000-0000-0000-000000000000}"/>
          </ac:spMkLst>
        </pc:spChg>
        <pc:spChg chg="mod">
          <ac:chgData name="Ghafoor, Imran" userId="c6c38531-dfe2-4fdb-95ba-db89c1b10ec9" providerId="ADAL" clId="{BAE94B43-8A55-41A7-B548-CC1E3686BED7}" dt="2024-11-09T15:57:31.876" v="12" actId="1076"/>
          <ac:spMkLst>
            <pc:docMk/>
            <pc:sldMk cId="0" sldId="289"/>
            <ac:spMk id="9" creationId="{00000000-0000-0000-0000-000000000000}"/>
          </ac:spMkLst>
        </pc:spChg>
        <pc:spChg chg="mod">
          <ac:chgData name="Ghafoor, Imran" userId="c6c38531-dfe2-4fdb-95ba-db89c1b10ec9" providerId="ADAL" clId="{BAE94B43-8A55-41A7-B548-CC1E3686BED7}" dt="2024-11-09T15:57:46.742" v="15" actId="1076"/>
          <ac:spMkLst>
            <pc:docMk/>
            <pc:sldMk cId="0" sldId="289"/>
            <ac:spMk id="11" creationId="{00000000-0000-0000-0000-000000000000}"/>
          </ac:spMkLst>
        </pc:spChg>
        <pc:spChg chg="mod">
          <ac:chgData name="Ghafoor, Imran" userId="c6c38531-dfe2-4fdb-95ba-db89c1b10ec9" providerId="ADAL" clId="{BAE94B43-8A55-41A7-B548-CC1E3686BED7}" dt="2024-11-09T15:57:23.594" v="10" actId="1076"/>
          <ac:spMkLst>
            <pc:docMk/>
            <pc:sldMk cId="0" sldId="289"/>
            <ac:spMk id="12" creationId="{00000000-0000-0000-0000-000000000000}"/>
          </ac:spMkLst>
        </pc:spChg>
        <pc:spChg chg="mod">
          <ac:chgData name="Ghafoor, Imran" userId="c6c38531-dfe2-4fdb-95ba-db89c1b10ec9" providerId="ADAL" clId="{BAE94B43-8A55-41A7-B548-CC1E3686BED7}" dt="2024-11-09T15:57:26.732" v="11" actId="1076"/>
          <ac:spMkLst>
            <pc:docMk/>
            <pc:sldMk cId="0" sldId="289"/>
            <ac:spMk id="13" creationId="{00000000-0000-0000-0000-000000000000}"/>
          </ac:spMkLst>
        </pc:spChg>
      </pc:sldChg>
      <pc:sldChg chg="modSp add mod">
        <pc:chgData name="Ghafoor, Imran" userId="c6c38531-dfe2-4fdb-95ba-db89c1b10ec9" providerId="ADAL" clId="{BAE94B43-8A55-41A7-B548-CC1E3686BED7}" dt="2024-11-14T15:39:37.259" v="28" actId="14100"/>
        <pc:sldMkLst>
          <pc:docMk/>
          <pc:sldMk cId="0" sldId="296"/>
        </pc:sldMkLst>
        <pc:spChg chg="mod">
          <ac:chgData name="Ghafoor, Imran" userId="c6c38531-dfe2-4fdb-95ba-db89c1b10ec9" providerId="ADAL" clId="{BAE94B43-8A55-41A7-B548-CC1E3686BED7}" dt="2024-11-14T15:39:37.259" v="28" actId="14100"/>
          <ac:spMkLst>
            <pc:docMk/>
            <pc:sldMk cId="0" sldId="296"/>
            <ac:spMk id="4" creationId="{00000000-0000-0000-0000-000000000000}"/>
          </ac:spMkLst>
        </pc:spChg>
        <pc:spChg chg="mod">
          <ac:chgData name="Ghafoor, Imran" userId="c6c38531-dfe2-4fdb-95ba-db89c1b10ec9" providerId="ADAL" clId="{BAE94B43-8A55-41A7-B548-CC1E3686BED7}" dt="2024-11-08T21:46:39.238" v="3" actId="255"/>
          <ac:spMkLst>
            <pc:docMk/>
            <pc:sldMk cId="0" sldId="296"/>
            <ac:spMk id="12" creationId="{6D41623E-2D03-6930-05AE-0A49259470CA}"/>
          </ac:spMkLst>
        </pc:spChg>
        <pc:picChg chg="mod">
          <ac:chgData name="Ghafoor, Imran" userId="c6c38531-dfe2-4fdb-95ba-db89c1b10ec9" providerId="ADAL" clId="{BAE94B43-8A55-41A7-B548-CC1E3686BED7}" dt="2024-11-08T21:37:50.071" v="2" actId="14100"/>
          <ac:picMkLst>
            <pc:docMk/>
            <pc:sldMk cId="0" sldId="296"/>
            <ac:picMk id="2" creationId="{00000000-0000-0000-0000-000000000000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62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8136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1251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3697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67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51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399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218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188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682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196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25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66184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342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004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07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713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677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026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664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7807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1106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99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71717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2215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800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62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02792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64345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2150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72060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74773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4998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992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4" r:id="rId30"/>
    <p:sldLayoutId id="2147483719" r:id="rId31"/>
    <p:sldLayoutId id="2147483724" r:id="rId32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994773"/>
            <a:ext cx="12902327" cy="21293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8350"/>
              </a:lnSpc>
              <a:buNone/>
            </a:pPr>
            <a:r>
              <a:rPr lang="en-US" sz="670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Routine Blood Borne Viruses (BBVs) Testing in ED</a:t>
            </a:r>
            <a:endParaRPr lang="en-US" sz="6700" dirty="0"/>
          </a:p>
        </p:txBody>
      </p:sp>
      <p:sp>
        <p:nvSpPr>
          <p:cNvPr id="3" name="Text 1"/>
          <p:cNvSpPr/>
          <p:nvPr/>
        </p:nvSpPr>
        <p:spPr>
          <a:xfrm>
            <a:off x="864037" y="5449764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Gary Cumberbatch and Imran Ghafoor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5917797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Consultants in the Emergency Department at UHD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64037" y="7141446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 smtClean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January</a:t>
            </a:r>
            <a:r>
              <a:rPr lang="en-US" sz="1900" dirty="0" smtClean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 2025</a:t>
            </a:r>
            <a:endParaRPr lang="en-US" sz="1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483763"/>
            <a:ext cx="8518922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NICE Guidance Since 2008</a:t>
            </a:r>
            <a:endParaRPr lang="en-US" sz="4850" dirty="0"/>
          </a:p>
        </p:txBody>
      </p:sp>
      <p:sp>
        <p:nvSpPr>
          <p:cNvPr id="3" name="Shape 1"/>
          <p:cNvSpPr/>
          <p:nvPr/>
        </p:nvSpPr>
        <p:spPr>
          <a:xfrm>
            <a:off x="864037" y="4026694"/>
            <a:ext cx="431959" cy="431959"/>
          </a:xfrm>
          <a:prstGeom prst="roundRect">
            <a:avLst>
              <a:gd name="adj" fmla="val 8573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1542812" y="4026694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Recommendation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1542812" y="4560570"/>
            <a:ext cx="3457456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Opt-out HIV testing in healthcare settings, including emergency departments</a:t>
            </a:r>
            <a:endParaRPr lang="en-US" sz="1900" dirty="0"/>
          </a:p>
        </p:txBody>
      </p:sp>
      <p:sp>
        <p:nvSpPr>
          <p:cNvPr id="6" name="Shape 4"/>
          <p:cNvSpPr/>
          <p:nvPr/>
        </p:nvSpPr>
        <p:spPr>
          <a:xfrm>
            <a:off x="5247084" y="4026694"/>
            <a:ext cx="431959" cy="431959"/>
          </a:xfrm>
          <a:prstGeom prst="roundRect">
            <a:avLst>
              <a:gd name="adj" fmla="val 8573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7" name="Text 5"/>
          <p:cNvSpPr/>
          <p:nvPr/>
        </p:nvSpPr>
        <p:spPr>
          <a:xfrm>
            <a:off x="5925860" y="4026694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Target Areas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5925860" y="4560570"/>
            <a:ext cx="3457456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Areas of high and very high HIV prevalence</a:t>
            </a:r>
            <a:endParaRPr lang="en-US" sz="1900" dirty="0"/>
          </a:p>
        </p:txBody>
      </p:sp>
      <p:sp>
        <p:nvSpPr>
          <p:cNvPr id="9" name="Shape 7"/>
          <p:cNvSpPr/>
          <p:nvPr/>
        </p:nvSpPr>
        <p:spPr>
          <a:xfrm>
            <a:off x="9630132" y="4026694"/>
            <a:ext cx="431959" cy="431959"/>
          </a:xfrm>
          <a:prstGeom prst="roundRect">
            <a:avLst>
              <a:gd name="adj" fmla="val 8573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0" name="Text 8"/>
          <p:cNvSpPr/>
          <p:nvPr/>
        </p:nvSpPr>
        <p:spPr>
          <a:xfrm>
            <a:off x="10308908" y="4026694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Duration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10308908" y="4560570"/>
            <a:ext cx="3457456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Recommended in national (NICE) guidelines since 2008</a:t>
            </a:r>
            <a:endParaRPr lang="en-US" sz="1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43896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31719" y="803434"/>
            <a:ext cx="7853362" cy="1213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b="1" dirty="0">
                <a:solidFill>
                  <a:srgbClr val="9998FF"/>
                </a:solidFill>
                <a:latin typeface="Sora Medium" panose="020B0604020202020204" charset="0"/>
                <a:ea typeface="Barlow" pitchFamily="34" charset="-122"/>
                <a:cs typeface="Sora Medium" panose="020B0604020202020204" charset="0"/>
              </a:rPr>
              <a:t>UK Government Support For The Project</a:t>
            </a:r>
            <a:endParaRPr lang="en-US" sz="3800" dirty="0">
              <a:latin typeface="Sora Medium" panose="020B0604020202020204" charset="0"/>
              <a:cs typeface="Sora Medium" panose="020B060402020202020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131719" y="2385417"/>
            <a:ext cx="7853362" cy="608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750"/>
              </a:lnSpc>
              <a:buNone/>
            </a:pPr>
            <a:r>
              <a:rPr lang="en-US" sz="4750" b="1" dirty="0">
                <a:solidFill>
                  <a:srgbClr val="EEEFF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£20M</a:t>
            </a:r>
            <a:endParaRPr lang="en-US" sz="4750" dirty="0"/>
          </a:p>
        </p:txBody>
      </p:sp>
      <p:sp>
        <p:nvSpPr>
          <p:cNvPr id="5" name="Text 2"/>
          <p:cNvSpPr/>
          <p:nvPr/>
        </p:nvSpPr>
        <p:spPr>
          <a:xfrm>
            <a:off x="8678108" y="3224213"/>
            <a:ext cx="2760583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EEEFF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Government Commitment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6131719" y="3638074"/>
            <a:ext cx="7853362" cy="295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50" dirty="0">
                <a:solidFill>
                  <a:srgbClr val="EEEFF5"/>
                </a:solidFill>
                <a:latin typeface="Noto Sans TC" panose="020B0604020202020204" charset="-128"/>
                <a:ea typeface="Noto Sans TC" panose="020B0604020202020204" charset="-128"/>
                <a:cs typeface="Montserrat" pitchFamily="34" charset="-120"/>
              </a:rPr>
              <a:t>Funding over 3 years to expand opt-out HIV testing in EDs</a:t>
            </a:r>
            <a:endParaRPr lang="en-US" sz="1450" dirty="0">
              <a:latin typeface="Noto Sans TC" panose="020B0604020202020204" charset="-128"/>
              <a:ea typeface="Noto Sans TC" panose="020B0604020202020204" charset="-128"/>
            </a:endParaRPr>
          </a:p>
        </p:txBody>
      </p:sp>
      <p:sp>
        <p:nvSpPr>
          <p:cNvPr id="7" name="Text 4"/>
          <p:cNvSpPr/>
          <p:nvPr/>
        </p:nvSpPr>
        <p:spPr>
          <a:xfrm>
            <a:off x="6131719" y="4578429"/>
            <a:ext cx="7853362" cy="608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750"/>
              </a:lnSpc>
              <a:buNone/>
            </a:pPr>
            <a:r>
              <a:rPr lang="en-US" sz="4750" b="1" dirty="0">
                <a:solidFill>
                  <a:srgbClr val="EEEFF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3</a:t>
            </a:r>
            <a:endParaRPr lang="en-US" sz="4750" dirty="0"/>
          </a:p>
        </p:txBody>
      </p:sp>
      <p:sp>
        <p:nvSpPr>
          <p:cNvPr id="8" name="Text 5"/>
          <p:cNvSpPr/>
          <p:nvPr/>
        </p:nvSpPr>
        <p:spPr>
          <a:xfrm>
            <a:off x="8845272" y="5417225"/>
            <a:ext cx="2426256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EEEFF5"/>
                </a:solidFill>
                <a:latin typeface="Noto Sans TC" panose="020B0604020202020204" charset="-128"/>
                <a:ea typeface="Noto Sans TC" panose="020B0604020202020204" charset="-128"/>
                <a:cs typeface="Barlow" pitchFamily="34" charset="-120"/>
              </a:rPr>
              <a:t>Years of Funding</a:t>
            </a:r>
            <a:endParaRPr lang="en-US" sz="1900" dirty="0">
              <a:latin typeface="Noto Sans TC" panose="020B0604020202020204" charset="-128"/>
              <a:ea typeface="Noto Sans TC" panose="020B0604020202020204" charset="-128"/>
            </a:endParaRPr>
          </a:p>
        </p:txBody>
      </p:sp>
      <p:sp>
        <p:nvSpPr>
          <p:cNvPr id="9" name="Text 6"/>
          <p:cNvSpPr/>
          <p:nvPr/>
        </p:nvSpPr>
        <p:spPr>
          <a:xfrm>
            <a:off x="6131719" y="5831086"/>
            <a:ext cx="7853362" cy="295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50" dirty="0">
                <a:solidFill>
                  <a:srgbClr val="EEEFF5"/>
                </a:solidFill>
                <a:latin typeface="Noto Sans TC" panose="020B0604020202020204" charset="-128"/>
                <a:ea typeface="Noto Sans TC" panose="020B0604020202020204" charset="-128"/>
                <a:cs typeface="Montserrat" pitchFamily="34" charset="-120"/>
              </a:rPr>
              <a:t>Duration of the government's financial support</a:t>
            </a:r>
            <a:endParaRPr lang="en-US" sz="1450" dirty="0">
              <a:latin typeface="Noto Sans TC" panose="020B0604020202020204" charset="-128"/>
              <a:ea typeface="Noto Sans TC" panose="020B0604020202020204" charset="-128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131719" y="6333530"/>
            <a:ext cx="7853362" cy="5900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50" dirty="0">
                <a:solidFill>
                  <a:srgbClr val="EEEFF5"/>
                </a:solidFill>
                <a:latin typeface="Noto Sans TC" panose="020B0604020202020204" charset="-128"/>
                <a:ea typeface="Noto Sans TC" panose="020B0604020202020204" charset="-128"/>
                <a:cs typeface="Montserrat" pitchFamily="34" charset="-120"/>
              </a:rPr>
              <a:t>On World AIDS Day 2021, Matt Hancock committed £20 million over 3 years to expand opt-out HIV testing in EDs in very high-diagnosed HIV prevalence areas.</a:t>
            </a:r>
            <a:endParaRPr lang="en-US" sz="1450" dirty="0">
              <a:latin typeface="Noto Sans TC" panose="020B0604020202020204" charset="-128"/>
              <a:ea typeface="Noto Sans TC" panose="020B0604020202020204" charset="-128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131719" y="7131010"/>
            <a:ext cx="7853362" cy="295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50" b="1" dirty="0">
                <a:solidFill>
                  <a:srgbClr val="EEEFF5"/>
                </a:solidFill>
                <a:latin typeface="Noto Sans TC" panose="020B0604020202020204" charset="-128"/>
                <a:ea typeface="Noto Sans TC" panose="020B0604020202020204" charset="-128"/>
                <a:cs typeface="Montserrat" pitchFamily="34" charset="-120"/>
              </a:rPr>
              <a:t>BOURNEMOUTH, POOLE and CHRISTCHURCH have a </a:t>
            </a:r>
            <a:r>
              <a:rPr lang="en-US" sz="1450" b="1" dirty="0">
                <a:solidFill>
                  <a:srgbClr val="F44444"/>
                </a:solidFill>
                <a:latin typeface="Noto Sans TC" panose="020B0604020202020204" charset="-128"/>
                <a:ea typeface="Noto Sans TC" panose="020B0604020202020204" charset="-128"/>
                <a:cs typeface="Montserrat" pitchFamily="34" charset="-120"/>
              </a:rPr>
              <a:t>HIGH</a:t>
            </a:r>
            <a:r>
              <a:rPr lang="en-US" sz="1450" b="1" dirty="0">
                <a:solidFill>
                  <a:srgbClr val="EEEFF5"/>
                </a:solidFill>
                <a:latin typeface="Noto Sans TC" panose="020B0604020202020204" charset="-128"/>
                <a:ea typeface="Noto Sans TC" panose="020B0604020202020204" charset="-128"/>
                <a:cs typeface="Montserrat" pitchFamily="34" charset="-120"/>
              </a:rPr>
              <a:t> endemic level of HIV</a:t>
            </a:r>
            <a:r>
              <a:rPr lang="en-US" sz="1450" dirty="0">
                <a:solidFill>
                  <a:srgbClr val="EEEFF5"/>
                </a:solidFill>
                <a:latin typeface="Noto Sans TC" panose="020B0604020202020204" charset="-128"/>
                <a:ea typeface="Noto Sans TC" panose="020B0604020202020204" charset="-128"/>
                <a:cs typeface="Montserrat" pitchFamily="34" charset="-120"/>
              </a:rPr>
              <a:t>.</a:t>
            </a:r>
            <a:endParaRPr lang="en-US" sz="1450" dirty="0">
              <a:latin typeface="Noto Sans TC" panose="020B0604020202020204" charset="-128"/>
              <a:ea typeface="Noto Sans TC" panose="020B060402020202020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88" y="641268"/>
            <a:ext cx="13597247" cy="713707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5571053"/>
            <a:ext cx="6497003" cy="812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350"/>
              </a:lnSpc>
              <a:buNone/>
            </a:pPr>
            <a:endParaRPr lang="en-US" sz="5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3408" y="2016731"/>
            <a:ext cx="8312229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Other Blood Borne Viruses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733408" y="3500556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To support an 'every contact counts' approach, the project was expanded to include testing for hepatitis B (HBV) and hepatitis C (HCV) in partnership with NHS England's Hepatitis C Elimination team.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902143"/>
            <a:ext cx="12902327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BBV Routine ED Testing Sites Launched 2022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3815477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The ED Blood Borne Virus (BBV) opt-out testing project launched in April 2022 and includes 34 EDs: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1258967" y="4488180"/>
            <a:ext cx="1250739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28 in London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1258967" y="4969550"/>
            <a:ext cx="1250739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4 in Manchester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1258967" y="5450919"/>
            <a:ext cx="1250739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1 in Brighton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1258967" y="5932289"/>
            <a:ext cx="1250739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1 in Blackpool</a:t>
            </a:r>
            <a:endParaRPr lang="en-US" sz="1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754386"/>
            <a:ext cx="10498336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New Diagnoses Since The Launch</a:t>
            </a:r>
            <a:endParaRPr lang="en-US" sz="4850" dirty="0"/>
          </a:p>
        </p:txBody>
      </p:sp>
      <p:sp>
        <p:nvSpPr>
          <p:cNvPr id="3" name="Shape 1"/>
          <p:cNvSpPr/>
          <p:nvPr/>
        </p:nvSpPr>
        <p:spPr>
          <a:xfrm>
            <a:off x="864037" y="2896195"/>
            <a:ext cx="12902327" cy="1865810"/>
          </a:xfrm>
          <a:prstGeom prst="roundRect">
            <a:avLst>
              <a:gd name="adj" fmla="val 2565"/>
            </a:avLst>
          </a:prstGeom>
          <a:noFill/>
          <a:ln w="15240">
            <a:solidFill>
              <a:srgbClr val="FFFFFF">
                <a:alpha val="24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Shape 2"/>
          <p:cNvSpPr/>
          <p:nvPr/>
        </p:nvSpPr>
        <p:spPr>
          <a:xfrm>
            <a:off x="879277" y="2911435"/>
            <a:ext cx="12871847" cy="7065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" name="Text 3"/>
          <p:cNvSpPr/>
          <p:nvPr/>
        </p:nvSpPr>
        <p:spPr>
          <a:xfrm>
            <a:off x="1126093" y="3328532"/>
            <a:ext cx="59384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b="1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New BBV Diagnoses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7565827" y="3328532"/>
            <a:ext cx="59384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b="1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4,440 people</a:t>
            </a:r>
            <a:endParaRPr lang="en-US" sz="1900" dirty="0"/>
          </a:p>
        </p:txBody>
      </p:sp>
      <p:sp>
        <p:nvSpPr>
          <p:cNvPr id="7" name="Shape 5"/>
          <p:cNvSpPr/>
          <p:nvPr/>
        </p:nvSpPr>
        <p:spPr>
          <a:xfrm>
            <a:off x="879277" y="3617952"/>
            <a:ext cx="12871847" cy="70651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1126093" y="4076840"/>
            <a:ext cx="59384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b="1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Previously Diagnosed Patients Re-engaged</a:t>
            </a:r>
            <a:endParaRPr lang="en-US" sz="1900" dirty="0"/>
          </a:p>
        </p:txBody>
      </p:sp>
      <p:sp>
        <p:nvSpPr>
          <p:cNvPr id="9" name="Text 7"/>
          <p:cNvSpPr/>
          <p:nvPr/>
        </p:nvSpPr>
        <p:spPr>
          <a:xfrm>
            <a:off x="7565827" y="4076839"/>
            <a:ext cx="59384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b="1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1,098 people</a:t>
            </a:r>
            <a:endParaRPr lang="en-US" sz="1900" dirty="0"/>
          </a:p>
        </p:txBody>
      </p:sp>
      <p:sp>
        <p:nvSpPr>
          <p:cNvPr id="10" name="Text 8"/>
          <p:cNvSpPr/>
          <p:nvPr/>
        </p:nvSpPr>
        <p:spPr>
          <a:xfrm>
            <a:off x="879277" y="5244580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4,440 people have been newly diagnosed with a BBV, with the majority of those newly identified living with Hep B</a:t>
            </a:r>
            <a:endParaRPr lang="en-US" sz="1900" dirty="0"/>
          </a:p>
        </p:txBody>
      </p:sp>
      <p:sp>
        <p:nvSpPr>
          <p:cNvPr id="11" name="Text 9"/>
          <p:cNvSpPr/>
          <p:nvPr/>
        </p:nvSpPr>
        <p:spPr>
          <a:xfrm>
            <a:off x="879277" y="6080164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1,098 previously diagnosed patients who had stopped engaging with health care services have been brought back into the system and are now accessing healthcare services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55345" y="672108"/>
            <a:ext cx="12919710" cy="15275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000"/>
              </a:lnSpc>
              <a:buNone/>
            </a:pPr>
            <a:r>
              <a:rPr lang="en-US" sz="480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National Guidance On How To Do The Testing</a:t>
            </a:r>
            <a:endParaRPr lang="en-US" sz="4800" dirty="0"/>
          </a:p>
        </p:txBody>
      </p:sp>
      <p:sp>
        <p:nvSpPr>
          <p:cNvPr id="3" name="Text 1"/>
          <p:cNvSpPr/>
          <p:nvPr/>
        </p:nvSpPr>
        <p:spPr>
          <a:xfrm>
            <a:off x="855345" y="2566273"/>
            <a:ext cx="3665934" cy="4581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28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Simple Guide</a:t>
            </a:r>
            <a:endParaRPr lang="en-US" sz="2850" dirty="0"/>
          </a:p>
        </p:txBody>
      </p:sp>
      <p:sp>
        <p:nvSpPr>
          <p:cNvPr id="4" name="Text 2"/>
          <p:cNvSpPr/>
          <p:nvPr/>
        </p:nvSpPr>
        <p:spPr>
          <a:xfrm>
            <a:off x="855345" y="3391019"/>
            <a:ext cx="3665934" cy="4581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28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Existing Examples</a:t>
            </a:r>
            <a:endParaRPr lang="en-US" sz="2850" dirty="0"/>
          </a:p>
        </p:txBody>
      </p:sp>
      <p:sp>
        <p:nvSpPr>
          <p:cNvPr id="5" name="Text 3"/>
          <p:cNvSpPr/>
          <p:nvPr/>
        </p:nvSpPr>
        <p:spPr>
          <a:xfrm>
            <a:off x="855345" y="4215765"/>
            <a:ext cx="12919710" cy="7820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5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NHSE worked with BHIVA, BIA, and RCEM to create a quick guide on opt-out BBV testing for Emergency Departments.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855345" y="5272683"/>
            <a:ext cx="12919710" cy="3910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50"/>
              </a:lnSpc>
              <a:buNone/>
            </a:pPr>
            <a:r>
              <a:rPr lang="en-US" sz="1900" dirty="0">
                <a:solidFill>
                  <a:srgbClr val="FF0000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Opt-out</a:t>
            </a: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 testing is already used in other areas of healthcare, such as:</a:t>
            </a:r>
            <a:endParaRPr lang="en-US" sz="190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345" y="5938599"/>
            <a:ext cx="610910" cy="61091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855345" y="6793825"/>
            <a:ext cx="2954893" cy="3818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Organ donation</a:t>
            </a:r>
            <a:endParaRPr lang="en-US" sz="240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832" y="5938599"/>
            <a:ext cx="610910" cy="61091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176832" y="6793825"/>
            <a:ext cx="2955012" cy="763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Antenatal screening</a:t>
            </a:r>
            <a:endParaRPr lang="en-US" sz="240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437" y="5938599"/>
            <a:ext cx="610910" cy="61091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98437" y="6793825"/>
            <a:ext cx="2955012" cy="763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Sexual health clinics</a:t>
            </a:r>
            <a:endParaRPr lang="en-US" sz="240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0043" y="5938599"/>
            <a:ext cx="610910" cy="61091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0820043" y="6793825"/>
            <a:ext cx="2955012" cy="763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Working for the NHS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21281" y="784979"/>
            <a:ext cx="6256020" cy="677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40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History of Opt-Out Testing</a:t>
            </a:r>
            <a:endParaRPr lang="en-US" sz="4250" dirty="0"/>
          </a:p>
        </p:txBody>
      </p:sp>
      <p:sp>
        <p:nvSpPr>
          <p:cNvPr id="4" name="Shape 1"/>
          <p:cNvSpPr/>
          <p:nvPr/>
        </p:nvSpPr>
        <p:spPr>
          <a:xfrm>
            <a:off x="1018937" y="1771888"/>
            <a:ext cx="22860" cy="5672614"/>
          </a:xfrm>
          <a:prstGeom prst="roundRect">
            <a:avLst>
              <a:gd name="adj" fmla="val 811352"/>
            </a:avLst>
          </a:prstGeom>
          <a:solidFill>
            <a:srgbClr val="60646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" name="Shape 2"/>
          <p:cNvSpPr/>
          <p:nvPr/>
        </p:nvSpPr>
        <p:spPr>
          <a:xfrm>
            <a:off x="1239322" y="2224087"/>
            <a:ext cx="721281" cy="22860"/>
          </a:xfrm>
          <a:prstGeom prst="roundRect">
            <a:avLst>
              <a:gd name="adj" fmla="val 811352"/>
            </a:avLst>
          </a:prstGeom>
          <a:solidFill>
            <a:srgbClr val="60646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" name="Shape 3"/>
          <p:cNvSpPr/>
          <p:nvPr/>
        </p:nvSpPr>
        <p:spPr>
          <a:xfrm>
            <a:off x="798552" y="2003703"/>
            <a:ext cx="463629" cy="463629"/>
          </a:xfrm>
          <a:prstGeom prst="roundRect">
            <a:avLst>
              <a:gd name="adj" fmla="val 40005"/>
            </a:avLst>
          </a:prstGeom>
          <a:solidFill>
            <a:srgbClr val="282C32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7" name="Text 4"/>
          <p:cNvSpPr/>
          <p:nvPr/>
        </p:nvSpPr>
        <p:spPr>
          <a:xfrm>
            <a:off x="972741" y="2072759"/>
            <a:ext cx="115253" cy="325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EEEFF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</a:t>
            </a:r>
            <a:endParaRPr lang="en-US" sz="2550" dirty="0"/>
          </a:p>
        </p:txBody>
      </p:sp>
      <p:sp>
        <p:nvSpPr>
          <p:cNvPr id="8" name="Text 5"/>
          <p:cNvSpPr/>
          <p:nvPr/>
        </p:nvSpPr>
        <p:spPr>
          <a:xfrm>
            <a:off x="2163723" y="1977866"/>
            <a:ext cx="3720465" cy="3388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EEEFF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2009: HIV Opt-Out Testing Pilot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2163723" y="2440305"/>
            <a:ext cx="6258997" cy="659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HIV opt-out testing in Emergency Departments has been successfully piloted in the UK as early as 2009.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1239322" y="3963829"/>
            <a:ext cx="721281" cy="22860"/>
          </a:xfrm>
          <a:prstGeom prst="roundRect">
            <a:avLst>
              <a:gd name="adj" fmla="val 811352"/>
            </a:avLst>
          </a:prstGeom>
          <a:solidFill>
            <a:srgbClr val="60646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1" name="Shape 8"/>
          <p:cNvSpPr/>
          <p:nvPr/>
        </p:nvSpPr>
        <p:spPr>
          <a:xfrm>
            <a:off x="798552" y="3743444"/>
            <a:ext cx="463629" cy="463629"/>
          </a:xfrm>
          <a:prstGeom prst="roundRect">
            <a:avLst>
              <a:gd name="adj" fmla="val 40005"/>
            </a:avLst>
          </a:prstGeom>
          <a:solidFill>
            <a:srgbClr val="282C32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2" name="Text 9"/>
          <p:cNvSpPr/>
          <p:nvPr/>
        </p:nvSpPr>
        <p:spPr>
          <a:xfrm>
            <a:off x="939284" y="3812500"/>
            <a:ext cx="182166" cy="325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EEEFF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2</a:t>
            </a:r>
            <a:endParaRPr lang="en-US" sz="2550" dirty="0"/>
          </a:p>
        </p:txBody>
      </p:sp>
      <p:sp>
        <p:nvSpPr>
          <p:cNvPr id="13" name="Text 10"/>
          <p:cNvSpPr/>
          <p:nvPr/>
        </p:nvSpPr>
        <p:spPr>
          <a:xfrm>
            <a:off x="2163723" y="3717608"/>
            <a:ext cx="3785235" cy="3388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EEEFF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2014: Combination Testing Pilot</a:t>
            </a:r>
            <a:endParaRPr lang="en-US" sz="2100" dirty="0"/>
          </a:p>
        </p:txBody>
      </p:sp>
      <p:sp>
        <p:nvSpPr>
          <p:cNvPr id="14" name="Text 11"/>
          <p:cNvSpPr/>
          <p:nvPr/>
        </p:nvSpPr>
        <p:spPr>
          <a:xfrm>
            <a:off x="2163723" y="4180046"/>
            <a:ext cx="6258997" cy="989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Combination HIV, HBV and HCV opt-out testing in Emergency Departments has been successfully piloted in UK as early as 2014.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1239322" y="6033254"/>
            <a:ext cx="721281" cy="22860"/>
          </a:xfrm>
          <a:prstGeom prst="roundRect">
            <a:avLst>
              <a:gd name="adj" fmla="val 811352"/>
            </a:avLst>
          </a:prstGeom>
          <a:solidFill>
            <a:srgbClr val="60646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6" name="Shape 13"/>
          <p:cNvSpPr/>
          <p:nvPr/>
        </p:nvSpPr>
        <p:spPr>
          <a:xfrm>
            <a:off x="798552" y="5812869"/>
            <a:ext cx="463629" cy="463629"/>
          </a:xfrm>
          <a:prstGeom prst="roundRect">
            <a:avLst>
              <a:gd name="adj" fmla="val 40005"/>
            </a:avLst>
          </a:prstGeom>
          <a:solidFill>
            <a:srgbClr val="282C32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7" name="Text 14"/>
          <p:cNvSpPr/>
          <p:nvPr/>
        </p:nvSpPr>
        <p:spPr>
          <a:xfrm>
            <a:off x="942499" y="5881926"/>
            <a:ext cx="175736" cy="325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EEEFF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3</a:t>
            </a:r>
            <a:endParaRPr lang="en-US" sz="2550" dirty="0"/>
          </a:p>
        </p:txBody>
      </p:sp>
      <p:sp>
        <p:nvSpPr>
          <p:cNvPr id="18" name="Text 15"/>
          <p:cNvSpPr/>
          <p:nvPr/>
        </p:nvSpPr>
        <p:spPr>
          <a:xfrm>
            <a:off x="2163723" y="5787033"/>
            <a:ext cx="2711529" cy="3388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EEEFF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Continued Success</a:t>
            </a:r>
            <a:endParaRPr lang="en-US" sz="2100" dirty="0"/>
          </a:p>
        </p:txBody>
      </p:sp>
      <p:sp>
        <p:nvSpPr>
          <p:cNvPr id="19" name="Text 16"/>
          <p:cNvSpPr/>
          <p:nvPr/>
        </p:nvSpPr>
        <p:spPr>
          <a:xfrm>
            <a:off x="2163723" y="6249472"/>
            <a:ext cx="6258997" cy="989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These early pilots have paved the way for wider implementation of opt-out testing strategies in Emergency Departments across the UK.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093470"/>
            <a:ext cx="10994134" cy="812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350"/>
              </a:lnSpc>
              <a:buNone/>
            </a:pPr>
            <a:r>
              <a:rPr lang="en-US" sz="5400" b="1" dirty="0">
                <a:solidFill>
                  <a:srgbClr val="97B8FF"/>
                </a:solidFill>
                <a:latin typeface="Sora Medium" pitchFamily="34" charset="0"/>
                <a:ea typeface="Barlow" pitchFamily="34" charset="-122"/>
                <a:cs typeface="Sora Medium" pitchFamily="34" charset="-120"/>
              </a:rPr>
              <a:t>Advantages of Opt-Out Testing</a:t>
            </a:r>
            <a:r>
              <a:rPr lang="en-US" sz="5100" b="1" dirty="0">
                <a:solidFill>
                  <a:srgbClr val="9998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endParaRPr lang="en-US" sz="5100" dirty="0"/>
          </a:p>
        </p:txBody>
      </p:sp>
      <p:sp>
        <p:nvSpPr>
          <p:cNvPr id="3" name="Text 1"/>
          <p:cNvSpPr/>
          <p:nvPr/>
        </p:nvSpPr>
        <p:spPr>
          <a:xfrm>
            <a:off x="1258967" y="2362200"/>
            <a:ext cx="575512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Increase uptake of the tests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1258967" y="2843570"/>
            <a:ext cx="575512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Reduces patient and staff anxiety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1258967" y="3324939"/>
            <a:ext cx="575512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Increase earlier diagnosis and treatment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1258967" y="3806309"/>
            <a:ext cx="575512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Reduces transmission of these diseases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1258967" y="4287679"/>
            <a:ext cx="575512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Reduces health inequalities (less uptake by certain groups)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1258967" y="5164098"/>
            <a:ext cx="575512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Routine testing normalises the process</a:t>
            </a:r>
            <a:r>
              <a:rPr lang="en-US" sz="1900" dirty="0">
                <a:solidFill>
                  <a:srgbClr val="F4444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and reduces stigma</a:t>
            </a:r>
            <a:endParaRPr lang="en-US" sz="1900" dirty="0"/>
          </a:p>
        </p:txBody>
      </p:sp>
      <p:sp>
        <p:nvSpPr>
          <p:cNvPr id="9" name="Text 7"/>
          <p:cNvSpPr/>
          <p:nvPr/>
        </p:nvSpPr>
        <p:spPr>
          <a:xfrm>
            <a:off x="1258967" y="6040517"/>
            <a:ext cx="575512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Cost effective</a:t>
            </a:r>
            <a:endParaRPr lang="en-US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D3AF1F44-102E-2D28-FA2F-FC2CAEAAF2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204600"/>
              </p:ext>
            </p:extLst>
          </p:nvPr>
        </p:nvGraphicFramePr>
        <p:xfrm>
          <a:off x="185737" y="127000"/>
          <a:ext cx="6476319" cy="789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11334388" imgH="16039935" progId="Acrobat.Document.DC">
                  <p:embed/>
                </p:oleObj>
              </mc:Choice>
              <mc:Fallback>
                <p:oleObj name="Acrobat Document" r:id="rId3" imgW="11334388" imgH="16039935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="" xmlns:a16="http://schemas.microsoft.com/office/drawing/2014/main" id="{D3AF1F44-102E-2D28-FA2F-FC2CAEAAF2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737" y="127000"/>
                        <a:ext cx="6476319" cy="789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690406"/>
              </p:ext>
            </p:extLst>
          </p:nvPr>
        </p:nvGraphicFramePr>
        <p:xfrm>
          <a:off x="7519937" y="160594"/>
          <a:ext cx="6578600" cy="7865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5" imgW="3667320" imgH="5180040" progId="AcroExch.Document.DC">
                  <p:embed/>
                </p:oleObj>
              </mc:Choice>
              <mc:Fallback>
                <p:oleObj name="Acrobat Document" r:id="rId5" imgW="3667320" imgH="5180040" progId="AcroExch.Document.DC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9937" y="160594"/>
                        <a:ext cx="6578600" cy="7865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0868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114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3997" y="611029"/>
            <a:ext cx="5554980" cy="694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Rollout Details</a:t>
            </a:r>
            <a:endParaRPr lang="en-US" sz="4350" dirty="0"/>
          </a:p>
        </p:txBody>
      </p:sp>
      <p:sp>
        <p:nvSpPr>
          <p:cNvPr id="4" name="Text 1"/>
          <p:cNvSpPr/>
          <p:nvPr/>
        </p:nvSpPr>
        <p:spPr>
          <a:xfrm>
            <a:off x="6263997" y="1638657"/>
            <a:ext cx="8176398" cy="1666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350"/>
              </a:lnSpc>
              <a:buNone/>
            </a:pPr>
            <a:r>
              <a:rPr lang="en-US" sz="34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Going Live in Poole and Bournemouth Emergency Department on 5th December 2024</a:t>
            </a:r>
            <a:endParaRPr lang="en-US" sz="3450" dirty="0"/>
          </a:p>
        </p:txBody>
      </p:sp>
      <p:sp>
        <p:nvSpPr>
          <p:cNvPr id="5" name="Text 2"/>
          <p:cNvSpPr/>
          <p:nvPr/>
        </p:nvSpPr>
        <p:spPr>
          <a:xfrm>
            <a:off x="6263997" y="3638193"/>
            <a:ext cx="3332917" cy="4164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250"/>
              </a:lnSpc>
              <a:buNone/>
            </a:pPr>
            <a:r>
              <a:rPr lang="en-US" sz="260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Who?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10058400" y="3668732"/>
            <a:ext cx="7588806" cy="355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ALL patients &gt;16 years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6263996" y="4426078"/>
            <a:ext cx="3332917" cy="4164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250"/>
              </a:lnSpc>
              <a:buNone/>
            </a:pPr>
            <a:r>
              <a:rPr lang="en-US" sz="260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When?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10058400" y="4426078"/>
            <a:ext cx="7588806" cy="355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Anyone who has a blood test for any reason?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6263995" y="5310615"/>
            <a:ext cx="3332917" cy="4164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250"/>
              </a:lnSpc>
              <a:buNone/>
            </a:pPr>
            <a:r>
              <a:rPr lang="en-US" sz="260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Exception</a:t>
            </a:r>
            <a:endParaRPr lang="en-US" sz="2600" dirty="0"/>
          </a:p>
        </p:txBody>
      </p:sp>
      <p:sp>
        <p:nvSpPr>
          <p:cNvPr id="10" name="Text 7"/>
          <p:cNvSpPr/>
          <p:nvPr/>
        </p:nvSpPr>
        <p:spPr>
          <a:xfrm>
            <a:off x="10058400" y="5310615"/>
            <a:ext cx="7588806" cy="355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UNLESS they object!</a:t>
            </a:r>
            <a:endParaRPr lang="en-US" sz="1700" dirty="0"/>
          </a:p>
        </p:txBody>
      </p:sp>
      <p:sp>
        <p:nvSpPr>
          <p:cNvPr id="11" name="Text 6">
            <a:extLst>
              <a:ext uri="{FF2B5EF4-FFF2-40B4-BE49-F238E27FC236}">
                <a16:creationId xmlns="" xmlns:a16="http://schemas.microsoft.com/office/drawing/2014/main" id="{0E822655-957B-63AB-31DB-0CF19F9C0DA1}"/>
              </a:ext>
            </a:extLst>
          </p:cNvPr>
          <p:cNvSpPr/>
          <p:nvPr/>
        </p:nvSpPr>
        <p:spPr>
          <a:xfrm>
            <a:off x="6263994" y="6150277"/>
            <a:ext cx="3332917" cy="4164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250"/>
              </a:lnSpc>
              <a:buNone/>
            </a:pPr>
            <a:r>
              <a:rPr lang="en-US" sz="260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Additional Guidance</a:t>
            </a:r>
            <a:endParaRPr lang="en-US" sz="2600" dirty="0"/>
          </a:p>
        </p:txBody>
      </p:sp>
      <p:sp>
        <p:nvSpPr>
          <p:cNvPr id="12" name="Text 7">
            <a:extLst>
              <a:ext uri="{FF2B5EF4-FFF2-40B4-BE49-F238E27FC236}">
                <a16:creationId xmlns="" xmlns:a16="http://schemas.microsoft.com/office/drawing/2014/main" id="{6D41623E-2D03-6930-05AE-0A49259470CA}"/>
              </a:ext>
            </a:extLst>
          </p:cNvPr>
          <p:cNvSpPr/>
          <p:nvPr/>
        </p:nvSpPr>
        <p:spPr>
          <a:xfrm>
            <a:off x="10058400" y="6169931"/>
            <a:ext cx="7588806" cy="355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17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Patient who lack capacity should be tested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178248"/>
            <a:ext cx="6497598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About Their Results?</a:t>
            </a:r>
            <a:endParaRPr lang="en-US" sz="48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37" y="3320058"/>
            <a:ext cx="61722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64037" y="4184094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Negative Results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864037" y="4717971"/>
            <a:ext cx="405384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Patients will </a:t>
            </a:r>
            <a:r>
              <a:rPr lang="en-US" sz="1900" b="1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NOT</a:t>
            </a: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 be told if their test is </a:t>
            </a:r>
            <a:r>
              <a:rPr lang="en-US" sz="1900" b="1" dirty="0">
                <a:solidFill>
                  <a:srgbClr val="FF0000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NEGATIVE</a:t>
            </a:r>
            <a:endParaRPr lang="en-US" sz="1900" dirty="0">
              <a:solidFill>
                <a:srgbClr val="FF0000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864037" y="5656183"/>
            <a:ext cx="405384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No news is GOOD news!</a:t>
            </a:r>
            <a:endParaRPr lang="en-US" sz="19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161" y="3320058"/>
            <a:ext cx="617220" cy="61722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288161" y="4184094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Positive Results</a:t>
            </a:r>
            <a:endParaRPr lang="en-US" sz="2400" dirty="0"/>
          </a:p>
        </p:txBody>
      </p:sp>
      <p:sp>
        <p:nvSpPr>
          <p:cNvPr id="9" name="Text 5"/>
          <p:cNvSpPr/>
          <p:nvPr/>
        </p:nvSpPr>
        <p:spPr>
          <a:xfrm>
            <a:off x="5288161" y="4717971"/>
            <a:ext cx="4053959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If your test is positive, you will be contacted within </a:t>
            </a:r>
            <a:r>
              <a:rPr lang="en-US" sz="1900" dirty="0">
                <a:solidFill>
                  <a:srgbClr val="FF0000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4</a:t>
            </a:r>
            <a:r>
              <a:rPr lang="en-US" sz="1900" dirty="0" smtClean="0">
                <a:solidFill>
                  <a:srgbClr val="FF0000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 </a:t>
            </a:r>
            <a:r>
              <a:rPr lang="en-US" sz="1900" dirty="0">
                <a:solidFill>
                  <a:srgbClr val="FF0000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weeks</a:t>
            </a: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.</a:t>
            </a:r>
            <a:endParaRPr lang="en-US" sz="19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2404" y="3320058"/>
            <a:ext cx="617220" cy="61722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712404" y="4184094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Questions?</a:t>
            </a:r>
            <a:endParaRPr lang="en-US" sz="2400" dirty="0"/>
          </a:p>
        </p:txBody>
      </p:sp>
      <p:sp>
        <p:nvSpPr>
          <p:cNvPr id="12" name="Text 7"/>
          <p:cNvSpPr/>
          <p:nvPr/>
        </p:nvSpPr>
        <p:spPr>
          <a:xfrm>
            <a:off x="9712404" y="4717971"/>
            <a:ext cx="405384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If you have any questions, please phone the number on the poster.</a:t>
            </a:r>
            <a:endParaRPr lang="en-US" sz="19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1596571" y="920829"/>
            <a:ext cx="11466287" cy="6387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8350"/>
              </a:lnSpc>
              <a:buNone/>
            </a:pPr>
            <a:r>
              <a:rPr lang="en-US" sz="670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Help us to get as many patients tested as possible to ELIMINATE these diseases!</a:t>
            </a:r>
            <a:endParaRPr lang="en-US" sz="6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357318"/>
            <a:ext cx="10196513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Reasons for Routine BBV Testing</a:t>
            </a:r>
            <a:endParaRPr lang="en-US" sz="4850" dirty="0"/>
          </a:p>
        </p:txBody>
      </p:sp>
      <p:sp>
        <p:nvSpPr>
          <p:cNvPr id="3" name="Shape 1"/>
          <p:cNvSpPr/>
          <p:nvPr/>
        </p:nvSpPr>
        <p:spPr>
          <a:xfrm>
            <a:off x="864037" y="4162544"/>
            <a:ext cx="431959" cy="431959"/>
          </a:xfrm>
          <a:prstGeom prst="roundRect">
            <a:avLst>
              <a:gd name="adj" fmla="val 8573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1542812" y="4162544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Early Detection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1542812" y="4696420"/>
            <a:ext cx="3457456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Identifying infections before symptoms appear</a:t>
            </a:r>
            <a:endParaRPr lang="en-US" sz="1900" dirty="0"/>
          </a:p>
        </p:txBody>
      </p:sp>
      <p:sp>
        <p:nvSpPr>
          <p:cNvPr id="6" name="Shape 4"/>
          <p:cNvSpPr/>
          <p:nvPr/>
        </p:nvSpPr>
        <p:spPr>
          <a:xfrm>
            <a:off x="5247084" y="4162544"/>
            <a:ext cx="431959" cy="431959"/>
          </a:xfrm>
          <a:prstGeom prst="roundRect">
            <a:avLst>
              <a:gd name="adj" fmla="val 8573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7" name="Text 5"/>
          <p:cNvSpPr/>
          <p:nvPr/>
        </p:nvSpPr>
        <p:spPr>
          <a:xfrm>
            <a:off x="5925860" y="4162544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Public Health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5925860" y="4696420"/>
            <a:ext cx="3457456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Reducing transmission rates in the community</a:t>
            </a:r>
            <a:endParaRPr lang="en-US" sz="1900" dirty="0"/>
          </a:p>
        </p:txBody>
      </p:sp>
      <p:sp>
        <p:nvSpPr>
          <p:cNvPr id="9" name="Shape 7"/>
          <p:cNvSpPr/>
          <p:nvPr/>
        </p:nvSpPr>
        <p:spPr>
          <a:xfrm>
            <a:off x="9630132" y="4162544"/>
            <a:ext cx="431959" cy="431959"/>
          </a:xfrm>
          <a:prstGeom prst="roundRect">
            <a:avLst>
              <a:gd name="adj" fmla="val 8573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0" name="Text 8"/>
          <p:cNvSpPr/>
          <p:nvPr/>
        </p:nvSpPr>
        <p:spPr>
          <a:xfrm>
            <a:off x="10308908" y="4162544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Patient Care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10308908" y="4696420"/>
            <a:ext cx="3457456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Improving long-term health outcomes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403" y="1621334"/>
            <a:ext cx="9724226" cy="812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6350"/>
              </a:lnSpc>
            </a:pPr>
            <a:r>
              <a:rPr lang="en-US" sz="540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Infographic on BBV Statistics </a:t>
            </a:r>
            <a:endParaRPr lang="en-US" sz="5400" dirty="0"/>
          </a:p>
        </p:txBody>
      </p:sp>
      <p:sp>
        <p:nvSpPr>
          <p:cNvPr id="4" name="Text 1"/>
          <p:cNvSpPr/>
          <p:nvPr/>
        </p:nvSpPr>
        <p:spPr>
          <a:xfrm>
            <a:off x="745284" y="3431708"/>
            <a:ext cx="3248501" cy="4060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550" b="1" dirty="0">
                <a:solidFill>
                  <a:srgbClr val="EEEFF5"/>
                </a:solidFill>
                <a:latin typeface="Noto Sans TC" panose="020B0604020202020204" charset="-128"/>
                <a:ea typeface="Noto Sans TC" panose="020B0604020202020204" charset="-128"/>
                <a:cs typeface="Barlow" pitchFamily="34" charset="-120"/>
              </a:rPr>
              <a:t>HIV Statistics</a:t>
            </a:r>
            <a:endParaRPr lang="en-US" sz="2550" dirty="0">
              <a:latin typeface="Noto Sans TC" panose="020B0604020202020204" charset="-128"/>
              <a:ea typeface="Noto Sans TC" panose="020B0604020202020204" charset="-128"/>
            </a:endParaRPr>
          </a:p>
        </p:txBody>
      </p:sp>
      <p:sp>
        <p:nvSpPr>
          <p:cNvPr id="5" name="Text 2"/>
          <p:cNvSpPr/>
          <p:nvPr/>
        </p:nvSpPr>
        <p:spPr>
          <a:xfrm>
            <a:off x="745284" y="4235669"/>
            <a:ext cx="405384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EEFF5"/>
                </a:solidFill>
                <a:latin typeface="Noto Sans TC" panose="020B0604020202020204" charset="-128"/>
                <a:ea typeface="Noto Sans TC" panose="020B0604020202020204" charset="-128"/>
                <a:cs typeface="Montserrat" pitchFamily="34" charset="-120"/>
              </a:rPr>
              <a:t>106,890 people living with HIV in the UK</a:t>
            </a:r>
            <a:endParaRPr lang="en-US" sz="1900" dirty="0">
              <a:latin typeface="Noto Sans TC" panose="020B0604020202020204" charset="-128"/>
              <a:ea typeface="Noto Sans TC" panose="020B0604020202020204" charset="-128"/>
            </a:endParaRPr>
          </a:p>
        </p:txBody>
      </p:sp>
      <p:sp>
        <p:nvSpPr>
          <p:cNvPr id="6" name="Text 3"/>
          <p:cNvSpPr/>
          <p:nvPr/>
        </p:nvSpPr>
        <p:spPr>
          <a:xfrm>
            <a:off x="745284" y="5401092"/>
            <a:ext cx="405384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EEFF5"/>
                </a:solidFill>
                <a:latin typeface="Noto Sans TC" panose="020B0604020202020204" charset="-128"/>
                <a:ea typeface="Noto Sans TC" panose="020B0604020202020204" charset="-128"/>
                <a:cs typeface="Montserrat" pitchFamily="34" charset="-120"/>
              </a:rPr>
              <a:t>650, 000 people died in one year from HIV-related causes (WHO 2021)</a:t>
            </a:r>
            <a:endParaRPr lang="en-US" sz="1900" dirty="0">
              <a:latin typeface="Noto Sans TC" panose="020B0604020202020204" charset="-128"/>
              <a:ea typeface="Noto Sans TC" panose="020B0604020202020204" charset="-128"/>
            </a:endParaRPr>
          </a:p>
        </p:txBody>
      </p:sp>
      <p:sp>
        <p:nvSpPr>
          <p:cNvPr id="8" name="Text 4"/>
          <p:cNvSpPr/>
          <p:nvPr/>
        </p:nvSpPr>
        <p:spPr>
          <a:xfrm>
            <a:off x="5131096" y="3431707"/>
            <a:ext cx="3248501" cy="4060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550" b="1" dirty="0">
                <a:solidFill>
                  <a:srgbClr val="EEEFF5"/>
                </a:solidFill>
                <a:latin typeface="Noto Sans TC" panose="020B0604020202020204" charset="-128"/>
                <a:ea typeface="Noto Sans TC" panose="020B0604020202020204" charset="-128"/>
                <a:cs typeface="Barlow" pitchFamily="34" charset="-120"/>
              </a:rPr>
              <a:t>Hepatitis B Statistics</a:t>
            </a:r>
            <a:endParaRPr lang="en-US" sz="2550" dirty="0">
              <a:latin typeface="Noto Sans TC" panose="020B0604020202020204" charset="-128"/>
              <a:ea typeface="Noto Sans TC" panose="020B0604020202020204" charset="-128"/>
            </a:endParaRPr>
          </a:p>
        </p:txBody>
      </p:sp>
      <p:sp>
        <p:nvSpPr>
          <p:cNvPr id="9" name="Text 5"/>
          <p:cNvSpPr/>
          <p:nvPr/>
        </p:nvSpPr>
        <p:spPr>
          <a:xfrm>
            <a:off x="5110032" y="4253476"/>
            <a:ext cx="4053959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EEFF5"/>
                </a:solidFill>
                <a:latin typeface="Noto Sans TC" panose="020B0604020202020204" charset="-128"/>
                <a:ea typeface="Noto Sans TC" panose="020B0604020202020204" charset="-128"/>
                <a:cs typeface="Montserrat" pitchFamily="34" charset="-120"/>
              </a:rPr>
              <a:t>180,000 people chronically infected with hepatitis B in the UK</a:t>
            </a:r>
            <a:endParaRPr lang="en-US" sz="1900" dirty="0">
              <a:latin typeface="Noto Sans TC" panose="020B0604020202020204" charset="-128"/>
              <a:ea typeface="Noto Sans TC" panose="020B0604020202020204" charset="-128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629276" y="3431708"/>
            <a:ext cx="3248501" cy="4060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550" b="1" dirty="0">
                <a:solidFill>
                  <a:srgbClr val="EEEFF5"/>
                </a:solidFill>
                <a:latin typeface="Noto Sans TC" panose="020B0604020202020204" charset="-128"/>
                <a:ea typeface="Noto Sans TC" panose="020B0604020202020204" charset="-128"/>
                <a:cs typeface="Barlow" pitchFamily="34" charset="-120"/>
              </a:rPr>
              <a:t>Hepatitis C Statistics</a:t>
            </a:r>
            <a:endParaRPr lang="en-US" sz="2550" dirty="0">
              <a:latin typeface="Noto Sans TC" panose="020B0604020202020204" charset="-128"/>
              <a:ea typeface="Noto Sans TC" panose="020B0604020202020204" charset="-128"/>
            </a:endParaRPr>
          </a:p>
        </p:txBody>
      </p:sp>
      <p:sp>
        <p:nvSpPr>
          <p:cNvPr id="12" name="Text 7"/>
          <p:cNvSpPr/>
          <p:nvPr/>
        </p:nvSpPr>
        <p:spPr>
          <a:xfrm>
            <a:off x="9629276" y="4114800"/>
            <a:ext cx="4053840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EEFF5"/>
                </a:solidFill>
                <a:latin typeface="Noto Sans TC" panose="020B0604020202020204" charset="-128"/>
                <a:ea typeface="Noto Sans TC" panose="020B0604020202020204" charset="-128"/>
                <a:cs typeface="Montserrat" pitchFamily="34" charset="-120"/>
              </a:rPr>
              <a:t>143,000 people chronically infected with hepatitis C in the UK</a:t>
            </a:r>
            <a:endParaRPr lang="en-US" sz="1900" dirty="0">
              <a:latin typeface="Noto Sans TC" panose="020B0604020202020204" charset="-128"/>
              <a:ea typeface="Noto Sans TC" panose="020B0604020202020204" charset="-128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629276" y="5438624"/>
            <a:ext cx="405384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EEFF5"/>
                </a:solidFill>
                <a:latin typeface="Noto Sans TC" panose="020B0604020202020204" charset="-128"/>
                <a:ea typeface="Noto Sans TC" panose="020B0604020202020204" charset="-128"/>
                <a:cs typeface="Montserrat" pitchFamily="34" charset="-120"/>
              </a:rPr>
              <a:t>290,000 deaths from HCV-related causes (WHO 2019)</a:t>
            </a:r>
            <a:endParaRPr lang="en-US" sz="1900" dirty="0">
              <a:latin typeface="Noto Sans TC" panose="020B0604020202020204" charset="-128"/>
              <a:ea typeface="Noto Sans TC" panose="020B060402020202020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115622"/>
            <a:ext cx="6172200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Insights from WHO</a:t>
            </a:r>
            <a:endParaRPr lang="en-US" sz="4850" dirty="0"/>
          </a:p>
        </p:txBody>
      </p:sp>
      <p:sp>
        <p:nvSpPr>
          <p:cNvPr id="3" name="Shape 1"/>
          <p:cNvSpPr/>
          <p:nvPr/>
        </p:nvSpPr>
        <p:spPr>
          <a:xfrm>
            <a:off x="864037" y="3257431"/>
            <a:ext cx="12902327" cy="2856547"/>
          </a:xfrm>
          <a:prstGeom prst="roundRect">
            <a:avLst>
              <a:gd name="adj" fmla="val 1296"/>
            </a:avLst>
          </a:prstGeom>
          <a:noFill/>
          <a:ln w="15240">
            <a:solidFill>
              <a:srgbClr val="FFFFFF">
                <a:alpha val="24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Shape 2"/>
          <p:cNvSpPr/>
          <p:nvPr/>
        </p:nvSpPr>
        <p:spPr>
          <a:xfrm>
            <a:off x="879277" y="3272671"/>
            <a:ext cx="12871847" cy="7065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" name="Text 3"/>
          <p:cNvSpPr/>
          <p:nvPr/>
        </p:nvSpPr>
        <p:spPr>
          <a:xfrm>
            <a:off x="1126093" y="3428405"/>
            <a:ext cx="59384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b="1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Global HIV Statistics (WHO, 2022)</a:t>
            </a:r>
            <a:endParaRPr lang="en-US" sz="1900" b="1" dirty="0"/>
          </a:p>
        </p:txBody>
      </p:sp>
      <p:sp>
        <p:nvSpPr>
          <p:cNvPr id="6" name="Text 4"/>
          <p:cNvSpPr/>
          <p:nvPr/>
        </p:nvSpPr>
        <p:spPr>
          <a:xfrm>
            <a:off x="7565827" y="3428405"/>
            <a:ext cx="59384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b="1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Global Hepatitis Statistics (WHO, 2022)</a:t>
            </a:r>
            <a:endParaRPr lang="en-US" sz="1900" b="1" dirty="0"/>
          </a:p>
        </p:txBody>
      </p:sp>
      <p:sp>
        <p:nvSpPr>
          <p:cNvPr id="7" name="Shape 5"/>
          <p:cNvSpPr/>
          <p:nvPr/>
        </p:nvSpPr>
        <p:spPr>
          <a:xfrm>
            <a:off x="879277" y="3979188"/>
            <a:ext cx="12871847" cy="70651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1126093" y="4134922"/>
            <a:ext cx="59384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38.4 million people living with HIV</a:t>
            </a:r>
            <a:endParaRPr lang="en-US" sz="1900" dirty="0"/>
          </a:p>
        </p:txBody>
      </p:sp>
      <p:sp>
        <p:nvSpPr>
          <p:cNvPr id="9" name="Text 7"/>
          <p:cNvSpPr/>
          <p:nvPr/>
        </p:nvSpPr>
        <p:spPr>
          <a:xfrm>
            <a:off x="7565827" y="4134922"/>
            <a:ext cx="59384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354 million people living with hepatitis B or C</a:t>
            </a:r>
            <a:endParaRPr lang="en-US" sz="1900" dirty="0"/>
          </a:p>
        </p:txBody>
      </p:sp>
      <p:sp>
        <p:nvSpPr>
          <p:cNvPr id="10" name="Shape 8"/>
          <p:cNvSpPr/>
          <p:nvPr/>
        </p:nvSpPr>
        <p:spPr>
          <a:xfrm>
            <a:off x="879277" y="4685705"/>
            <a:ext cx="12871847" cy="7065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1" name="Text 9"/>
          <p:cNvSpPr/>
          <p:nvPr/>
        </p:nvSpPr>
        <p:spPr>
          <a:xfrm>
            <a:off x="1126093" y="4841438"/>
            <a:ext cx="59384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1.5 million new HIV infections</a:t>
            </a:r>
            <a:endParaRPr lang="en-US" sz="1900" dirty="0"/>
          </a:p>
        </p:txBody>
      </p:sp>
      <p:sp>
        <p:nvSpPr>
          <p:cNvPr id="12" name="Text 10"/>
          <p:cNvSpPr/>
          <p:nvPr/>
        </p:nvSpPr>
        <p:spPr>
          <a:xfrm>
            <a:off x="7565827" y="4841438"/>
            <a:ext cx="59384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3 million new hepatitis B and C infections</a:t>
            </a:r>
            <a:endParaRPr lang="en-US" sz="1900" dirty="0"/>
          </a:p>
        </p:txBody>
      </p:sp>
      <p:sp>
        <p:nvSpPr>
          <p:cNvPr id="13" name="Shape 11"/>
          <p:cNvSpPr/>
          <p:nvPr/>
        </p:nvSpPr>
        <p:spPr>
          <a:xfrm>
            <a:off x="879277" y="5392222"/>
            <a:ext cx="12871847" cy="70651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1126093" y="5547955"/>
            <a:ext cx="59384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650,000 AIDS-related deaths</a:t>
            </a:r>
            <a:endParaRPr lang="en-US" sz="1900" dirty="0"/>
          </a:p>
        </p:txBody>
      </p:sp>
      <p:sp>
        <p:nvSpPr>
          <p:cNvPr id="15" name="Text 13"/>
          <p:cNvSpPr/>
          <p:nvPr/>
        </p:nvSpPr>
        <p:spPr>
          <a:xfrm>
            <a:off x="7565827" y="5547955"/>
            <a:ext cx="59384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1.1 million deaths from hepatitis B and C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405182"/>
            <a:ext cx="10047803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WHO Guidelines on BBV Testing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3793808"/>
            <a:ext cx="2773918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Guideline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864037" y="4426387"/>
            <a:ext cx="2773918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Recommendation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4247793" y="3793808"/>
            <a:ext cx="2773918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Testing Frequency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4247793" y="4812149"/>
            <a:ext cx="2773918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Regular intervals based on risk factors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7631549" y="3793808"/>
            <a:ext cx="2773918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Target Population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7631549" y="4812149"/>
            <a:ext cx="2773918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All adults in high-prevalence areas</a:t>
            </a:r>
            <a:endParaRPr lang="en-US" sz="1900" dirty="0"/>
          </a:p>
        </p:txBody>
      </p:sp>
      <p:sp>
        <p:nvSpPr>
          <p:cNvPr id="9" name="Text 7"/>
          <p:cNvSpPr/>
          <p:nvPr/>
        </p:nvSpPr>
        <p:spPr>
          <a:xfrm>
            <a:off x="11015305" y="3793808"/>
            <a:ext cx="2773918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Testing Approach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11015305" y="4812149"/>
            <a:ext cx="2773918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F0000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Opt-out</a:t>
            </a: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 strategy in healthcare settings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43677" y="664488"/>
            <a:ext cx="9285089" cy="7533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900"/>
              </a:lnSpc>
              <a:buNone/>
            </a:pPr>
            <a:r>
              <a:rPr lang="en-US" sz="470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Impact of Routine BBV Testing</a:t>
            </a:r>
            <a:endParaRPr lang="en-US" sz="47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677" y="1779389"/>
            <a:ext cx="1205389" cy="192857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410658" y="2020372"/>
            <a:ext cx="3013472" cy="3765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35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Implementation</a:t>
            </a:r>
            <a:endParaRPr lang="en-US" sz="2350" dirty="0"/>
          </a:p>
        </p:txBody>
      </p:sp>
      <p:sp>
        <p:nvSpPr>
          <p:cNvPr id="5" name="Text 2"/>
          <p:cNvSpPr/>
          <p:nvPr/>
        </p:nvSpPr>
        <p:spPr>
          <a:xfrm>
            <a:off x="2410658" y="2541508"/>
            <a:ext cx="11376065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Introduction of routine testing in emergency departments</a:t>
            </a:r>
            <a:endParaRPr lang="en-US" sz="18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77" y="3707963"/>
            <a:ext cx="1205389" cy="192857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410658" y="3948946"/>
            <a:ext cx="3013472" cy="3765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35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Short-term Results</a:t>
            </a:r>
            <a:endParaRPr lang="en-US" sz="2350" dirty="0"/>
          </a:p>
        </p:txBody>
      </p:sp>
      <p:sp>
        <p:nvSpPr>
          <p:cNvPr id="8" name="Text 4"/>
          <p:cNvSpPr/>
          <p:nvPr/>
        </p:nvSpPr>
        <p:spPr>
          <a:xfrm>
            <a:off x="2410658" y="4470082"/>
            <a:ext cx="11376065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Increased detection rates and early interventions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677" y="5636538"/>
            <a:ext cx="1205389" cy="192857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410658" y="5877520"/>
            <a:ext cx="3327083" cy="3765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35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Long-term Outcomes</a:t>
            </a:r>
            <a:endParaRPr lang="en-US" sz="2350" dirty="0"/>
          </a:p>
        </p:txBody>
      </p:sp>
      <p:sp>
        <p:nvSpPr>
          <p:cNvPr id="11" name="Text 6"/>
          <p:cNvSpPr/>
          <p:nvPr/>
        </p:nvSpPr>
        <p:spPr>
          <a:xfrm>
            <a:off x="2410658" y="6398657"/>
            <a:ext cx="11376065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Reduced transmission rates and improved public health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331357"/>
            <a:ext cx="6172200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Towards ZERO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2473166"/>
            <a:ext cx="3703320" cy="462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290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Government Plans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864037" y="3306247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End new HIV transmissions by 2030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64037" y="4071580"/>
            <a:ext cx="3703320" cy="462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290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Key Element</a:t>
            </a:r>
            <a:endParaRPr lang="en-US" sz="2900" dirty="0"/>
          </a:p>
        </p:txBody>
      </p:sp>
      <p:sp>
        <p:nvSpPr>
          <p:cNvPr id="6" name="Text 4"/>
          <p:cNvSpPr/>
          <p:nvPr/>
        </p:nvSpPr>
        <p:spPr>
          <a:xfrm>
            <a:off x="864037" y="4904661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Opt-out testing in Emergency Departments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864037" y="5669994"/>
            <a:ext cx="3703320" cy="462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290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Your Role</a:t>
            </a:r>
            <a:endParaRPr lang="en-US" sz="2900" dirty="0"/>
          </a:p>
        </p:txBody>
      </p:sp>
      <p:sp>
        <p:nvSpPr>
          <p:cNvPr id="8" name="Text 6"/>
          <p:cNvSpPr/>
          <p:nvPr/>
        </p:nvSpPr>
        <p:spPr>
          <a:xfrm>
            <a:off x="864037" y="6503075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WITH YOUR HELP, WE CAN REALLY MAKE A REAL DIFFERENCE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437567"/>
            <a:ext cx="7586305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HIV Commission Report</a:t>
            </a:r>
            <a:endParaRPr lang="en-US" sz="4850" dirty="0"/>
          </a:p>
        </p:txBody>
      </p:sp>
      <p:sp>
        <p:nvSpPr>
          <p:cNvPr id="3" name="Shape 1"/>
          <p:cNvSpPr/>
          <p:nvPr/>
        </p:nvSpPr>
        <p:spPr>
          <a:xfrm>
            <a:off x="864037" y="3579376"/>
            <a:ext cx="4136231" cy="2212657"/>
          </a:xfrm>
          <a:prstGeom prst="roundRect">
            <a:avLst>
              <a:gd name="adj" fmla="val 1674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1110853" y="3826193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2020 Report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1110853" y="4360069"/>
            <a:ext cx="3642598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The HIV Commission report stated a crucial intervention</a:t>
            </a:r>
            <a:endParaRPr lang="en-US" sz="1900" dirty="0"/>
          </a:p>
        </p:txBody>
      </p:sp>
      <p:sp>
        <p:nvSpPr>
          <p:cNvPr id="6" name="Shape 4"/>
          <p:cNvSpPr/>
          <p:nvPr/>
        </p:nvSpPr>
        <p:spPr>
          <a:xfrm>
            <a:off x="5247084" y="3579376"/>
            <a:ext cx="4136231" cy="2212657"/>
          </a:xfrm>
          <a:prstGeom prst="roundRect">
            <a:avLst>
              <a:gd name="adj" fmla="val 1674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7" name="Text 5"/>
          <p:cNvSpPr/>
          <p:nvPr/>
        </p:nvSpPr>
        <p:spPr>
          <a:xfrm>
            <a:off x="5493901" y="3826193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Key Intervention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5493901" y="4360069"/>
            <a:ext cx="3642598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Widespread HIV testing is the single most important action</a:t>
            </a:r>
            <a:endParaRPr lang="en-US" sz="1900" dirty="0"/>
          </a:p>
        </p:txBody>
      </p:sp>
      <p:sp>
        <p:nvSpPr>
          <p:cNvPr id="9" name="Shape 7"/>
          <p:cNvSpPr/>
          <p:nvPr/>
        </p:nvSpPr>
        <p:spPr>
          <a:xfrm>
            <a:off x="9630132" y="3579376"/>
            <a:ext cx="4136231" cy="2212657"/>
          </a:xfrm>
          <a:prstGeom prst="roundRect">
            <a:avLst>
              <a:gd name="adj" fmla="val 1674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0" name="Text 8"/>
          <p:cNvSpPr/>
          <p:nvPr/>
        </p:nvSpPr>
        <p:spPr>
          <a:xfrm>
            <a:off x="9876949" y="3826193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Implementation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9876949" y="4360069"/>
            <a:ext cx="3642598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Made routine across the NHS and delivered as </a:t>
            </a:r>
            <a:r>
              <a:rPr lang="en-US" sz="1900" b="1" dirty="0">
                <a:solidFill>
                  <a:srgbClr val="FF0000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opt-out</a:t>
            </a:r>
            <a:r>
              <a:rPr lang="en-US" sz="1900" b="1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,</a:t>
            </a: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 not opt-in, provision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2013 - 2022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62</TotalTime>
  <Words>871</Words>
  <Application>Microsoft Office PowerPoint</Application>
  <PresentationFormat>Custom</PresentationFormat>
  <Paragraphs>156</Paragraphs>
  <Slides>21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Barlow</vt:lpstr>
      <vt:lpstr>Sora Medium</vt:lpstr>
      <vt:lpstr>Calibri Light</vt:lpstr>
      <vt:lpstr>Aptos</vt:lpstr>
      <vt:lpstr>Calibri</vt:lpstr>
      <vt:lpstr>Noto Sans TC</vt:lpstr>
      <vt:lpstr>Montserrat</vt:lpstr>
      <vt:lpstr>Office 2013 - 2022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Default User</cp:lastModifiedBy>
  <cp:revision>8</cp:revision>
  <dcterms:created xsi:type="dcterms:W3CDTF">2024-09-30T20:02:07Z</dcterms:created>
  <dcterms:modified xsi:type="dcterms:W3CDTF">2025-01-21T10:10:33Z</dcterms:modified>
</cp:coreProperties>
</file>