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0" r:id="rId4"/>
    <p:sldId id="262" r:id="rId5"/>
    <p:sldId id="265" r:id="rId6"/>
    <p:sldId id="264" r:id="rId7"/>
    <p:sldId id="263"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053EA-85A1-4035-B011-5ACEFD886C56}" v="24" dt="2025-09-25T06:28:02.938"/>
    <p1510:client id="{F1A08C21-9051-432D-A679-C25B7A749695}" v="24" dt="2025-09-24T20:14:32.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4" autoAdjust="0"/>
    <p:restoredTop sz="58838" autoAdjust="0"/>
  </p:normalViewPr>
  <p:slideViewPr>
    <p:cSldViewPr snapToGrid="0">
      <p:cViewPr varScale="1">
        <p:scale>
          <a:sx n="49" d="100"/>
          <a:sy n="49" d="100"/>
        </p:scale>
        <p:origin x="1476" y="54"/>
      </p:cViewPr>
      <p:guideLst/>
    </p:cSldViewPr>
  </p:slideViewPr>
  <p:notesTextViewPr>
    <p:cViewPr>
      <p:scale>
        <a:sx n="3" d="2"/>
        <a:sy n="3" d="2"/>
      </p:scale>
      <p:origin x="0" y="-535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965A0-1FD3-47AB-873E-21349E937248}" type="doc">
      <dgm:prSet loTypeId="urn:microsoft.com/office/officeart/2005/8/layout/cycle7" loCatId="cycle" qsTypeId="urn:microsoft.com/office/officeart/2005/8/quickstyle/simple1" qsCatId="simple" csTypeId="urn:microsoft.com/office/officeart/2005/8/colors/accent0_2" csCatId="mainScheme" phldr="1"/>
      <dgm:spPr/>
      <dgm:t>
        <a:bodyPr/>
        <a:lstStyle/>
        <a:p>
          <a:endParaRPr lang="en-GB"/>
        </a:p>
      </dgm:t>
    </dgm:pt>
    <dgm:pt modelId="{D36C978A-172B-4957-B46B-4AC01CF3CE1A}">
      <dgm:prSet phldrT="[Text]"/>
      <dgm:spPr>
        <a:xfrm>
          <a:off x="3351197" y="1270024"/>
          <a:ext cx="1320700" cy="660350"/>
        </a:xfrm>
        <a:prstGeom prst="roundRect">
          <a:avLst>
            <a:gd name="adj" fmla="val 10000"/>
          </a:avLst>
        </a:prstGeom>
        <a:solidFill>
          <a:srgbClr val="E3C7E1"/>
        </a:solidFill>
        <a:ln w="19050" cap="flat" cmpd="sng" algn="ctr">
          <a:solidFill>
            <a:srgbClr val="0E2841">
              <a:shade val="80000"/>
              <a:hueOff val="0"/>
              <a:satOff val="0"/>
              <a:lumOff val="0"/>
              <a:alphaOff val="0"/>
            </a:srgbClr>
          </a:solidFill>
          <a:prstDash val="solid"/>
          <a:miter lim="800000"/>
        </a:ln>
        <a:effectLst/>
      </dgm:spPr>
      <dgm:t>
        <a:bodyPr/>
        <a:lstStyle/>
        <a:p>
          <a:pPr>
            <a:buNone/>
          </a:pPr>
          <a:r>
            <a:rPr lang="en-GB">
              <a:solidFill>
                <a:schemeClr val="tx2">
                  <a:lumMod val="90000"/>
                  <a:lumOff val="10000"/>
                </a:schemeClr>
              </a:solidFill>
              <a:latin typeface="ADLaM Display" panose="020F0502020204030204" pitchFamily="2" charset="0"/>
              <a:ea typeface="ADLaM Display" panose="020F0502020204030204" pitchFamily="2" charset="0"/>
              <a:cs typeface="ADLaM Display" panose="020F0502020204030204" pitchFamily="2" charset="0"/>
            </a:rPr>
            <a:t>Cognitive overload</a:t>
          </a:r>
        </a:p>
      </dgm:t>
    </dgm:pt>
    <dgm:pt modelId="{7C45F1AE-13B7-49EE-B355-1C1203DB9216}" type="parTrans" cxnId="{976EF9D8-FF7B-47AD-94A8-1C027BA660EC}">
      <dgm:prSet/>
      <dgm:spPr/>
      <dgm:t>
        <a:bodyPr/>
        <a:lstStyle/>
        <a:p>
          <a:endParaRPr lang="en-GB">
            <a:solidFill>
              <a:schemeClr val="tx2">
                <a:lumMod val="90000"/>
                <a:lumOff val="10000"/>
              </a:schemeClr>
            </a:solidFill>
          </a:endParaRPr>
        </a:p>
      </dgm:t>
    </dgm:pt>
    <dgm:pt modelId="{C59B738E-EC97-4C2F-8ECE-4A91BC0C4D91}" type="sibTrans" cxnId="{976EF9D8-FF7B-47AD-94A8-1C027BA660EC}">
      <dgm:prSet/>
      <dgm:spPr>
        <a:xfrm rot="8100000">
          <a:off x="3033438" y="2118812"/>
          <a:ext cx="687871" cy="231122"/>
        </a:xfrm>
        <a:prstGeom prst="leftRightArrow">
          <a:avLst>
            <a:gd name="adj1" fmla="val 60000"/>
            <a:gd name="adj2" fmla="val 50000"/>
          </a:avLst>
        </a:prstGeom>
        <a:solidFill>
          <a:srgbClr val="0E2841">
            <a:tint val="60000"/>
            <a:hueOff val="0"/>
            <a:satOff val="0"/>
            <a:lumOff val="0"/>
            <a:alphaOff val="0"/>
          </a:srgbClr>
        </a:solidFill>
        <a:ln>
          <a:noFill/>
        </a:ln>
        <a:effectLst/>
      </dgm:spPr>
      <dgm:t>
        <a:bodyPr/>
        <a:lstStyle/>
        <a:p>
          <a:pPr>
            <a:buNone/>
          </a:pPr>
          <a:endParaRPr lang="en-GB">
            <a:solidFill>
              <a:schemeClr val="tx2">
                <a:lumMod val="90000"/>
                <a:lumOff val="10000"/>
              </a:schemeClr>
            </a:solidFill>
            <a:latin typeface="Aptos" panose="02110004020202020204"/>
            <a:ea typeface="+mn-ea"/>
            <a:cs typeface="+mn-cs"/>
          </a:endParaRPr>
        </a:p>
      </dgm:t>
    </dgm:pt>
    <dgm:pt modelId="{D607119D-9874-4450-A1B7-25A5DD26D13A}">
      <dgm:prSet phldrT="[Text]"/>
      <dgm:spPr>
        <a:xfrm>
          <a:off x="2082849" y="2538373"/>
          <a:ext cx="1320700" cy="660350"/>
        </a:xfrm>
        <a:prstGeom prst="roundRect">
          <a:avLst>
            <a:gd name="adj" fmla="val 10000"/>
          </a:avLst>
        </a:prstGeom>
        <a:solidFill>
          <a:srgbClr val="E3C7E1"/>
        </a:solidFill>
        <a:ln w="19050" cap="flat" cmpd="sng" algn="ctr">
          <a:solidFill>
            <a:srgbClr val="0E2841">
              <a:shade val="80000"/>
              <a:hueOff val="0"/>
              <a:satOff val="0"/>
              <a:lumOff val="0"/>
              <a:alphaOff val="0"/>
            </a:srgbClr>
          </a:solidFill>
          <a:prstDash val="solid"/>
          <a:miter lim="800000"/>
        </a:ln>
        <a:effectLst/>
      </dgm:spPr>
      <dgm:t>
        <a:bodyPr/>
        <a:lstStyle/>
        <a:p>
          <a:pPr>
            <a:buNone/>
          </a:pPr>
          <a:r>
            <a:rPr lang="en-GB">
              <a:solidFill>
                <a:schemeClr val="tx2">
                  <a:lumMod val="90000"/>
                  <a:lumOff val="10000"/>
                </a:schemeClr>
              </a:solidFill>
              <a:latin typeface="ADLaM Display" panose="020F0502020204030204" pitchFamily="2" charset="0"/>
              <a:ea typeface="ADLaM Display" panose="020F0502020204030204" pitchFamily="2" charset="0"/>
              <a:cs typeface="ADLaM Display" panose="020F0502020204030204" pitchFamily="2" charset="0"/>
            </a:rPr>
            <a:t>Fatigue</a:t>
          </a:r>
        </a:p>
      </dgm:t>
    </dgm:pt>
    <dgm:pt modelId="{534BBD4F-1E28-457D-A763-3FEBE6EF6240}" type="parTrans" cxnId="{133BD32B-D007-4E24-A32B-08E1F2792A7C}">
      <dgm:prSet/>
      <dgm:spPr/>
      <dgm:t>
        <a:bodyPr/>
        <a:lstStyle/>
        <a:p>
          <a:endParaRPr lang="en-GB">
            <a:solidFill>
              <a:schemeClr val="tx2">
                <a:lumMod val="90000"/>
                <a:lumOff val="10000"/>
              </a:schemeClr>
            </a:solidFill>
          </a:endParaRPr>
        </a:p>
      </dgm:t>
    </dgm:pt>
    <dgm:pt modelId="{30228CE4-95CD-42F3-804C-6CB9099C8182}" type="sibTrans" cxnId="{133BD32B-D007-4E24-A32B-08E1F2792A7C}">
      <dgm:prSet/>
      <dgm:spPr>
        <a:xfrm rot="13500000">
          <a:off x="1765090" y="2118812"/>
          <a:ext cx="687871" cy="231122"/>
        </a:xfrm>
        <a:prstGeom prst="leftRightArrow">
          <a:avLst>
            <a:gd name="adj1" fmla="val 60000"/>
            <a:gd name="adj2" fmla="val 50000"/>
          </a:avLst>
        </a:prstGeom>
        <a:solidFill>
          <a:srgbClr val="0E2841">
            <a:tint val="60000"/>
            <a:hueOff val="0"/>
            <a:satOff val="0"/>
            <a:lumOff val="0"/>
            <a:alphaOff val="0"/>
          </a:srgbClr>
        </a:solidFill>
        <a:ln>
          <a:noFill/>
        </a:ln>
        <a:effectLst/>
      </dgm:spPr>
      <dgm:t>
        <a:bodyPr/>
        <a:lstStyle/>
        <a:p>
          <a:pPr>
            <a:buNone/>
          </a:pPr>
          <a:endParaRPr lang="en-GB">
            <a:solidFill>
              <a:schemeClr val="tx2">
                <a:lumMod val="90000"/>
                <a:lumOff val="10000"/>
              </a:schemeClr>
            </a:solidFill>
            <a:latin typeface="Aptos" panose="02110004020202020204"/>
            <a:ea typeface="+mn-ea"/>
            <a:cs typeface="+mn-cs"/>
          </a:endParaRPr>
        </a:p>
      </dgm:t>
    </dgm:pt>
    <dgm:pt modelId="{35BBFE68-1404-4DAA-B900-139A0E13AA42}">
      <dgm:prSet phldrT="[Text]"/>
      <dgm:spPr>
        <a:xfrm>
          <a:off x="814501" y="1270024"/>
          <a:ext cx="1320700" cy="660350"/>
        </a:xfrm>
        <a:prstGeom prst="roundRect">
          <a:avLst>
            <a:gd name="adj" fmla="val 10000"/>
          </a:avLst>
        </a:prstGeom>
        <a:solidFill>
          <a:srgbClr val="E3C7E1"/>
        </a:solidFill>
        <a:ln w="19050" cap="flat" cmpd="sng" algn="ctr">
          <a:solidFill>
            <a:srgbClr val="0E2841">
              <a:shade val="80000"/>
              <a:hueOff val="0"/>
              <a:satOff val="0"/>
              <a:lumOff val="0"/>
              <a:alphaOff val="0"/>
            </a:srgbClr>
          </a:solidFill>
          <a:prstDash val="solid"/>
          <a:miter lim="800000"/>
        </a:ln>
        <a:effectLst/>
      </dgm:spPr>
      <dgm:t>
        <a:bodyPr/>
        <a:lstStyle/>
        <a:p>
          <a:pPr>
            <a:buNone/>
          </a:pPr>
          <a:r>
            <a:rPr lang="en-GB">
              <a:solidFill>
                <a:schemeClr val="tx2">
                  <a:lumMod val="90000"/>
                  <a:lumOff val="10000"/>
                </a:schemeClr>
              </a:solidFill>
              <a:latin typeface="ADLaM Display" panose="020F0502020204030204" pitchFamily="2" charset="0"/>
              <a:ea typeface="ADLaM Display" panose="020F0502020204030204" pitchFamily="2" charset="0"/>
              <a:cs typeface="ADLaM Display" panose="020F0502020204030204" pitchFamily="2" charset="0"/>
            </a:rPr>
            <a:t>Stress</a:t>
          </a:r>
        </a:p>
      </dgm:t>
    </dgm:pt>
    <dgm:pt modelId="{3F01393A-15DC-4098-B67A-F8D7E4188868}" type="parTrans" cxnId="{8C5D55B7-13FB-46F1-B1B9-2F6569B339EC}">
      <dgm:prSet/>
      <dgm:spPr/>
      <dgm:t>
        <a:bodyPr/>
        <a:lstStyle/>
        <a:p>
          <a:endParaRPr lang="en-GB">
            <a:solidFill>
              <a:schemeClr val="tx2">
                <a:lumMod val="90000"/>
                <a:lumOff val="10000"/>
              </a:schemeClr>
            </a:solidFill>
          </a:endParaRPr>
        </a:p>
      </dgm:t>
    </dgm:pt>
    <dgm:pt modelId="{0847EBCE-1E7B-49A5-810E-39DED02C96BB}" type="sibTrans" cxnId="{8C5D55B7-13FB-46F1-B1B9-2F6569B339EC}">
      <dgm:prSet/>
      <dgm:spPr>
        <a:xfrm rot="18900000">
          <a:off x="1765090" y="850464"/>
          <a:ext cx="687871" cy="231122"/>
        </a:xfrm>
        <a:prstGeom prst="leftRightArrow">
          <a:avLst>
            <a:gd name="adj1" fmla="val 60000"/>
            <a:gd name="adj2" fmla="val 50000"/>
          </a:avLst>
        </a:prstGeom>
        <a:solidFill>
          <a:srgbClr val="0E2841">
            <a:tint val="60000"/>
            <a:hueOff val="0"/>
            <a:satOff val="0"/>
            <a:lumOff val="0"/>
            <a:alphaOff val="0"/>
          </a:srgbClr>
        </a:solidFill>
        <a:ln>
          <a:noFill/>
        </a:ln>
        <a:effectLst/>
      </dgm:spPr>
      <dgm:t>
        <a:bodyPr/>
        <a:lstStyle/>
        <a:p>
          <a:pPr>
            <a:buNone/>
          </a:pPr>
          <a:endParaRPr lang="en-GB">
            <a:solidFill>
              <a:schemeClr val="tx2">
                <a:lumMod val="90000"/>
                <a:lumOff val="10000"/>
              </a:schemeClr>
            </a:solidFill>
            <a:latin typeface="Aptos" panose="02110004020202020204"/>
            <a:ea typeface="+mn-ea"/>
            <a:cs typeface="+mn-cs"/>
          </a:endParaRPr>
        </a:p>
      </dgm:t>
    </dgm:pt>
    <dgm:pt modelId="{118380D5-CCAA-4A3A-8600-951ACF432ED3}">
      <dgm:prSet/>
      <dgm:spPr>
        <a:xfrm>
          <a:off x="2082849" y="1676"/>
          <a:ext cx="1320700" cy="660350"/>
        </a:xfrm>
        <a:prstGeom prst="roundRect">
          <a:avLst>
            <a:gd name="adj" fmla="val 10000"/>
          </a:avLst>
        </a:prstGeom>
        <a:solidFill>
          <a:srgbClr val="E3C7E1"/>
        </a:solidFill>
        <a:ln w="19050" cap="flat" cmpd="sng" algn="ctr">
          <a:solidFill>
            <a:srgbClr val="0E2841">
              <a:shade val="80000"/>
              <a:hueOff val="0"/>
              <a:satOff val="0"/>
              <a:lumOff val="0"/>
              <a:alphaOff val="0"/>
            </a:srgbClr>
          </a:solidFill>
          <a:prstDash val="solid"/>
          <a:miter lim="800000"/>
        </a:ln>
        <a:effectLst/>
      </dgm:spPr>
      <dgm:t>
        <a:bodyPr/>
        <a:lstStyle/>
        <a:p>
          <a:pPr>
            <a:buNone/>
          </a:pPr>
          <a:r>
            <a:rPr lang="en-GB">
              <a:solidFill>
                <a:schemeClr val="tx2">
                  <a:lumMod val="90000"/>
                  <a:lumOff val="10000"/>
                </a:schemeClr>
              </a:solidFill>
              <a:latin typeface="ADLaM Display" panose="020F0502020204030204" pitchFamily="2" charset="0"/>
              <a:ea typeface="ADLaM Display" panose="020F0502020204030204" pitchFamily="2" charset="0"/>
              <a:cs typeface="ADLaM Display" panose="020F0502020204030204" pitchFamily="2" charset="0"/>
            </a:rPr>
            <a:t>Discomfort</a:t>
          </a:r>
        </a:p>
      </dgm:t>
    </dgm:pt>
    <dgm:pt modelId="{6C2BB3D9-F2E0-42BE-941F-694B9E7D7D36}" type="parTrans" cxnId="{8C029203-F866-49D8-94D3-BE93235D496B}">
      <dgm:prSet/>
      <dgm:spPr/>
      <dgm:t>
        <a:bodyPr/>
        <a:lstStyle/>
        <a:p>
          <a:endParaRPr lang="en-GB">
            <a:solidFill>
              <a:schemeClr val="tx2">
                <a:lumMod val="90000"/>
                <a:lumOff val="10000"/>
              </a:schemeClr>
            </a:solidFill>
          </a:endParaRPr>
        </a:p>
      </dgm:t>
    </dgm:pt>
    <dgm:pt modelId="{7853F6B7-D66B-4964-BBE4-555A1C304CAC}" type="sibTrans" cxnId="{8C029203-F866-49D8-94D3-BE93235D496B}">
      <dgm:prSet/>
      <dgm:spPr>
        <a:xfrm rot="2700000">
          <a:off x="3033438" y="850464"/>
          <a:ext cx="687871" cy="231122"/>
        </a:xfrm>
        <a:prstGeom prst="leftRightArrow">
          <a:avLst>
            <a:gd name="adj1" fmla="val 60000"/>
            <a:gd name="adj2" fmla="val 50000"/>
          </a:avLst>
        </a:prstGeom>
        <a:solidFill>
          <a:srgbClr val="0E2841">
            <a:tint val="60000"/>
            <a:hueOff val="0"/>
            <a:satOff val="0"/>
            <a:lumOff val="0"/>
            <a:alphaOff val="0"/>
          </a:srgbClr>
        </a:solidFill>
        <a:ln>
          <a:noFill/>
        </a:ln>
        <a:effectLst/>
      </dgm:spPr>
      <dgm:t>
        <a:bodyPr/>
        <a:lstStyle/>
        <a:p>
          <a:pPr>
            <a:buNone/>
          </a:pPr>
          <a:endParaRPr lang="en-GB">
            <a:solidFill>
              <a:schemeClr val="tx2">
                <a:lumMod val="90000"/>
                <a:lumOff val="10000"/>
              </a:schemeClr>
            </a:solidFill>
            <a:latin typeface="Aptos" panose="02110004020202020204"/>
            <a:ea typeface="+mn-ea"/>
            <a:cs typeface="+mn-cs"/>
          </a:endParaRPr>
        </a:p>
      </dgm:t>
    </dgm:pt>
    <dgm:pt modelId="{BB37C599-DFE8-4B39-BC62-93E61F5FD110}" type="pres">
      <dgm:prSet presAssocID="{3CF965A0-1FD3-47AB-873E-21349E937248}" presName="Name0" presStyleCnt="0">
        <dgm:presLayoutVars>
          <dgm:dir/>
          <dgm:resizeHandles val="exact"/>
        </dgm:presLayoutVars>
      </dgm:prSet>
      <dgm:spPr/>
    </dgm:pt>
    <dgm:pt modelId="{E473F5F7-1A65-40AF-9F23-9F1A093795EE}" type="pres">
      <dgm:prSet presAssocID="{118380D5-CCAA-4A3A-8600-951ACF432ED3}" presName="node" presStyleLbl="node1" presStyleIdx="0" presStyleCnt="4">
        <dgm:presLayoutVars>
          <dgm:bulletEnabled val="1"/>
        </dgm:presLayoutVars>
      </dgm:prSet>
      <dgm:spPr/>
    </dgm:pt>
    <dgm:pt modelId="{781A7AAA-6CB9-4402-9FF7-652BA7B9A5BB}" type="pres">
      <dgm:prSet presAssocID="{7853F6B7-D66B-4964-BBE4-555A1C304CAC}" presName="sibTrans" presStyleLbl="sibTrans2D1" presStyleIdx="0" presStyleCnt="4"/>
      <dgm:spPr/>
    </dgm:pt>
    <dgm:pt modelId="{0B504192-E707-4A6E-BACE-79D1AC54DD75}" type="pres">
      <dgm:prSet presAssocID="{7853F6B7-D66B-4964-BBE4-555A1C304CAC}" presName="connectorText" presStyleLbl="sibTrans2D1" presStyleIdx="0" presStyleCnt="4"/>
      <dgm:spPr/>
    </dgm:pt>
    <dgm:pt modelId="{D7CBD6AF-1829-498B-B52C-EC03A78DAA09}" type="pres">
      <dgm:prSet presAssocID="{D36C978A-172B-4957-B46B-4AC01CF3CE1A}" presName="node" presStyleLbl="node1" presStyleIdx="1" presStyleCnt="4">
        <dgm:presLayoutVars>
          <dgm:bulletEnabled val="1"/>
        </dgm:presLayoutVars>
      </dgm:prSet>
      <dgm:spPr/>
    </dgm:pt>
    <dgm:pt modelId="{822B5D54-36EB-4136-B594-2EBDC0AB2D24}" type="pres">
      <dgm:prSet presAssocID="{C59B738E-EC97-4C2F-8ECE-4A91BC0C4D91}" presName="sibTrans" presStyleLbl="sibTrans2D1" presStyleIdx="1" presStyleCnt="4"/>
      <dgm:spPr/>
    </dgm:pt>
    <dgm:pt modelId="{6D03314E-0DBC-4552-BD89-BE5D5FF2B602}" type="pres">
      <dgm:prSet presAssocID="{C59B738E-EC97-4C2F-8ECE-4A91BC0C4D91}" presName="connectorText" presStyleLbl="sibTrans2D1" presStyleIdx="1" presStyleCnt="4"/>
      <dgm:spPr/>
    </dgm:pt>
    <dgm:pt modelId="{B963AFD0-2AEA-4A2B-9074-D10ACC0A9FAB}" type="pres">
      <dgm:prSet presAssocID="{D607119D-9874-4450-A1B7-25A5DD26D13A}" presName="node" presStyleLbl="node1" presStyleIdx="2" presStyleCnt="4">
        <dgm:presLayoutVars>
          <dgm:bulletEnabled val="1"/>
        </dgm:presLayoutVars>
      </dgm:prSet>
      <dgm:spPr/>
    </dgm:pt>
    <dgm:pt modelId="{400DD56F-DEA9-4E83-BE39-16AE602A30CE}" type="pres">
      <dgm:prSet presAssocID="{30228CE4-95CD-42F3-804C-6CB9099C8182}" presName="sibTrans" presStyleLbl="sibTrans2D1" presStyleIdx="2" presStyleCnt="4"/>
      <dgm:spPr/>
    </dgm:pt>
    <dgm:pt modelId="{538A54E7-3CE1-4441-9956-4FACB35ADF9D}" type="pres">
      <dgm:prSet presAssocID="{30228CE4-95CD-42F3-804C-6CB9099C8182}" presName="connectorText" presStyleLbl="sibTrans2D1" presStyleIdx="2" presStyleCnt="4"/>
      <dgm:spPr/>
    </dgm:pt>
    <dgm:pt modelId="{27E1C494-7337-45B8-AD5A-787D985AE78A}" type="pres">
      <dgm:prSet presAssocID="{35BBFE68-1404-4DAA-B900-139A0E13AA42}" presName="node" presStyleLbl="node1" presStyleIdx="3" presStyleCnt="4">
        <dgm:presLayoutVars>
          <dgm:bulletEnabled val="1"/>
        </dgm:presLayoutVars>
      </dgm:prSet>
      <dgm:spPr/>
    </dgm:pt>
    <dgm:pt modelId="{B124ED8F-3012-40DF-8482-01A2ACEB62EB}" type="pres">
      <dgm:prSet presAssocID="{0847EBCE-1E7B-49A5-810E-39DED02C96BB}" presName="sibTrans" presStyleLbl="sibTrans2D1" presStyleIdx="3" presStyleCnt="4"/>
      <dgm:spPr/>
    </dgm:pt>
    <dgm:pt modelId="{951322A8-4BAF-40DB-AC1A-D64E2DCFA4F8}" type="pres">
      <dgm:prSet presAssocID="{0847EBCE-1E7B-49A5-810E-39DED02C96BB}" presName="connectorText" presStyleLbl="sibTrans2D1" presStyleIdx="3" presStyleCnt="4"/>
      <dgm:spPr/>
    </dgm:pt>
  </dgm:ptLst>
  <dgm:cxnLst>
    <dgm:cxn modelId="{8C029203-F866-49D8-94D3-BE93235D496B}" srcId="{3CF965A0-1FD3-47AB-873E-21349E937248}" destId="{118380D5-CCAA-4A3A-8600-951ACF432ED3}" srcOrd="0" destOrd="0" parTransId="{6C2BB3D9-F2E0-42BE-941F-694B9E7D7D36}" sibTransId="{7853F6B7-D66B-4964-BBE4-555A1C304CAC}"/>
    <dgm:cxn modelId="{B7B5C404-E7E7-4B14-A82E-BBF4BCC9DF1D}" type="presOf" srcId="{D36C978A-172B-4957-B46B-4AC01CF3CE1A}" destId="{D7CBD6AF-1829-498B-B52C-EC03A78DAA09}" srcOrd="0" destOrd="0" presId="urn:microsoft.com/office/officeart/2005/8/layout/cycle7"/>
    <dgm:cxn modelId="{3040141B-8BDB-4852-94CA-927FF51C9992}" type="presOf" srcId="{3CF965A0-1FD3-47AB-873E-21349E937248}" destId="{BB37C599-DFE8-4B39-BC62-93E61F5FD110}" srcOrd="0" destOrd="0" presId="urn:microsoft.com/office/officeart/2005/8/layout/cycle7"/>
    <dgm:cxn modelId="{133BD32B-D007-4E24-A32B-08E1F2792A7C}" srcId="{3CF965A0-1FD3-47AB-873E-21349E937248}" destId="{D607119D-9874-4450-A1B7-25A5DD26D13A}" srcOrd="2" destOrd="0" parTransId="{534BBD4F-1E28-457D-A763-3FEBE6EF6240}" sibTransId="{30228CE4-95CD-42F3-804C-6CB9099C8182}"/>
    <dgm:cxn modelId="{50984042-BE32-46BA-AEF9-D9336ED05040}" type="presOf" srcId="{30228CE4-95CD-42F3-804C-6CB9099C8182}" destId="{538A54E7-3CE1-4441-9956-4FACB35ADF9D}" srcOrd="1" destOrd="0" presId="urn:microsoft.com/office/officeart/2005/8/layout/cycle7"/>
    <dgm:cxn modelId="{02747973-FDA8-4A32-A87A-9E4D0EE87A18}" type="presOf" srcId="{C59B738E-EC97-4C2F-8ECE-4A91BC0C4D91}" destId="{6D03314E-0DBC-4552-BD89-BE5D5FF2B602}" srcOrd="1" destOrd="0" presId="urn:microsoft.com/office/officeart/2005/8/layout/cycle7"/>
    <dgm:cxn modelId="{E9908E73-9F50-4C46-BA41-D2C1ECC151C3}" type="presOf" srcId="{7853F6B7-D66B-4964-BBE4-555A1C304CAC}" destId="{0B504192-E707-4A6E-BACE-79D1AC54DD75}" srcOrd="1" destOrd="0" presId="urn:microsoft.com/office/officeart/2005/8/layout/cycle7"/>
    <dgm:cxn modelId="{0A06B173-A453-4175-8960-E37DD9E40ABB}" type="presOf" srcId="{C59B738E-EC97-4C2F-8ECE-4A91BC0C4D91}" destId="{822B5D54-36EB-4136-B594-2EBDC0AB2D24}" srcOrd="0" destOrd="0" presId="urn:microsoft.com/office/officeart/2005/8/layout/cycle7"/>
    <dgm:cxn modelId="{762D6255-747F-4A12-A46D-A58170ABACF3}" type="presOf" srcId="{7853F6B7-D66B-4964-BBE4-555A1C304CAC}" destId="{781A7AAA-6CB9-4402-9FF7-652BA7B9A5BB}" srcOrd="0" destOrd="0" presId="urn:microsoft.com/office/officeart/2005/8/layout/cycle7"/>
    <dgm:cxn modelId="{4FEA3557-C0C6-42AB-9F7B-B31C575C520E}" type="presOf" srcId="{0847EBCE-1E7B-49A5-810E-39DED02C96BB}" destId="{B124ED8F-3012-40DF-8482-01A2ACEB62EB}" srcOrd="0" destOrd="0" presId="urn:microsoft.com/office/officeart/2005/8/layout/cycle7"/>
    <dgm:cxn modelId="{064A14A4-5083-41AC-B327-18B29B5CC49A}" type="presOf" srcId="{35BBFE68-1404-4DAA-B900-139A0E13AA42}" destId="{27E1C494-7337-45B8-AD5A-787D985AE78A}" srcOrd="0" destOrd="0" presId="urn:microsoft.com/office/officeart/2005/8/layout/cycle7"/>
    <dgm:cxn modelId="{D47F9CA5-A016-4044-88FB-EA1035677948}" type="presOf" srcId="{0847EBCE-1E7B-49A5-810E-39DED02C96BB}" destId="{951322A8-4BAF-40DB-AC1A-D64E2DCFA4F8}" srcOrd="1" destOrd="0" presId="urn:microsoft.com/office/officeart/2005/8/layout/cycle7"/>
    <dgm:cxn modelId="{F5D23AA8-2A6A-4828-8C23-0BFC7D1F6CB3}" type="presOf" srcId="{D607119D-9874-4450-A1B7-25A5DD26D13A}" destId="{B963AFD0-2AEA-4A2B-9074-D10ACC0A9FAB}" srcOrd="0" destOrd="0" presId="urn:microsoft.com/office/officeart/2005/8/layout/cycle7"/>
    <dgm:cxn modelId="{8C5D55B7-13FB-46F1-B1B9-2F6569B339EC}" srcId="{3CF965A0-1FD3-47AB-873E-21349E937248}" destId="{35BBFE68-1404-4DAA-B900-139A0E13AA42}" srcOrd="3" destOrd="0" parTransId="{3F01393A-15DC-4098-B67A-F8D7E4188868}" sibTransId="{0847EBCE-1E7B-49A5-810E-39DED02C96BB}"/>
    <dgm:cxn modelId="{3C1EBACF-A538-41B2-99B8-26FA9707F0B5}" type="presOf" srcId="{118380D5-CCAA-4A3A-8600-951ACF432ED3}" destId="{E473F5F7-1A65-40AF-9F23-9F1A093795EE}" srcOrd="0" destOrd="0" presId="urn:microsoft.com/office/officeart/2005/8/layout/cycle7"/>
    <dgm:cxn modelId="{976EF9D8-FF7B-47AD-94A8-1C027BA660EC}" srcId="{3CF965A0-1FD3-47AB-873E-21349E937248}" destId="{D36C978A-172B-4957-B46B-4AC01CF3CE1A}" srcOrd="1" destOrd="0" parTransId="{7C45F1AE-13B7-49EE-B355-1C1203DB9216}" sibTransId="{C59B738E-EC97-4C2F-8ECE-4A91BC0C4D91}"/>
    <dgm:cxn modelId="{1E8DECF5-97E0-4A55-B580-68EED54DDDB5}" type="presOf" srcId="{30228CE4-95CD-42F3-804C-6CB9099C8182}" destId="{400DD56F-DEA9-4E83-BE39-16AE602A30CE}" srcOrd="0" destOrd="0" presId="urn:microsoft.com/office/officeart/2005/8/layout/cycle7"/>
    <dgm:cxn modelId="{B007AC0E-36DD-4C3F-A674-5AD4620BBF8E}" type="presParOf" srcId="{BB37C599-DFE8-4B39-BC62-93E61F5FD110}" destId="{E473F5F7-1A65-40AF-9F23-9F1A093795EE}" srcOrd="0" destOrd="0" presId="urn:microsoft.com/office/officeart/2005/8/layout/cycle7"/>
    <dgm:cxn modelId="{2F0F08FC-2C20-42D4-AD1A-216B164B767F}" type="presParOf" srcId="{BB37C599-DFE8-4B39-BC62-93E61F5FD110}" destId="{781A7AAA-6CB9-4402-9FF7-652BA7B9A5BB}" srcOrd="1" destOrd="0" presId="urn:microsoft.com/office/officeart/2005/8/layout/cycle7"/>
    <dgm:cxn modelId="{262962F3-7B09-47DD-9150-A04DA9A03983}" type="presParOf" srcId="{781A7AAA-6CB9-4402-9FF7-652BA7B9A5BB}" destId="{0B504192-E707-4A6E-BACE-79D1AC54DD75}" srcOrd="0" destOrd="0" presId="urn:microsoft.com/office/officeart/2005/8/layout/cycle7"/>
    <dgm:cxn modelId="{A1835433-A0C9-4935-B475-84000260A89F}" type="presParOf" srcId="{BB37C599-DFE8-4B39-BC62-93E61F5FD110}" destId="{D7CBD6AF-1829-498B-B52C-EC03A78DAA09}" srcOrd="2" destOrd="0" presId="urn:microsoft.com/office/officeart/2005/8/layout/cycle7"/>
    <dgm:cxn modelId="{B933215B-733E-4FF1-A1D9-D0133C0D0633}" type="presParOf" srcId="{BB37C599-DFE8-4B39-BC62-93E61F5FD110}" destId="{822B5D54-36EB-4136-B594-2EBDC0AB2D24}" srcOrd="3" destOrd="0" presId="urn:microsoft.com/office/officeart/2005/8/layout/cycle7"/>
    <dgm:cxn modelId="{65AB9E3F-5A46-440F-A2CD-2AAB0A82CCB3}" type="presParOf" srcId="{822B5D54-36EB-4136-B594-2EBDC0AB2D24}" destId="{6D03314E-0DBC-4552-BD89-BE5D5FF2B602}" srcOrd="0" destOrd="0" presId="urn:microsoft.com/office/officeart/2005/8/layout/cycle7"/>
    <dgm:cxn modelId="{7D9AAECF-446F-4105-BF15-5C01929066B3}" type="presParOf" srcId="{BB37C599-DFE8-4B39-BC62-93E61F5FD110}" destId="{B963AFD0-2AEA-4A2B-9074-D10ACC0A9FAB}" srcOrd="4" destOrd="0" presId="urn:microsoft.com/office/officeart/2005/8/layout/cycle7"/>
    <dgm:cxn modelId="{73BD712B-332F-46A7-89E8-1C48485AF4DA}" type="presParOf" srcId="{BB37C599-DFE8-4B39-BC62-93E61F5FD110}" destId="{400DD56F-DEA9-4E83-BE39-16AE602A30CE}" srcOrd="5" destOrd="0" presId="urn:microsoft.com/office/officeart/2005/8/layout/cycle7"/>
    <dgm:cxn modelId="{C8B51BEF-212B-4A6F-B21A-6E7A9E99E633}" type="presParOf" srcId="{400DD56F-DEA9-4E83-BE39-16AE602A30CE}" destId="{538A54E7-3CE1-4441-9956-4FACB35ADF9D}" srcOrd="0" destOrd="0" presId="urn:microsoft.com/office/officeart/2005/8/layout/cycle7"/>
    <dgm:cxn modelId="{B1A3B687-A1A3-4F67-AB44-F3C364E05877}" type="presParOf" srcId="{BB37C599-DFE8-4B39-BC62-93E61F5FD110}" destId="{27E1C494-7337-45B8-AD5A-787D985AE78A}" srcOrd="6" destOrd="0" presId="urn:microsoft.com/office/officeart/2005/8/layout/cycle7"/>
    <dgm:cxn modelId="{295B8F6A-1B8C-4232-AE7F-719CC619C7C5}" type="presParOf" srcId="{BB37C599-DFE8-4B39-BC62-93E61F5FD110}" destId="{B124ED8F-3012-40DF-8482-01A2ACEB62EB}" srcOrd="7" destOrd="0" presId="urn:microsoft.com/office/officeart/2005/8/layout/cycle7"/>
    <dgm:cxn modelId="{14696525-1C2F-48C5-BD4C-A9BB27E7E05C}" type="presParOf" srcId="{B124ED8F-3012-40DF-8482-01A2ACEB62EB}" destId="{951322A8-4BAF-40DB-AC1A-D64E2DCFA4F8}"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3F5F7-1A65-40AF-9F23-9F1A093795EE}">
      <dsp:nvSpPr>
        <dsp:cNvPr id="0" name=""/>
        <dsp:cNvSpPr/>
      </dsp:nvSpPr>
      <dsp:spPr>
        <a:xfrm>
          <a:off x="3037034" y="1285"/>
          <a:ext cx="1693456" cy="846728"/>
        </a:xfrm>
        <a:prstGeom prst="roundRect">
          <a:avLst>
            <a:gd name="adj" fmla="val 10000"/>
          </a:avLst>
        </a:prstGeom>
        <a:solidFill>
          <a:srgbClr val="E3C7E1"/>
        </a:solidFill>
        <a:ln w="19050" cap="flat" cmpd="sng" algn="ctr">
          <a:solidFill>
            <a:srgbClr val="0E284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tx2">
                  <a:lumMod val="90000"/>
                  <a:lumOff val="10000"/>
                </a:schemeClr>
              </a:solidFill>
              <a:latin typeface="ADLaM Display" panose="020F0502020204030204" pitchFamily="2" charset="0"/>
              <a:ea typeface="ADLaM Display" panose="020F0502020204030204" pitchFamily="2" charset="0"/>
              <a:cs typeface="ADLaM Display" panose="020F0502020204030204" pitchFamily="2" charset="0"/>
            </a:rPr>
            <a:t>Discomfort</a:t>
          </a:r>
        </a:p>
      </dsp:txBody>
      <dsp:txXfrm>
        <a:off x="3061834" y="26085"/>
        <a:ext cx="1643856" cy="797128"/>
      </dsp:txXfrm>
    </dsp:sp>
    <dsp:sp modelId="{781A7AAA-6CB9-4402-9FF7-652BA7B9A5BB}">
      <dsp:nvSpPr>
        <dsp:cNvPr id="0" name=""/>
        <dsp:cNvSpPr/>
      </dsp:nvSpPr>
      <dsp:spPr>
        <a:xfrm rot="2700000">
          <a:off x="4255887" y="1089870"/>
          <a:ext cx="882547" cy="296354"/>
        </a:xfrm>
        <a:prstGeom prst="leftRightArrow">
          <a:avLst>
            <a:gd name="adj1" fmla="val 60000"/>
            <a:gd name="adj2" fmla="val 50000"/>
          </a:avLst>
        </a:prstGeom>
        <a:solidFill>
          <a:srgbClr val="0E284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2">
                <a:lumMod val="90000"/>
                <a:lumOff val="10000"/>
              </a:schemeClr>
            </a:solidFill>
            <a:latin typeface="Aptos" panose="02110004020202020204"/>
            <a:ea typeface="+mn-ea"/>
            <a:cs typeface="+mn-cs"/>
          </a:endParaRPr>
        </a:p>
      </dsp:txBody>
      <dsp:txXfrm>
        <a:off x="4344793" y="1149141"/>
        <a:ext cx="704735" cy="177812"/>
      </dsp:txXfrm>
    </dsp:sp>
    <dsp:sp modelId="{D7CBD6AF-1829-498B-B52C-EC03A78DAA09}">
      <dsp:nvSpPr>
        <dsp:cNvPr id="0" name=""/>
        <dsp:cNvSpPr/>
      </dsp:nvSpPr>
      <dsp:spPr>
        <a:xfrm>
          <a:off x="4663831" y="1628082"/>
          <a:ext cx="1693456" cy="846728"/>
        </a:xfrm>
        <a:prstGeom prst="roundRect">
          <a:avLst>
            <a:gd name="adj" fmla="val 10000"/>
          </a:avLst>
        </a:prstGeom>
        <a:solidFill>
          <a:srgbClr val="E3C7E1"/>
        </a:solidFill>
        <a:ln w="19050" cap="flat" cmpd="sng" algn="ctr">
          <a:solidFill>
            <a:srgbClr val="0E284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tx2">
                  <a:lumMod val="90000"/>
                  <a:lumOff val="10000"/>
                </a:schemeClr>
              </a:solidFill>
              <a:latin typeface="ADLaM Display" panose="020F0502020204030204" pitchFamily="2" charset="0"/>
              <a:ea typeface="ADLaM Display" panose="020F0502020204030204" pitchFamily="2" charset="0"/>
              <a:cs typeface="ADLaM Display" panose="020F0502020204030204" pitchFamily="2" charset="0"/>
            </a:rPr>
            <a:t>Cognitive overload</a:t>
          </a:r>
        </a:p>
      </dsp:txBody>
      <dsp:txXfrm>
        <a:off x="4688631" y="1652882"/>
        <a:ext cx="1643856" cy="797128"/>
      </dsp:txXfrm>
    </dsp:sp>
    <dsp:sp modelId="{822B5D54-36EB-4136-B594-2EBDC0AB2D24}">
      <dsp:nvSpPr>
        <dsp:cNvPr id="0" name=""/>
        <dsp:cNvSpPr/>
      </dsp:nvSpPr>
      <dsp:spPr>
        <a:xfrm rot="8100000">
          <a:off x="4255887" y="2716668"/>
          <a:ext cx="882547" cy="296354"/>
        </a:xfrm>
        <a:prstGeom prst="leftRightArrow">
          <a:avLst>
            <a:gd name="adj1" fmla="val 60000"/>
            <a:gd name="adj2" fmla="val 50000"/>
          </a:avLst>
        </a:prstGeom>
        <a:solidFill>
          <a:srgbClr val="0E284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2">
                <a:lumMod val="90000"/>
                <a:lumOff val="10000"/>
              </a:schemeClr>
            </a:solidFill>
            <a:latin typeface="Aptos" panose="02110004020202020204"/>
            <a:ea typeface="+mn-ea"/>
            <a:cs typeface="+mn-cs"/>
          </a:endParaRPr>
        </a:p>
      </dsp:txBody>
      <dsp:txXfrm rot="10800000">
        <a:off x="4344793" y="2775939"/>
        <a:ext cx="704735" cy="177812"/>
      </dsp:txXfrm>
    </dsp:sp>
    <dsp:sp modelId="{B963AFD0-2AEA-4A2B-9074-D10ACC0A9FAB}">
      <dsp:nvSpPr>
        <dsp:cNvPr id="0" name=""/>
        <dsp:cNvSpPr/>
      </dsp:nvSpPr>
      <dsp:spPr>
        <a:xfrm>
          <a:off x="3037034" y="3254880"/>
          <a:ext cx="1693456" cy="846728"/>
        </a:xfrm>
        <a:prstGeom prst="roundRect">
          <a:avLst>
            <a:gd name="adj" fmla="val 10000"/>
          </a:avLst>
        </a:prstGeom>
        <a:solidFill>
          <a:srgbClr val="E3C7E1"/>
        </a:solidFill>
        <a:ln w="19050" cap="flat" cmpd="sng" algn="ctr">
          <a:solidFill>
            <a:srgbClr val="0E284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tx2">
                  <a:lumMod val="90000"/>
                  <a:lumOff val="10000"/>
                </a:schemeClr>
              </a:solidFill>
              <a:latin typeface="ADLaM Display" panose="020F0502020204030204" pitchFamily="2" charset="0"/>
              <a:ea typeface="ADLaM Display" panose="020F0502020204030204" pitchFamily="2" charset="0"/>
              <a:cs typeface="ADLaM Display" panose="020F0502020204030204" pitchFamily="2" charset="0"/>
            </a:rPr>
            <a:t>Fatigue</a:t>
          </a:r>
        </a:p>
      </dsp:txBody>
      <dsp:txXfrm>
        <a:off x="3061834" y="3279680"/>
        <a:ext cx="1643856" cy="797128"/>
      </dsp:txXfrm>
    </dsp:sp>
    <dsp:sp modelId="{400DD56F-DEA9-4E83-BE39-16AE602A30CE}">
      <dsp:nvSpPr>
        <dsp:cNvPr id="0" name=""/>
        <dsp:cNvSpPr/>
      </dsp:nvSpPr>
      <dsp:spPr>
        <a:xfrm rot="13500000">
          <a:off x="2629089" y="2716668"/>
          <a:ext cx="882547" cy="296354"/>
        </a:xfrm>
        <a:prstGeom prst="leftRightArrow">
          <a:avLst>
            <a:gd name="adj1" fmla="val 60000"/>
            <a:gd name="adj2" fmla="val 50000"/>
          </a:avLst>
        </a:prstGeom>
        <a:solidFill>
          <a:srgbClr val="0E284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2">
                <a:lumMod val="90000"/>
                <a:lumOff val="10000"/>
              </a:schemeClr>
            </a:solidFill>
            <a:latin typeface="Aptos" panose="02110004020202020204"/>
            <a:ea typeface="+mn-ea"/>
            <a:cs typeface="+mn-cs"/>
          </a:endParaRPr>
        </a:p>
      </dsp:txBody>
      <dsp:txXfrm rot="10800000">
        <a:off x="2717995" y="2775939"/>
        <a:ext cx="704735" cy="177812"/>
      </dsp:txXfrm>
    </dsp:sp>
    <dsp:sp modelId="{27E1C494-7337-45B8-AD5A-787D985AE78A}">
      <dsp:nvSpPr>
        <dsp:cNvPr id="0" name=""/>
        <dsp:cNvSpPr/>
      </dsp:nvSpPr>
      <dsp:spPr>
        <a:xfrm>
          <a:off x="1410236" y="1628082"/>
          <a:ext cx="1693456" cy="846728"/>
        </a:xfrm>
        <a:prstGeom prst="roundRect">
          <a:avLst>
            <a:gd name="adj" fmla="val 10000"/>
          </a:avLst>
        </a:prstGeom>
        <a:solidFill>
          <a:srgbClr val="E3C7E1"/>
        </a:solidFill>
        <a:ln w="19050" cap="flat" cmpd="sng" algn="ctr">
          <a:solidFill>
            <a:srgbClr val="0E284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tx2">
                  <a:lumMod val="90000"/>
                  <a:lumOff val="10000"/>
                </a:schemeClr>
              </a:solidFill>
              <a:latin typeface="ADLaM Display" panose="020F0502020204030204" pitchFamily="2" charset="0"/>
              <a:ea typeface="ADLaM Display" panose="020F0502020204030204" pitchFamily="2" charset="0"/>
              <a:cs typeface="ADLaM Display" panose="020F0502020204030204" pitchFamily="2" charset="0"/>
            </a:rPr>
            <a:t>Stress</a:t>
          </a:r>
        </a:p>
      </dsp:txBody>
      <dsp:txXfrm>
        <a:off x="1435036" y="1652882"/>
        <a:ext cx="1643856" cy="797128"/>
      </dsp:txXfrm>
    </dsp:sp>
    <dsp:sp modelId="{B124ED8F-3012-40DF-8482-01A2ACEB62EB}">
      <dsp:nvSpPr>
        <dsp:cNvPr id="0" name=""/>
        <dsp:cNvSpPr/>
      </dsp:nvSpPr>
      <dsp:spPr>
        <a:xfrm rot="18900000">
          <a:off x="2629089" y="1089870"/>
          <a:ext cx="882547" cy="296354"/>
        </a:xfrm>
        <a:prstGeom prst="leftRightArrow">
          <a:avLst>
            <a:gd name="adj1" fmla="val 60000"/>
            <a:gd name="adj2" fmla="val 50000"/>
          </a:avLst>
        </a:prstGeom>
        <a:solidFill>
          <a:srgbClr val="0E284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2">
                <a:lumMod val="90000"/>
                <a:lumOff val="10000"/>
              </a:schemeClr>
            </a:solidFill>
            <a:latin typeface="Aptos" panose="02110004020202020204"/>
            <a:ea typeface="+mn-ea"/>
            <a:cs typeface="+mn-cs"/>
          </a:endParaRPr>
        </a:p>
      </dsp:txBody>
      <dsp:txXfrm>
        <a:off x="2717995" y="1149141"/>
        <a:ext cx="704735" cy="17781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5E25D18-0583-4F59-926A-9E5ADAED8347}" type="datetimeFigureOut">
              <a:rPr lang="en-GB" smtClean="0"/>
              <a:t>25/09/2025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E8B54EE-F95F-45B7-93ED-43E5C20F8C0B}" type="slidenum">
              <a:rPr lang="en-GB" smtClean="0"/>
              <a:t>‹#›</a:t>
            </a:fld>
            <a:endParaRPr lang="en-GB"/>
          </a:p>
        </p:txBody>
      </p:sp>
    </p:spTree>
    <p:extLst>
      <p:ext uri="{BB962C8B-B14F-4D97-AF65-F5344CB8AC3E}">
        <p14:creationId xmlns:p14="http://schemas.microsoft.com/office/powerpoint/2010/main" val="42086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C8DCD56-3124-85CB-29AE-E1A111C1FE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EAE9218-D818-6ABF-99F2-D16F00FA80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Person Into: </a:t>
            </a:r>
          </a:p>
          <a:p>
            <a:pPr eaLnBrk="1" hangingPunct="1">
              <a:spcBef>
                <a:spcPct val="0"/>
              </a:spcBef>
            </a:pPr>
            <a:r>
              <a:rPr lang="en-GB" altLang="en-US" dirty="0"/>
              <a:t>HD: Physio, OH, interest Ergonomics; postural &amp; ergonomic Ax. Post graduate study. HWB at core of what I do</a:t>
            </a:r>
          </a:p>
          <a:p>
            <a:pPr eaLnBrk="1" hangingPunct="1">
              <a:spcBef>
                <a:spcPct val="0"/>
              </a:spcBef>
            </a:pPr>
            <a:r>
              <a:rPr lang="en-GB" altLang="en-US" dirty="0"/>
              <a:t>TB: working in H&amp;S for over 23 years, Ergonomist &amp; does DSE Ax for UHD. Primary concerns staff safety and wellbeing</a:t>
            </a:r>
          </a:p>
          <a:p>
            <a:pPr eaLnBrk="1" hangingPunct="1">
              <a:spcBef>
                <a:spcPct val="0"/>
              </a:spcBef>
            </a:pPr>
            <a:endParaRPr lang="en-GB" altLang="en-US" dirty="0"/>
          </a:p>
          <a:p>
            <a:pPr eaLnBrk="1" hangingPunct="1">
              <a:spcBef>
                <a:spcPct val="0"/>
              </a:spcBef>
            </a:pPr>
            <a:r>
              <a:rPr lang="en-GB" altLang="en-US" dirty="0"/>
              <a:t>Today: Workplace ergonomics and your wellbeing</a:t>
            </a:r>
          </a:p>
          <a:p>
            <a:pPr eaLnBrk="1" hangingPunct="1">
              <a:spcBef>
                <a:spcPct val="0"/>
              </a:spcBef>
            </a:pPr>
            <a:r>
              <a:rPr lang="en-GB" altLang="en-US" dirty="0"/>
              <a:t>Ergonomics is not just about furniture</a:t>
            </a:r>
          </a:p>
          <a:p>
            <a:pPr eaLnBrk="1" hangingPunct="1">
              <a:spcBef>
                <a:spcPct val="0"/>
              </a:spcBef>
            </a:pPr>
            <a:r>
              <a:rPr lang="en-GB" altLang="en-US" dirty="0"/>
              <a:t>Its about how your whole environment; physical and mental shapes your wellbeing [and productivity]</a:t>
            </a:r>
          </a:p>
          <a:p>
            <a:pPr eaLnBrk="1" hangingPunct="1">
              <a:spcBef>
                <a:spcPct val="0"/>
              </a:spcBef>
            </a:pPr>
            <a:endParaRPr lang="en-GB" altLang="en-US" dirty="0"/>
          </a:p>
          <a:p>
            <a:pPr eaLnBrk="1" hangingPunct="1">
              <a:spcBef>
                <a:spcPct val="0"/>
              </a:spcBef>
            </a:pPr>
            <a:r>
              <a:rPr lang="en-GB" altLang="en-US" dirty="0"/>
              <a:t>To do that we’ll look at what ergonomics is, explore the things that can affect you + practical strategies that could be within your means</a:t>
            </a:r>
          </a:p>
          <a:p>
            <a:pPr eaLnBrk="1" hangingPunct="1">
              <a:spcBef>
                <a:spcPct val="0"/>
              </a:spcBef>
            </a:pPr>
            <a:r>
              <a:rPr lang="en-GB" altLang="en-US" dirty="0"/>
              <a:t>So, we might make a mention of chairs, but we are looking way beyond that today</a:t>
            </a:r>
          </a:p>
          <a:p>
            <a:pPr eaLnBrk="1" hangingPunct="1">
              <a:spcBef>
                <a:spcPct val="0"/>
              </a:spcBef>
            </a:pPr>
            <a:endParaRPr lang="en-GB" altLang="en-US" dirty="0"/>
          </a:p>
          <a:p>
            <a:pPr eaLnBrk="1" hangingPunct="1">
              <a:spcBef>
                <a:spcPct val="0"/>
              </a:spcBef>
            </a:pPr>
            <a:r>
              <a:rPr lang="en-GB" altLang="en-US" dirty="0"/>
              <a:t>Quick check: are you all in the right session?</a:t>
            </a:r>
          </a:p>
          <a:p>
            <a:pPr eaLnBrk="1" hangingPunct="1">
              <a:spcBef>
                <a:spcPct val="0"/>
              </a:spcBef>
            </a:pPr>
            <a:endParaRPr lang="en-GB" altLang="en-US" dirty="0"/>
          </a:p>
          <a:p>
            <a:pPr eaLnBrk="1" hangingPunct="1">
              <a:spcBef>
                <a:spcPct val="0"/>
              </a:spcBef>
            </a:pPr>
            <a:endParaRPr lang="en-GB" altLang="en-US" dirty="0"/>
          </a:p>
        </p:txBody>
      </p:sp>
      <p:sp>
        <p:nvSpPr>
          <p:cNvPr id="13316" name="Slide Number Placeholder 3">
            <a:extLst>
              <a:ext uri="{FF2B5EF4-FFF2-40B4-BE49-F238E27FC236}">
                <a16:creationId xmlns:a16="http://schemas.microsoft.com/office/drawing/2014/main" id="{D78104BE-7411-5C70-EDEC-6D391034A4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55F78B-32E9-4A65-8D07-4FDA777B9004}"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07BB4D7-DEBA-38D2-E4E1-3929F4B9345B}"/>
              </a:ext>
            </a:extLst>
          </p:cNvPr>
          <p:cNvSpPr>
            <a:spLocks noGrp="1" noRot="1" noChangeAspect="1" noChangeArrowheads="1" noTextEdit="1"/>
          </p:cNvSpPr>
          <p:nvPr>
            <p:ph type="sldImg"/>
          </p:nvPr>
        </p:nvSpPr>
        <p:spPr bwMode="auto">
          <a:xfrm>
            <a:off x="138113" y="84613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1C9F7EB-7C4A-8A08-8772-E4D3490F749B}"/>
              </a:ext>
            </a:extLst>
          </p:cNvPr>
          <p:cNvSpPr>
            <a:spLocks noGrp="1" noChangeArrowheads="1"/>
          </p:cNvSpPr>
          <p:nvPr>
            <p:ph type="body" idx="1"/>
          </p:nvPr>
        </p:nvSpPr>
        <p:spPr bwMode="auto">
          <a:xfrm>
            <a:off x="673474" y="4708260"/>
            <a:ext cx="5390934" cy="4720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First up: what is ergonomics:  word comes from Greek and changed meaning over the years</a:t>
            </a:r>
          </a:p>
          <a:p>
            <a:pPr eaLnBrk="1" hangingPunct="1">
              <a:spcBef>
                <a:spcPct val="0"/>
              </a:spcBef>
            </a:pPr>
            <a:r>
              <a:rPr lang="en-GB" altLang="en-US" dirty="0"/>
              <a:t>Initially related only to physical health and safety to prevent injury</a:t>
            </a:r>
          </a:p>
          <a:p>
            <a:pPr eaLnBrk="1" hangingPunct="1">
              <a:spcBef>
                <a:spcPct val="0"/>
              </a:spcBef>
            </a:pPr>
            <a:r>
              <a:rPr lang="en-GB" altLang="en-US" dirty="0"/>
              <a:t>Now developed into a holistic approach: more </a:t>
            </a:r>
            <a:r>
              <a:rPr lang="en-GB" altLang="en-US" b="1" dirty="0"/>
              <a:t>how we </a:t>
            </a:r>
            <a:r>
              <a:rPr lang="en-GB" altLang="en-US" dirty="0"/>
              <a:t>are working, and covers:</a:t>
            </a:r>
          </a:p>
          <a:p>
            <a:pPr eaLnBrk="1" hangingPunct="1">
              <a:spcBef>
                <a:spcPct val="0"/>
              </a:spcBef>
            </a:pPr>
            <a:endParaRPr lang="en-GB" altLang="en-US" dirty="0"/>
          </a:p>
          <a:p>
            <a:pPr eaLnBrk="1" hangingPunct="1">
              <a:spcBef>
                <a:spcPct val="0"/>
              </a:spcBef>
            </a:pPr>
            <a:r>
              <a:rPr lang="en-GB" altLang="en-US" dirty="0"/>
              <a:t>Physical:</a:t>
            </a:r>
          </a:p>
          <a:p>
            <a:pPr eaLnBrk="1" hangingPunct="1">
              <a:spcBef>
                <a:spcPct val="0"/>
              </a:spcBef>
            </a:pPr>
            <a:r>
              <a:rPr lang="en-GB" altLang="en-US" b="1" dirty="0"/>
              <a:t>Biomechanics: Your body in motion - </a:t>
            </a:r>
            <a:r>
              <a:rPr lang="en-GB" altLang="en-US" dirty="0"/>
              <a:t>how you move – how forces act on your body: levers, force through joints, effort to hold something, push. pull ,lift, grip</a:t>
            </a:r>
          </a:p>
          <a:p>
            <a:pPr eaLnBrk="1" hangingPunct="1">
              <a:spcBef>
                <a:spcPct val="0"/>
              </a:spcBef>
            </a:pPr>
            <a:r>
              <a:rPr lang="en-GB" altLang="en-US" b="1" dirty="0"/>
              <a:t>Physiology: </a:t>
            </a:r>
            <a:r>
              <a:rPr lang="en-GB" altLang="en-US" b="0" dirty="0"/>
              <a:t>your </a:t>
            </a:r>
            <a:r>
              <a:rPr lang="en-GB" altLang="en-US" b="0" dirty="0" err="1"/>
              <a:t>bodys</a:t>
            </a:r>
            <a:r>
              <a:rPr lang="en-GB" altLang="en-US" b="0" dirty="0"/>
              <a:t> internal responses: </a:t>
            </a:r>
            <a:r>
              <a:rPr lang="en-GB" altLang="en-US" dirty="0"/>
              <a:t>what you body is doing at a cellular level:  circulation, oxygen delivery,. Metabolism, hormones</a:t>
            </a:r>
          </a:p>
          <a:p>
            <a:pPr eaLnBrk="1" hangingPunct="1">
              <a:spcBef>
                <a:spcPct val="0"/>
              </a:spcBef>
            </a:pPr>
            <a:r>
              <a:rPr lang="en-GB" altLang="en-US" dirty="0"/>
              <a:t>Equipment we use or tools – </a:t>
            </a:r>
            <a:r>
              <a:rPr lang="en-GB" altLang="en-US" dirty="0" err="1"/>
              <a:t>hows</a:t>
            </a:r>
            <a:r>
              <a:rPr lang="en-GB" altLang="en-US" dirty="0"/>
              <a:t> its designed – the physicality of it</a:t>
            </a:r>
          </a:p>
          <a:p>
            <a:pPr eaLnBrk="1" hangingPunct="1">
              <a:spcBef>
                <a:spcPct val="0"/>
              </a:spcBef>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1" dirty="0"/>
              <a:t>Environment: </a:t>
            </a:r>
            <a:r>
              <a:rPr lang="en-GB" altLang="en-US" dirty="0"/>
              <a:t>Temperature; comfort or safety of too hot, too cold, noise; is it distracting, is it too loud, do you wear ear protectors, can you communicate?, light, how bright is it</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dirty="0"/>
          </a:p>
          <a:p>
            <a:pPr eaLnBrk="1" hangingPunct="1">
              <a:spcBef>
                <a:spcPct val="0"/>
              </a:spcBef>
            </a:pPr>
            <a:r>
              <a:rPr lang="en-GB" altLang="en-US" b="1" dirty="0"/>
              <a:t>Cognitive: </a:t>
            </a:r>
            <a:r>
              <a:rPr lang="en-GB" altLang="en-US" dirty="0"/>
              <a:t>how we think, and process information; memorise, learn, process information.  </a:t>
            </a:r>
          </a:p>
          <a:p>
            <a:pPr eaLnBrk="1" hangingPunct="1">
              <a:spcBef>
                <a:spcPct val="0"/>
              </a:spcBef>
            </a:pPr>
            <a:r>
              <a:rPr lang="en-GB" altLang="en-US" dirty="0"/>
              <a:t>How we perceive and make decisions.  Water bottle example</a:t>
            </a:r>
          </a:p>
          <a:p>
            <a:pPr eaLnBrk="1" hangingPunct="1">
              <a:spcBef>
                <a:spcPct val="0"/>
              </a:spcBef>
            </a:pPr>
            <a:r>
              <a:rPr lang="en-GB" altLang="en-US" dirty="0"/>
              <a:t>Build mental models and schema to help us short cut processing – reduced the load of thinking [energy required]</a:t>
            </a:r>
          </a:p>
          <a:p>
            <a:pPr eaLnBrk="1" hangingPunct="1">
              <a:spcBef>
                <a:spcPct val="0"/>
              </a:spcBef>
            </a:pPr>
            <a:r>
              <a:rPr lang="en-GB" altLang="en-US" dirty="0"/>
              <a:t>Its how we hold information in our brain to use – its why we can, recognise objects, know how to behave in certain situations: restaurant example</a:t>
            </a:r>
          </a:p>
          <a:p>
            <a:pPr eaLnBrk="1" hangingPunct="1">
              <a:spcBef>
                <a:spcPct val="0"/>
              </a:spcBef>
            </a:pPr>
            <a:r>
              <a:rPr lang="en-GB" altLang="en-US" dirty="0"/>
              <a:t>Decides where we give our attention, </a:t>
            </a:r>
            <a:r>
              <a:rPr lang="en-GB" altLang="en-US" dirty="0" err="1"/>
              <a:t>whats</a:t>
            </a:r>
            <a:r>
              <a:rPr lang="en-GB" altLang="en-US" dirty="0"/>
              <a:t> important</a:t>
            </a:r>
          </a:p>
          <a:p>
            <a:pPr eaLnBrk="1" hangingPunct="1">
              <a:spcBef>
                <a:spcPct val="0"/>
              </a:spcBef>
            </a:pPr>
            <a:endParaRPr lang="en-GB" altLang="en-US" dirty="0"/>
          </a:p>
          <a:p>
            <a:pPr eaLnBrk="1" hangingPunct="1">
              <a:spcBef>
                <a:spcPct val="0"/>
              </a:spcBef>
            </a:pPr>
            <a:r>
              <a:rPr lang="en-GB" altLang="en-US" b="1" dirty="0"/>
              <a:t>Psychosocial: </a:t>
            </a:r>
            <a:r>
              <a:rPr lang="en-GB" altLang="en-US" b="0" dirty="0"/>
              <a:t>social and emotional context</a:t>
            </a:r>
          </a:p>
          <a:p>
            <a:pPr eaLnBrk="1" hangingPunct="1">
              <a:spcBef>
                <a:spcPct val="0"/>
              </a:spcBef>
            </a:pPr>
            <a:r>
              <a:rPr lang="en-GB" altLang="en-US" dirty="0"/>
              <a:t>the factors that influence your decisions and beliefs. Affected and influenced by the people around you</a:t>
            </a:r>
          </a:p>
          <a:p>
            <a:pPr eaLnBrk="1" hangingPunct="1">
              <a:spcBef>
                <a:spcPct val="0"/>
              </a:spcBef>
            </a:pPr>
            <a:r>
              <a:rPr lang="en-GB" altLang="en-US" dirty="0"/>
              <a:t>Relationships and how they make you feel – how they affect you – dynamics in a department</a:t>
            </a:r>
          </a:p>
          <a:p>
            <a:pPr eaLnBrk="1" hangingPunct="1">
              <a:spcBef>
                <a:spcPct val="0"/>
              </a:spcBef>
            </a:pPr>
            <a:r>
              <a:rPr lang="en-GB" altLang="en-US" dirty="0"/>
              <a:t>your expectations [from upbringing, culture] of how to treat and be treated, your health and work beliefs// think about how different generations approach work </a:t>
            </a:r>
          </a:p>
          <a:p>
            <a:pPr eaLnBrk="1" hangingPunct="1">
              <a:spcBef>
                <a:spcPct val="0"/>
              </a:spcBef>
            </a:pPr>
            <a:r>
              <a:rPr lang="en-GB" altLang="en-US" dirty="0"/>
              <a:t>EXAMPLE of health belief difference</a:t>
            </a:r>
          </a:p>
          <a:p>
            <a:pPr eaLnBrk="1" hangingPunct="1">
              <a:spcBef>
                <a:spcPct val="0"/>
              </a:spcBef>
            </a:pPr>
            <a:endParaRPr lang="en-GB" altLang="en-US" dirty="0"/>
          </a:p>
          <a:p>
            <a:pPr eaLnBrk="1" hangingPunct="1">
              <a:spcBef>
                <a:spcPct val="0"/>
              </a:spcBef>
            </a:pPr>
            <a:r>
              <a:rPr lang="en-GB" altLang="en-US" dirty="0"/>
              <a:t>And these all interact with each other and can drive each other – sometimes helpfully – sometimes not so</a:t>
            </a:r>
          </a:p>
          <a:p>
            <a:pPr eaLnBrk="1" hangingPunct="1">
              <a:spcBef>
                <a:spcPct val="0"/>
              </a:spcBef>
            </a:pPr>
            <a:endParaRPr lang="en-GB" altLang="en-US" dirty="0"/>
          </a:p>
          <a:p>
            <a:pPr eaLnBrk="1" hangingPunct="1">
              <a:spcBef>
                <a:spcPct val="0"/>
              </a:spcBef>
            </a:pPr>
            <a:r>
              <a:rPr lang="en-GB" altLang="en-US" b="1" dirty="0"/>
              <a:t>So Ergonomics </a:t>
            </a:r>
            <a:r>
              <a:rPr lang="en-GB" altLang="en-US" dirty="0"/>
              <a:t>is how humans interact with a system: could be work system, space or people around them.  Crucially </a:t>
            </a:r>
            <a:r>
              <a:rPr lang="en-GB" dirty="0"/>
              <a:t>It’s as much about </a:t>
            </a:r>
            <a:r>
              <a:rPr lang="en-GB" b="1" dirty="0"/>
              <a:t>how people perceive and experience their environment</a:t>
            </a:r>
            <a:r>
              <a:rPr lang="en-GB" dirty="0"/>
              <a:t> as about the physical setup itself.</a:t>
            </a:r>
            <a:endParaRPr lang="en-GB" altLang="en-US" dirty="0"/>
          </a:p>
          <a:p>
            <a:pPr eaLnBrk="1" hangingPunct="1">
              <a:spcBef>
                <a:spcPct val="0"/>
              </a:spcBef>
            </a:pPr>
            <a:endParaRPr lang="en-GB" altLang="en-US" dirty="0"/>
          </a:p>
          <a:p>
            <a:pPr eaLnBrk="1" hangingPunct="1">
              <a:spcBef>
                <a:spcPct val="0"/>
              </a:spcBef>
            </a:pPr>
            <a:r>
              <a:rPr lang="en-GB" altLang="en-US" dirty="0"/>
              <a:t>If you can optimise the ergonomics: you improve wellbeing and [BONUS] system performance</a:t>
            </a:r>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60D1FFB6-D49B-D5E1-5729-134EFA9373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6264CA4-F3AC-4B37-94BE-B6F50404347E}" type="slidenum">
              <a:rPr lang="en-GB" altLang="en-US" sz="1200" smtClean="0"/>
              <a:pPr/>
              <a:t>2</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3CF89EE-726F-030B-5985-0BAA6BF133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E19A0DD-3813-E6DB-8051-73F28DC20E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Lets talk through some of the how those factors might interact:</a:t>
            </a:r>
          </a:p>
          <a:p>
            <a:pPr eaLnBrk="1" hangingPunct="1">
              <a:spcBef>
                <a:spcPct val="0"/>
              </a:spcBef>
            </a:pPr>
            <a:endParaRPr lang="en-GB" altLang="en-US" dirty="0"/>
          </a:p>
          <a:p>
            <a:pPr eaLnBrk="1" hangingPunct="1">
              <a:spcBef>
                <a:spcPct val="0"/>
              </a:spcBef>
            </a:pPr>
            <a:r>
              <a:rPr lang="en-GB" altLang="en-US" dirty="0"/>
              <a:t>Multi direction: individual factors that affect YOU</a:t>
            </a:r>
          </a:p>
          <a:p>
            <a:pPr eaLnBrk="1" hangingPunct="1">
              <a:spcBef>
                <a:spcPct val="0"/>
              </a:spcBef>
            </a:pPr>
            <a:endParaRPr lang="en-GB" altLang="en-US" dirty="0"/>
          </a:p>
          <a:p>
            <a:pPr eaLnBrk="1" hangingPunct="1">
              <a:spcBef>
                <a:spcPct val="0"/>
              </a:spcBef>
            </a:pPr>
            <a:r>
              <a:rPr lang="en-GB" altLang="en-US" b="1" dirty="0"/>
              <a:t>Discomfort: </a:t>
            </a:r>
            <a:r>
              <a:rPr lang="en-GB" altLang="en-US" dirty="0"/>
              <a:t>physical [examples please] is your chair broken, are you sitting awkwardly, is your equipment in reach, on ward/pt care - is the bed high enough, do you reach across you to the phone, are you stood with your arms up for a long time [endoscopy], are you sat down for 8 hours without moving, do your shoulder ache, wrists sore, dry eyes [screens are back lit]</a:t>
            </a:r>
          </a:p>
          <a:p>
            <a:pPr eaLnBrk="1" hangingPunct="1">
              <a:spcBef>
                <a:spcPct val="0"/>
              </a:spcBef>
            </a:pPr>
            <a:endParaRPr lang="en-GB" altLang="en-US" dirty="0"/>
          </a:p>
          <a:p>
            <a:pPr eaLnBrk="1" hangingPunct="1">
              <a:spcBef>
                <a:spcPct val="0"/>
              </a:spcBef>
            </a:pPr>
            <a:r>
              <a:rPr lang="en-GB" altLang="en-US" dirty="0"/>
              <a:t>Discomfort affects you physiologically: pain, tense muscles, less circulation</a:t>
            </a:r>
          </a:p>
          <a:p>
            <a:pPr eaLnBrk="1" hangingPunct="1">
              <a:spcBef>
                <a:spcPct val="0"/>
              </a:spcBef>
            </a:pPr>
            <a:r>
              <a:rPr lang="en-GB" altLang="en-US" dirty="0"/>
              <a:t>[IMAGE] </a:t>
            </a:r>
            <a:r>
              <a:rPr lang="en-GB" altLang="en-US" dirty="0" err="1"/>
              <a:t>Anyones</a:t>
            </a:r>
            <a:r>
              <a:rPr lang="en-GB" altLang="en-US" dirty="0"/>
              <a:t> desk space [if </a:t>
            </a:r>
            <a:r>
              <a:rPr lang="en-GB" altLang="en-US" dirty="0" err="1"/>
              <a:t>youre</a:t>
            </a:r>
            <a:r>
              <a:rPr lang="en-GB" altLang="en-US" dirty="0"/>
              <a:t> lucky to have a dedicated space] look like this: cant fit under the desk</a:t>
            </a:r>
          </a:p>
          <a:p>
            <a:pPr eaLnBrk="1" hangingPunct="1">
              <a:spcBef>
                <a:spcPct val="0"/>
              </a:spcBef>
            </a:pPr>
            <a:r>
              <a:rPr lang="en-GB" altLang="en-US" dirty="0"/>
              <a:t>This isn’t just a physical issues, this affects your cognitive load: if you cant see what you need then you have to spend more energy looking for it – more brain power// that’s your cognitive load and physical discomfort can cause your brain to be distracted, making it harder to think</a:t>
            </a:r>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r>
              <a:rPr lang="en-GB" altLang="en-US" b="1" dirty="0"/>
              <a:t>Cognitive overload </a:t>
            </a:r>
            <a:r>
              <a:rPr lang="en-GB" altLang="en-US" dirty="0"/>
              <a:t>happens when your brains got too many demands on it: it cant keep up </a:t>
            </a:r>
          </a:p>
          <a:p>
            <a:pPr eaLnBrk="1" hangingPunct="1">
              <a:spcBef>
                <a:spcPct val="0"/>
              </a:spcBef>
            </a:pPr>
            <a:r>
              <a:rPr lang="en-GB" altLang="en-US" dirty="0"/>
              <a:t>The thinking load – the cognitive load increases</a:t>
            </a:r>
          </a:p>
          <a:p>
            <a:pPr eaLnBrk="1" hangingPunct="1">
              <a:spcBef>
                <a:spcPct val="0"/>
              </a:spcBef>
            </a:pPr>
            <a:r>
              <a:rPr lang="en-GB" altLang="en-US" dirty="0"/>
              <a:t>It gets more overloaded when you put multiple demands on it: [IMAGE]</a:t>
            </a:r>
          </a:p>
          <a:p>
            <a:pPr eaLnBrk="1" hangingPunct="1">
              <a:spcBef>
                <a:spcPct val="0"/>
              </a:spcBef>
            </a:pPr>
            <a:r>
              <a:rPr lang="en-GB" altLang="en-US" dirty="0"/>
              <a:t>The more you ask your brain to multi task and switch between things, distractions the more demand you put on it: this will change – your cognitive capacity-  depending on what else </a:t>
            </a:r>
            <a:r>
              <a:rPr lang="en-GB" altLang="en-US" dirty="0" err="1"/>
              <a:t>youve</a:t>
            </a:r>
            <a:r>
              <a:rPr lang="en-GB" altLang="en-US" dirty="0"/>
              <a:t> got going on</a:t>
            </a:r>
          </a:p>
          <a:p>
            <a:pPr eaLnBrk="1" hangingPunct="1">
              <a:spcBef>
                <a:spcPct val="0"/>
              </a:spcBef>
            </a:pPr>
            <a:r>
              <a:rPr lang="en-GB" altLang="en-US" dirty="0"/>
              <a:t>Think of cognitive capacity as RAM [computer]  it only has so much processing power available to you</a:t>
            </a:r>
          </a:p>
          <a:p>
            <a:pPr eaLnBrk="1" hangingPunct="1">
              <a:spcBef>
                <a:spcPct val="0"/>
              </a:spcBef>
            </a:pPr>
            <a:r>
              <a:rPr lang="en-GB" altLang="en-US" dirty="0"/>
              <a:t>The higher the cognitive demand the more likely mistakes and reduced, slower response time// ever noticed it takes you ages to do something when you feel overloaded but it can take just a few mins when </a:t>
            </a:r>
            <a:r>
              <a:rPr lang="en-GB" altLang="en-US" dirty="0" err="1"/>
              <a:t>youre</a:t>
            </a:r>
            <a:r>
              <a:rPr lang="en-GB" altLang="en-US" dirty="0"/>
              <a:t> tip top?</a:t>
            </a:r>
          </a:p>
          <a:p>
            <a:pPr eaLnBrk="1" hangingPunct="1">
              <a:spcBef>
                <a:spcPct val="0"/>
              </a:spcBef>
            </a:pPr>
            <a:endParaRPr lang="en-GB" altLang="en-US" dirty="0"/>
          </a:p>
          <a:p>
            <a:pPr eaLnBrk="1" hangingPunct="1">
              <a:spcBef>
                <a:spcPct val="0"/>
              </a:spcBef>
            </a:pPr>
            <a:r>
              <a:rPr lang="en-GB" altLang="en-US" dirty="0"/>
              <a:t>That’s all quite exhausting isn’t it? Think of a day at work where you’ve not physically exerted yourself necessarily but have no energy</a:t>
            </a:r>
          </a:p>
          <a:p>
            <a:pPr eaLnBrk="1" hangingPunct="1">
              <a:spcBef>
                <a:spcPct val="0"/>
              </a:spcBef>
            </a:pPr>
            <a:endParaRPr lang="en-GB" altLang="en-US" dirty="0"/>
          </a:p>
          <a:p>
            <a:pPr eaLnBrk="1" hangingPunct="1">
              <a:spcBef>
                <a:spcPct val="0"/>
              </a:spcBef>
            </a:pPr>
            <a:r>
              <a:rPr lang="en-GB" altLang="en-US" b="1" dirty="0"/>
              <a:t>Stress factors </a:t>
            </a:r>
            <a:r>
              <a:rPr lang="en-GB" altLang="en-US" dirty="0"/>
              <a:t>play a big role here. This could be home or work or anywhere else factors.  If </a:t>
            </a:r>
            <a:r>
              <a:rPr lang="en-GB" altLang="en-US" dirty="0" err="1"/>
              <a:t>youre</a:t>
            </a:r>
            <a:r>
              <a:rPr lang="en-GB" altLang="en-US" dirty="0"/>
              <a:t> stressed/anxious chances are you will hold body tension – discomfort, work harder, get more tired, harder to do things</a:t>
            </a:r>
          </a:p>
          <a:p>
            <a:pPr eaLnBrk="1" hangingPunct="1">
              <a:spcBef>
                <a:spcPct val="0"/>
              </a:spcBef>
            </a:pPr>
            <a:r>
              <a:rPr lang="en-GB" altLang="en-US" dirty="0"/>
              <a:t>Stress makes you increase your muscle tension before you start: discomfort, brains already full / cognitive capacity low</a:t>
            </a:r>
          </a:p>
          <a:p>
            <a:pPr eaLnBrk="1" hangingPunct="1">
              <a:spcBef>
                <a:spcPct val="0"/>
              </a:spcBef>
            </a:pPr>
            <a:endParaRPr lang="en-GB" altLang="en-US" dirty="0"/>
          </a:p>
          <a:p>
            <a:pPr eaLnBrk="1" hangingPunct="1">
              <a:spcBef>
                <a:spcPct val="0"/>
              </a:spcBef>
            </a:pPr>
            <a:r>
              <a:rPr lang="en-GB" altLang="en-US" dirty="0"/>
              <a:t>So it’s a interactive set of cycles</a:t>
            </a:r>
          </a:p>
          <a:p>
            <a:pPr eaLnBrk="1" hangingPunct="1">
              <a:spcBef>
                <a:spcPct val="0"/>
              </a:spcBef>
            </a:pPr>
            <a:endParaRPr lang="en-GB" altLang="en-US" dirty="0"/>
          </a:p>
          <a:p>
            <a:pPr eaLnBrk="1" hangingPunct="1">
              <a:spcBef>
                <a:spcPct val="0"/>
              </a:spcBef>
            </a:pPr>
            <a:r>
              <a:rPr lang="en-GB" altLang="en-US" dirty="0"/>
              <a:t>*</a:t>
            </a:r>
            <a:r>
              <a:rPr lang="en-GB" altLang="en-US" dirty="0" err="1"/>
              <a:t>whats</a:t>
            </a:r>
            <a:r>
              <a:rPr lang="en-GB" altLang="en-US" dirty="0"/>
              <a:t> the outcomes of all this?</a:t>
            </a:r>
          </a:p>
          <a:p>
            <a:pPr eaLnBrk="1" hangingPunct="1">
              <a:spcBef>
                <a:spcPct val="0"/>
              </a:spcBef>
            </a:pPr>
            <a:r>
              <a:rPr lang="en-GB" altLang="en-US" b="1" dirty="0"/>
              <a:t>Exhausted: Burnout</a:t>
            </a:r>
          </a:p>
          <a:p>
            <a:pPr eaLnBrk="1" hangingPunct="1">
              <a:spcBef>
                <a:spcPct val="0"/>
              </a:spcBef>
            </a:pPr>
            <a:r>
              <a:rPr lang="en-GB" altLang="en-US" b="1" dirty="0"/>
              <a:t>Low productivity</a:t>
            </a:r>
            <a:r>
              <a:rPr lang="en-GB" altLang="en-US" dirty="0"/>
              <a:t> – you cant perform/function [in life - that’s in and out of work] – no energy to  do your exercises, cook, meet your friends when you get home?</a:t>
            </a:r>
          </a:p>
          <a:p>
            <a:pPr eaLnBrk="1" hangingPunct="1">
              <a:spcBef>
                <a:spcPct val="0"/>
              </a:spcBef>
            </a:pPr>
            <a:r>
              <a:rPr lang="en-GB" altLang="en-US" dirty="0"/>
              <a:t>In work affects relationships, people withdraw// haven’t got the energy to face someone today – don’t want to ask about their leave – what do we then avoid and what does that do to us and our relationships// they start to breakdown</a:t>
            </a:r>
          </a:p>
          <a:p>
            <a:pPr eaLnBrk="1" hangingPunct="1">
              <a:spcBef>
                <a:spcPct val="0"/>
              </a:spcBef>
            </a:pPr>
            <a:r>
              <a:rPr lang="en-GB" altLang="en-US" dirty="0"/>
              <a:t>Lose team ability to notice and interact with </a:t>
            </a:r>
            <a:r>
              <a:rPr lang="en-GB" altLang="en-US" dirty="0" err="1"/>
              <a:t>whats</a:t>
            </a:r>
            <a:r>
              <a:rPr lang="en-GB" altLang="en-US" dirty="0"/>
              <a:t> around you: your </a:t>
            </a:r>
            <a:r>
              <a:rPr lang="en-GB" altLang="en-US" b="1" dirty="0"/>
              <a:t>situational awareness reduces- </a:t>
            </a:r>
            <a:r>
              <a:rPr lang="en-GB" altLang="en-US" b="0" dirty="0"/>
              <a:t>more difficult to work together effectively and less likely to sense check each other</a:t>
            </a:r>
          </a:p>
          <a:p>
            <a:pPr eaLnBrk="1" hangingPunct="1">
              <a:spcBef>
                <a:spcPct val="0"/>
              </a:spcBef>
            </a:pPr>
            <a:r>
              <a:rPr lang="en-GB" altLang="en-US" b="1" dirty="0"/>
              <a:t>Illness: </a:t>
            </a:r>
            <a:r>
              <a:rPr lang="en-GB" altLang="en-US" dirty="0"/>
              <a:t>physiologically stress causes physiological responses and can make you physically unwell// low back pain, shoulder, neck pain – if not looking after yourself other health conditions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a:t>Go sick – financial implications: </a:t>
            </a:r>
            <a:r>
              <a:rPr lang="en-GB" altLang="en-US" b="1" dirty="0"/>
              <a:t>Stress/anxiety </a:t>
            </a:r>
            <a:r>
              <a:rPr lang="en-GB" altLang="en-US" dirty="0"/>
              <a:t>likely to increase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dirty="0"/>
              <a:t>Might</a:t>
            </a:r>
            <a:r>
              <a:rPr lang="en-GB" altLang="en-US" b="1" dirty="0"/>
              <a:t> Leave your job</a:t>
            </a:r>
          </a:p>
          <a:p>
            <a:pPr eaLnBrk="1" hangingPunct="1">
              <a:spcBef>
                <a:spcPct val="0"/>
              </a:spcBef>
            </a:pPr>
            <a:endParaRPr lang="en-GB" altLang="en-US" dirty="0"/>
          </a:p>
          <a:p>
            <a:pPr eaLnBrk="1" hangingPunct="1">
              <a:spcBef>
                <a:spcPct val="0"/>
              </a:spcBef>
            </a:pPr>
            <a:r>
              <a:rPr lang="en-GB" altLang="en-US" dirty="0"/>
              <a:t>These can all fuel each other</a:t>
            </a:r>
          </a:p>
          <a:p>
            <a:pPr eaLnBrk="1" hangingPunct="1">
              <a:spcBef>
                <a:spcPct val="0"/>
              </a:spcBef>
            </a:pPr>
            <a:endParaRPr lang="en-GB" altLang="en-US" dirty="0"/>
          </a:p>
          <a:p>
            <a:pPr eaLnBrk="1" hangingPunct="1">
              <a:spcBef>
                <a:spcPct val="0"/>
              </a:spcBef>
            </a:pPr>
            <a:r>
              <a:rPr lang="en-GB" altLang="en-US" dirty="0"/>
              <a:t>So what can you do about it?</a:t>
            </a:r>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endParaRPr lang="en-GB" altLang="en-US" dirty="0"/>
          </a:p>
        </p:txBody>
      </p:sp>
      <p:sp>
        <p:nvSpPr>
          <p:cNvPr id="17412" name="Slide Number Placeholder 3">
            <a:extLst>
              <a:ext uri="{FF2B5EF4-FFF2-40B4-BE49-F238E27FC236}">
                <a16:creationId xmlns:a16="http://schemas.microsoft.com/office/drawing/2014/main" id="{48EDAA9B-3B6B-330A-6B39-AB9AF5CFDF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56A30A-208C-474D-A8B9-70679265B349}"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D9AC78F-145C-3147-38F8-1861044520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390B6F7-2C0C-F826-BEE1-3D6F9242DF81}"/>
              </a:ext>
            </a:extLst>
          </p:cNvPr>
          <p:cNvSpPr>
            <a:spLocks noGrp="1"/>
          </p:cNvSpPr>
          <p:nvPr>
            <p:ph type="body" idx="1"/>
          </p:nvPr>
        </p:nvSpPr>
        <p:spPr/>
        <p:txBody>
          <a:bodyPr/>
          <a:lstStyle/>
          <a:p>
            <a:pPr eaLnBrk="1" fontAlgn="auto" hangingPunct="1">
              <a:spcBef>
                <a:spcPts val="0"/>
              </a:spcBef>
              <a:spcAft>
                <a:spcPts val="0"/>
              </a:spcAft>
              <a:defRPr/>
            </a:pPr>
            <a:r>
              <a:rPr lang="en-GB" dirty="0"/>
              <a:t>So what can you do about it? </a:t>
            </a:r>
          </a:p>
          <a:p>
            <a:pPr eaLnBrk="1" fontAlgn="auto" hangingPunct="1">
              <a:spcBef>
                <a:spcPts val="0"/>
              </a:spcBef>
              <a:spcAft>
                <a:spcPts val="0"/>
              </a:spcAft>
              <a:defRPr/>
            </a:pPr>
            <a:r>
              <a:rPr lang="en-GB" dirty="0"/>
              <a:t>Work is work? </a:t>
            </a:r>
          </a:p>
          <a:p>
            <a:pPr marL="171450" indent="-171450" eaLnBrk="1" fontAlgn="auto" hangingPunct="1">
              <a:spcBef>
                <a:spcPts val="0"/>
              </a:spcBef>
              <a:spcAft>
                <a:spcPts val="0"/>
              </a:spcAft>
              <a:buFont typeface="Arial" panose="020B0604020202020204" pitchFamily="34" charset="0"/>
              <a:buChar char="•"/>
              <a:defRPr/>
            </a:pPr>
            <a:r>
              <a:rPr lang="en-GB" dirty="0"/>
              <a:t>it has to be done</a:t>
            </a:r>
          </a:p>
          <a:p>
            <a:pPr marL="171450" indent="-171450" eaLnBrk="1" fontAlgn="auto" hangingPunct="1">
              <a:spcBef>
                <a:spcPts val="0"/>
              </a:spcBef>
              <a:spcAft>
                <a:spcPts val="0"/>
              </a:spcAft>
              <a:buFont typeface="Arial" panose="020B0604020202020204" pitchFamily="34" charset="0"/>
              <a:buChar char="•"/>
              <a:defRPr/>
            </a:pPr>
            <a:r>
              <a:rPr lang="en-GB" dirty="0"/>
              <a:t>this is the pace</a:t>
            </a:r>
          </a:p>
          <a:p>
            <a:pPr marL="171450" indent="-171450" eaLnBrk="1" fontAlgn="auto" hangingPunct="1">
              <a:spcBef>
                <a:spcPts val="0"/>
              </a:spcBef>
              <a:spcAft>
                <a:spcPts val="0"/>
              </a:spcAft>
              <a:buFont typeface="Arial" panose="020B0604020202020204" pitchFamily="34" charset="0"/>
              <a:buChar char="•"/>
              <a:defRPr/>
            </a:pPr>
            <a:r>
              <a:rPr lang="en-GB" dirty="0"/>
              <a:t>this is how its done</a:t>
            </a:r>
          </a:p>
          <a:p>
            <a:pPr marL="171450" indent="-171450" eaLnBrk="1" fontAlgn="auto" hangingPunct="1">
              <a:spcBef>
                <a:spcPts val="0"/>
              </a:spcBef>
              <a:spcAft>
                <a:spcPts val="0"/>
              </a:spcAft>
              <a:buFont typeface="Arial" panose="020B0604020202020204" pitchFamily="34" charset="0"/>
              <a:buChar char="•"/>
              <a:defRPr/>
            </a:pPr>
            <a:r>
              <a:rPr lang="en-GB" dirty="0"/>
              <a:t>I have no choice</a:t>
            </a:r>
          </a:p>
          <a:p>
            <a:pPr marL="171450" indent="-171450" eaLnBrk="1" fontAlgn="auto" hangingPunct="1">
              <a:spcBef>
                <a:spcPts val="0"/>
              </a:spcBef>
              <a:spcAft>
                <a:spcPts val="0"/>
              </a:spcAft>
              <a:buFont typeface="Arial" panose="020B0604020202020204" pitchFamily="34" charset="0"/>
              <a:buChar char="•"/>
              <a:defRPr/>
            </a:pPr>
            <a:endParaRPr lang="en-GB" dirty="0"/>
          </a:p>
          <a:p>
            <a:pPr marL="0" indent="0" eaLnBrk="1" fontAlgn="auto" hangingPunct="1">
              <a:spcBef>
                <a:spcPts val="0"/>
              </a:spcBef>
              <a:spcAft>
                <a:spcPts val="0"/>
              </a:spcAft>
              <a:buFont typeface="Arial" panose="020B0604020202020204" pitchFamily="34" charset="0"/>
              <a:buNone/>
              <a:defRPr/>
            </a:pPr>
            <a:r>
              <a:rPr lang="en-GB" dirty="0"/>
              <a:t>Well Yes…There are organisational limits: checklists you have to do, systems you have to use that you don’t have a say in// and yes all those systemic underlying factors need to be addressed </a:t>
            </a:r>
          </a:p>
          <a:p>
            <a:pPr eaLnBrk="1" fontAlgn="auto" hangingPunct="1">
              <a:spcBef>
                <a:spcPts val="0"/>
              </a:spcBef>
              <a:spcAft>
                <a:spcPts val="0"/>
              </a:spcAft>
              <a:buFont typeface="Arial" panose="020B0604020202020204" pitchFamily="34" charset="0"/>
              <a:buNone/>
              <a:defRPr/>
            </a:pPr>
            <a:endParaRPr lang="en-GB" dirty="0"/>
          </a:p>
          <a:p>
            <a:pPr eaLnBrk="1" fontAlgn="auto" hangingPunct="1">
              <a:spcBef>
                <a:spcPts val="0"/>
              </a:spcBef>
              <a:spcAft>
                <a:spcPts val="0"/>
              </a:spcAft>
              <a:buFont typeface="Arial" panose="020B0604020202020204" pitchFamily="34" charset="0"/>
              <a:buNone/>
              <a:defRPr/>
            </a:pPr>
            <a:r>
              <a:rPr lang="en-GB" dirty="0"/>
              <a:t>BUT… the question is – can you make some small changes yourself in how you choose to do things n your role.  You are responsible for you</a:t>
            </a:r>
          </a:p>
          <a:p>
            <a:pPr eaLnBrk="1" fontAlgn="auto" hangingPunct="1">
              <a:spcBef>
                <a:spcPts val="0"/>
              </a:spcBef>
              <a:spcAft>
                <a:spcPts val="0"/>
              </a:spcAft>
              <a:buFont typeface="Arial" panose="020B0604020202020204" pitchFamily="34" charset="0"/>
              <a:buNone/>
              <a:defRPr/>
            </a:pPr>
            <a:endParaRPr lang="en-GB" dirty="0"/>
          </a:p>
          <a:p>
            <a:pPr eaLnBrk="1" fontAlgn="auto" hangingPunct="1">
              <a:spcBef>
                <a:spcPts val="0"/>
              </a:spcBef>
              <a:spcAft>
                <a:spcPts val="0"/>
              </a:spcAft>
              <a:buFont typeface="Arial" panose="020B0604020202020204" pitchFamily="34" charset="0"/>
              <a:buNone/>
              <a:defRPr/>
            </a:pPr>
            <a:r>
              <a:rPr lang="en-GB" dirty="0"/>
              <a:t>TB: how many small adjustments have  you made to see a big difference.  Think about the butterfly effect where one small adjustment can make you more comfortable, so you are less fatigued, you pain is better, so you can think more clearly, which is less stressful as you feel more productive and that you have capacity to talk and engage with your colleagues [and your family]</a:t>
            </a:r>
          </a:p>
          <a:p>
            <a:pPr eaLnBrk="1" fontAlgn="auto" hangingPunct="1">
              <a:spcBef>
                <a:spcPts val="0"/>
              </a:spcBef>
              <a:spcAft>
                <a:spcPts val="0"/>
              </a:spcAft>
              <a:buFont typeface="Arial" panose="020B0604020202020204" pitchFamily="34" charset="0"/>
              <a:buNone/>
              <a:defRPr/>
            </a:pPr>
            <a:endParaRPr lang="en-GB" dirty="0"/>
          </a:p>
          <a:p>
            <a:pPr eaLnBrk="1" fontAlgn="auto" hangingPunct="1">
              <a:spcBef>
                <a:spcPts val="0"/>
              </a:spcBef>
              <a:spcAft>
                <a:spcPts val="0"/>
              </a:spcAft>
              <a:buFont typeface="Arial" panose="020B0604020202020204" pitchFamily="34" charset="0"/>
              <a:buNone/>
              <a:defRPr/>
            </a:pPr>
            <a:r>
              <a:rPr lang="en-GB" dirty="0"/>
              <a:t>What are your abilities and needs, know your value [as a person &amp; a worker]</a:t>
            </a:r>
          </a:p>
          <a:p>
            <a:pPr eaLnBrk="1" fontAlgn="auto" hangingPunct="1">
              <a:spcBef>
                <a:spcPts val="0"/>
              </a:spcBef>
              <a:spcAft>
                <a:spcPts val="0"/>
              </a:spcAft>
              <a:buFont typeface="Arial" panose="020B0604020202020204" pitchFamily="34" charset="0"/>
              <a:buNone/>
              <a:defRPr/>
            </a:pPr>
            <a:r>
              <a:rPr lang="en-GB" dirty="0"/>
              <a:t>You are the best person to find your solutions [not me] but lets think about it</a:t>
            </a:r>
          </a:p>
          <a:p>
            <a:pPr eaLnBrk="1" fontAlgn="auto" hangingPunct="1">
              <a:spcBef>
                <a:spcPts val="0"/>
              </a:spcBef>
              <a:spcAft>
                <a:spcPts val="0"/>
              </a:spcAft>
              <a:buFont typeface="Arial" panose="020B0604020202020204" pitchFamily="34" charset="0"/>
              <a:buNone/>
              <a:defRPr/>
            </a:pPr>
            <a:r>
              <a:rPr lang="en-GB" dirty="0"/>
              <a:t>As a team you are best placed to find solutions</a:t>
            </a:r>
          </a:p>
          <a:p>
            <a:pPr eaLnBrk="1" fontAlgn="auto" hangingPunct="1">
              <a:spcBef>
                <a:spcPts val="0"/>
              </a:spcBef>
              <a:spcAft>
                <a:spcPts val="0"/>
              </a:spcAft>
              <a:buFont typeface="Arial" panose="020B0604020202020204" pitchFamily="34" charset="0"/>
              <a:buNone/>
              <a:defRPr/>
            </a:pPr>
            <a:r>
              <a:rPr lang="en-GB" dirty="0"/>
              <a:t>You can raise concerns and find solutions as a team</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Lets think about physical first:</a:t>
            </a:r>
          </a:p>
          <a:p>
            <a:pPr eaLnBrk="1" fontAlgn="auto" hangingPunct="1">
              <a:spcBef>
                <a:spcPts val="0"/>
              </a:spcBef>
              <a:spcAft>
                <a:spcPts val="0"/>
              </a:spcAft>
              <a:defRPr/>
            </a:pPr>
            <a:r>
              <a:rPr lang="en-GB" dirty="0"/>
              <a:t>Sit well: Assess your workstation or environment [includes non desk based]</a:t>
            </a:r>
          </a:p>
          <a:p>
            <a:pPr eaLnBrk="1" fontAlgn="auto" hangingPunct="1">
              <a:spcBef>
                <a:spcPts val="0"/>
              </a:spcBef>
              <a:spcAft>
                <a:spcPts val="0"/>
              </a:spcAft>
              <a:defRPr/>
            </a:pPr>
            <a:r>
              <a:rPr lang="en-GB" dirty="0"/>
              <a:t>Think about your manual handling</a:t>
            </a:r>
          </a:p>
          <a:p>
            <a:pPr eaLnBrk="1" fontAlgn="auto" hangingPunct="1">
              <a:spcBef>
                <a:spcPts val="0"/>
              </a:spcBef>
              <a:spcAft>
                <a:spcPts val="0"/>
              </a:spcAft>
              <a:defRPr/>
            </a:pPr>
            <a:r>
              <a:rPr lang="en-GB" dirty="0"/>
              <a:t>Think about your physical activities: can you break them up, vary then, plan with your team that tasks rotate. Look at what </a:t>
            </a:r>
            <a:r>
              <a:rPr lang="en-GB" dirty="0" err="1"/>
              <a:t>youre</a:t>
            </a:r>
            <a:r>
              <a:rPr lang="en-GB" dirty="0"/>
              <a:t> doing – is there a better way – does the environment allow you to do your job in the way it should- if not do/say something</a:t>
            </a:r>
          </a:p>
          <a:p>
            <a:pPr eaLnBrk="1" fontAlgn="auto" hangingPunct="1">
              <a:spcBef>
                <a:spcPts val="0"/>
              </a:spcBef>
              <a:spcAft>
                <a:spcPts val="0"/>
              </a:spcAft>
              <a:defRPr/>
            </a:pPr>
            <a:r>
              <a:rPr lang="en-GB" dirty="0"/>
              <a:t>MOVE if you sit in a job: how often?</a:t>
            </a:r>
          </a:p>
          <a:p>
            <a:pPr eaLnBrk="1" fontAlgn="auto" hangingPunct="1">
              <a:spcBef>
                <a:spcPts val="0"/>
              </a:spcBef>
              <a:spcAft>
                <a:spcPts val="0"/>
              </a:spcAft>
              <a:defRPr/>
            </a:pPr>
            <a:r>
              <a:rPr lang="en-GB" dirty="0"/>
              <a:t>REST if you move all day</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Mental: **Perception**</a:t>
            </a:r>
          </a:p>
          <a:p>
            <a:pPr eaLnBrk="1" fontAlgn="auto" hangingPunct="1">
              <a:spcBef>
                <a:spcPts val="0"/>
              </a:spcBef>
              <a:spcAft>
                <a:spcPts val="0"/>
              </a:spcAft>
              <a:defRPr/>
            </a:pPr>
            <a:r>
              <a:rPr lang="en-GB" dirty="0"/>
              <a:t>Identify priorities </a:t>
            </a:r>
          </a:p>
          <a:p>
            <a:pPr eaLnBrk="1" fontAlgn="auto" hangingPunct="1">
              <a:spcBef>
                <a:spcPts val="0"/>
              </a:spcBef>
              <a:spcAft>
                <a:spcPts val="0"/>
              </a:spcAft>
              <a:defRPr/>
            </a:pPr>
            <a:r>
              <a:rPr lang="en-GB" dirty="0"/>
              <a:t>Close tabs/applications you don’t need at the same time</a:t>
            </a:r>
          </a:p>
          <a:p>
            <a:pPr eaLnBrk="1" fontAlgn="auto" hangingPunct="1">
              <a:spcBef>
                <a:spcPts val="0"/>
              </a:spcBef>
              <a:spcAft>
                <a:spcPts val="0"/>
              </a:spcAft>
              <a:defRPr/>
            </a:pPr>
            <a:r>
              <a:rPr lang="en-GB" dirty="0"/>
              <a:t>Reduce clicks// can you copy/paste</a:t>
            </a:r>
          </a:p>
          <a:p>
            <a:pPr eaLnBrk="1" fontAlgn="auto" hangingPunct="1">
              <a:spcBef>
                <a:spcPts val="0"/>
              </a:spcBef>
              <a:spcAft>
                <a:spcPts val="0"/>
              </a:spcAft>
              <a:defRPr/>
            </a:pPr>
            <a:r>
              <a:rPr lang="en-GB" dirty="0"/>
              <a:t>Upskill your IT  [make it less cognitively demanding]</a:t>
            </a:r>
          </a:p>
          <a:p>
            <a:pPr eaLnBrk="1" fontAlgn="auto" hangingPunct="1">
              <a:spcBef>
                <a:spcPts val="0"/>
              </a:spcBef>
              <a:spcAft>
                <a:spcPts val="0"/>
              </a:spcAft>
              <a:defRPr/>
            </a:pPr>
            <a:r>
              <a:rPr lang="en-GB" dirty="0"/>
              <a:t>Rotate your tasks</a:t>
            </a:r>
          </a:p>
          <a:p>
            <a:pPr eaLnBrk="1" fontAlgn="auto" hangingPunct="1">
              <a:spcBef>
                <a:spcPts val="0"/>
              </a:spcBef>
              <a:spcAft>
                <a:spcPts val="0"/>
              </a:spcAft>
              <a:defRPr/>
            </a:pPr>
            <a:r>
              <a:rPr lang="en-GB" dirty="0"/>
              <a:t>Allow cognitive recovery time: get away from the physical or mental demands in your break [take </a:t>
            </a:r>
            <a:r>
              <a:rPr lang="en-GB"/>
              <a:t>a break]</a:t>
            </a:r>
            <a:endParaRPr lang="en-GB" dirty="0"/>
          </a:p>
          <a:p>
            <a:pPr eaLnBrk="1" fontAlgn="auto" hangingPunct="1">
              <a:spcBef>
                <a:spcPts val="0"/>
              </a:spcBef>
              <a:spcAft>
                <a:spcPts val="0"/>
              </a:spcAft>
              <a:defRPr/>
            </a:pPr>
            <a:r>
              <a:rPr lang="en-GB" dirty="0"/>
              <a:t>Build your relationships: mend them – reach out</a:t>
            </a:r>
          </a:p>
          <a:p>
            <a:pPr eaLnBrk="1" fontAlgn="auto" hangingPunct="1">
              <a:spcBef>
                <a:spcPts val="0"/>
              </a:spcBef>
              <a:spcAft>
                <a:spcPts val="0"/>
              </a:spcAft>
              <a:defRPr/>
            </a:pPr>
            <a:r>
              <a:rPr lang="en-GB" dirty="0"/>
              <a:t>Consider WFH question: is it helpful – sometimes. But disjoints you from the team: engage with the team// interactions are so valuable for your wellbeing// inclusion needs effort</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*recognising these things is important: talk to your manager, engage your team// foster open communications – address some of those things you’ve been avoiding, like talking to the manager you think doesn’t like you</a:t>
            </a:r>
          </a:p>
          <a:p>
            <a:pPr eaLnBrk="1" fontAlgn="auto" hangingPunct="1">
              <a:spcBef>
                <a:spcPts val="0"/>
              </a:spcBef>
              <a:spcAft>
                <a:spcPts val="0"/>
              </a:spcAft>
              <a:defRPr/>
            </a:pPr>
            <a:r>
              <a:rPr lang="en-GB" dirty="0"/>
              <a:t>Start those wellbeing conversations</a:t>
            </a:r>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p:txBody>
      </p:sp>
      <p:sp>
        <p:nvSpPr>
          <p:cNvPr id="19460" name="Slide Number Placeholder 3">
            <a:extLst>
              <a:ext uri="{FF2B5EF4-FFF2-40B4-BE49-F238E27FC236}">
                <a16:creationId xmlns:a16="http://schemas.microsoft.com/office/drawing/2014/main" id="{E2CAFA2E-0D61-15B9-D5D7-2B3FD76FA8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73BFD9-DEE5-4263-BDE0-294B5872EA8A}"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Individual resilience is about looking after you</a:t>
            </a:r>
          </a:p>
          <a:p>
            <a:pPr eaLnBrk="1" fontAlgn="auto" hangingPunct="1">
              <a:spcBef>
                <a:spcPts val="0"/>
              </a:spcBef>
              <a:spcAft>
                <a:spcPts val="0"/>
              </a:spcAft>
              <a:defRPr/>
            </a:pPr>
            <a:r>
              <a:rPr lang="en-GB" dirty="0"/>
              <a:t>Team resilience is about relationships</a:t>
            </a:r>
          </a:p>
          <a:p>
            <a:endParaRPr lang="en-GB" dirty="0"/>
          </a:p>
          <a:p>
            <a:endParaRPr lang="en-GB" dirty="0"/>
          </a:p>
          <a:p>
            <a:r>
              <a:rPr lang="en-GB" dirty="0"/>
              <a:t>Foster open and authentic communication// we need to really want to listen to each other &amp; engage</a:t>
            </a:r>
          </a:p>
          <a:p>
            <a:r>
              <a:rPr lang="en-GB" dirty="0"/>
              <a:t>Raise concerns</a:t>
            </a:r>
          </a:p>
          <a:p>
            <a:r>
              <a:rPr lang="en-GB" dirty="0"/>
              <a:t>Look at job lists and rotate tasks, support breaks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Raise concerns about system barriers and if you have solutions you see// you do your job all day [and night]. // what can be done for free within the service/system// ?Older persons team checklist 19 forms into 1? It can happen</a:t>
            </a:r>
          </a:p>
          <a:p>
            <a:r>
              <a:rPr lang="en-GB" dirty="0"/>
              <a:t>Model healthy behaviours</a:t>
            </a:r>
          </a:p>
          <a:p>
            <a:endParaRPr lang="en-GB" dirty="0"/>
          </a:p>
          <a:p>
            <a:pPr eaLnBrk="1" fontAlgn="auto" hangingPunct="1">
              <a:spcBef>
                <a:spcPts val="0"/>
              </a:spcBef>
              <a:spcAft>
                <a:spcPts val="0"/>
              </a:spcAft>
              <a:defRPr/>
            </a:pPr>
            <a:r>
              <a:rPr lang="en-GB" dirty="0"/>
              <a:t>some things you cant control// system design doesn’t always allow you to have control over your work. There will be factors you cant address right now – how systems are set up, the design of systems that need to be designed to fit better with us as humans.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BUT address the things you can, raise the things you cant// regaining an element of control back – even what might feel very small can change how you feel// as we know changing how you feel can change your perception and capacity, reduce your thinking about it</a:t>
            </a:r>
          </a:p>
          <a:p>
            <a:endParaRPr lang="en-GB" dirty="0"/>
          </a:p>
        </p:txBody>
      </p:sp>
      <p:sp>
        <p:nvSpPr>
          <p:cNvPr id="4" name="Slide Number Placeholder 3"/>
          <p:cNvSpPr>
            <a:spLocks noGrp="1"/>
          </p:cNvSpPr>
          <p:nvPr>
            <p:ph type="sldNum" sz="quarter" idx="5"/>
          </p:nvPr>
        </p:nvSpPr>
        <p:spPr/>
        <p:txBody>
          <a:bodyPr/>
          <a:lstStyle/>
          <a:p>
            <a:fld id="{EE8B54EE-F95F-45B7-93ED-43E5C20F8C0B}" type="slidenum">
              <a:rPr lang="en-GB" smtClean="0"/>
              <a:t>5</a:t>
            </a:fld>
            <a:endParaRPr lang="en-GB"/>
          </a:p>
        </p:txBody>
      </p:sp>
    </p:spTree>
    <p:extLst>
      <p:ext uri="{BB962C8B-B14F-4D97-AF65-F5344CB8AC3E}">
        <p14:creationId xmlns:p14="http://schemas.microsoft.com/office/powerpoint/2010/main" val="400665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DDD53E3-FE3F-2E7F-5F9A-9D5098D7EA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BA3964C-0099-38AA-5958-302134A8B3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Can you get from this? To this? – maybe not get rid of everything! Lets be realistic..</a:t>
            </a:r>
          </a:p>
        </p:txBody>
      </p:sp>
      <p:sp>
        <p:nvSpPr>
          <p:cNvPr id="21508" name="Slide Number Placeholder 3">
            <a:extLst>
              <a:ext uri="{FF2B5EF4-FFF2-40B4-BE49-F238E27FC236}">
                <a16:creationId xmlns:a16="http://schemas.microsoft.com/office/drawing/2014/main" id="{77FBD010-BCE2-5DC3-A95A-C8C440BBDA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8E15F3-2FFD-4D3B-A4EE-D67370461FC0}"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8C3C8E4-D226-8211-18FC-03504CCE6C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0678D66-4025-62AC-3418-05DF4E3B83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This is your call to action</a:t>
            </a:r>
          </a:p>
          <a:p>
            <a:pPr eaLnBrk="1" hangingPunct="1">
              <a:spcBef>
                <a:spcPct val="0"/>
              </a:spcBef>
            </a:pPr>
            <a:endParaRPr lang="en-GB" altLang="en-US" dirty="0"/>
          </a:p>
          <a:p>
            <a:pPr eaLnBrk="1" hangingPunct="1">
              <a:spcBef>
                <a:spcPct val="0"/>
              </a:spcBef>
            </a:pPr>
            <a:r>
              <a:rPr lang="en-GB" altLang="en-US" dirty="0"/>
              <a:t>Your wellbeing is just that – its yours</a:t>
            </a:r>
          </a:p>
          <a:p>
            <a:pPr eaLnBrk="1" hangingPunct="1">
              <a:spcBef>
                <a:spcPct val="0"/>
              </a:spcBef>
            </a:pPr>
            <a:r>
              <a:rPr lang="en-GB" altLang="en-US" dirty="0"/>
              <a:t>The impact of ergonomics on your wellbeing in the workplace is vast</a:t>
            </a:r>
          </a:p>
          <a:p>
            <a:pPr eaLnBrk="1" hangingPunct="1">
              <a:spcBef>
                <a:spcPct val="0"/>
              </a:spcBef>
            </a:pPr>
            <a:endParaRPr lang="en-GB" altLang="en-US" dirty="0"/>
          </a:p>
          <a:p>
            <a:pPr eaLnBrk="1" hangingPunct="1">
              <a:spcBef>
                <a:spcPct val="0"/>
              </a:spcBef>
            </a:pPr>
            <a:r>
              <a:rPr lang="en-GB" altLang="en-US" dirty="0"/>
              <a:t>As an employee what will you do today: what will you go away and look at or think about, or talk to a colleague, friend, the cat about. What will you empower someone else to go and look do</a:t>
            </a:r>
          </a:p>
          <a:p>
            <a:pPr eaLnBrk="1" hangingPunct="1">
              <a:spcBef>
                <a:spcPct val="0"/>
              </a:spcBef>
            </a:pPr>
            <a:endParaRPr lang="en-GB" altLang="en-US" dirty="0"/>
          </a:p>
          <a:p>
            <a:pPr eaLnBrk="1" hangingPunct="1">
              <a:spcBef>
                <a:spcPct val="0"/>
              </a:spcBef>
            </a:pPr>
            <a:r>
              <a:rPr lang="en-GB" altLang="en-US" dirty="0"/>
              <a:t>Managers are also employees – everyone in that team has a personal responsibility to themselves to work to the best of their ability without damaging themselves – but that’s not enough is it?</a:t>
            </a:r>
          </a:p>
          <a:p>
            <a:pPr eaLnBrk="1" hangingPunct="1">
              <a:spcBef>
                <a:spcPct val="0"/>
              </a:spcBef>
            </a:pPr>
            <a:endParaRPr lang="en-GB" altLang="en-US" dirty="0"/>
          </a:p>
          <a:p>
            <a:pPr eaLnBrk="1" hangingPunct="1">
              <a:spcBef>
                <a:spcPct val="0"/>
              </a:spcBef>
            </a:pPr>
            <a:r>
              <a:rPr lang="en-GB" altLang="en-US" dirty="0"/>
              <a:t>getting through isn’t enough.. Work to the best of your ability and thrive</a:t>
            </a:r>
          </a:p>
        </p:txBody>
      </p:sp>
      <p:sp>
        <p:nvSpPr>
          <p:cNvPr id="23556" name="Slide Number Placeholder 3">
            <a:extLst>
              <a:ext uri="{FF2B5EF4-FFF2-40B4-BE49-F238E27FC236}">
                <a16:creationId xmlns:a16="http://schemas.microsoft.com/office/drawing/2014/main" id="{A7073B47-60CA-0634-5497-A413F17BEC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0FEA26-1BA1-4BE0-BF15-79E358E989E3}"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13040BC-0B5B-898E-26B5-64C5B64B1F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7117" y="260351"/>
            <a:ext cx="363008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CEB48275-C63D-6B02-92F5-0A14FD16BB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9185" y="5091114"/>
            <a:ext cx="32639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7"/>
            <a:ext cx="10363200" cy="1470025"/>
          </a:xfrm>
        </p:spPr>
        <p:txBody>
          <a:bodyPr/>
          <a:lstStyle>
            <a:lvl1pPr>
              <a:defRPr sz="3600" b="1" baseline="0"/>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Tree>
    <p:extLst>
      <p:ext uri="{BB962C8B-B14F-4D97-AF65-F5344CB8AC3E}">
        <p14:creationId xmlns:p14="http://schemas.microsoft.com/office/powerpoint/2010/main" val="257380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1135ECC5-51C1-1C51-AF12-706971EC92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6421439"/>
            <a:ext cx="118110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baseline="0"/>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4375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EB22F35-B5B4-15DF-7EB3-DC99E220B9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6421439"/>
            <a:ext cx="118110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63084" y="4406902"/>
            <a:ext cx="10363200" cy="1362075"/>
          </a:xfrm>
        </p:spPr>
        <p:txBody>
          <a:bodyPr anchor="t"/>
          <a:lstStyle>
            <a:lvl1pPr algn="l">
              <a:defRPr sz="3600" b="1" cap="all" baseline="0"/>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5207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D4FC1848-AADA-D51D-BAA8-AC9EC8F377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6421439"/>
            <a:ext cx="118110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sz="3600"/>
            </a:lvl1pPr>
          </a:lstStyle>
          <a:p>
            <a:r>
              <a:rPr lang="en-US"/>
              <a:t>Click to edit Master title style</a:t>
            </a:r>
            <a:endParaRPr lang="en-GB" dirty="0"/>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2436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3FA5C229-E02F-00A8-8B5F-3E0740DEE4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6421439"/>
            <a:ext cx="118110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9"/>
            <a:ext cx="10972800" cy="1143000"/>
          </a:xfrm>
        </p:spPr>
        <p:txBody>
          <a:bodyPr/>
          <a:lstStyle>
            <a:lvl1pPr>
              <a:defRPr baseline="0"/>
            </a:lvl1pPr>
          </a:lstStyle>
          <a:p>
            <a:r>
              <a:rPr lang="en-US"/>
              <a:t>Click to edit Master title style</a:t>
            </a:r>
            <a:endParaRPr lang="en-GB" dirty="0"/>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090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64E71DE4-BE1B-9321-E4A2-90E7997FF4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6421439"/>
            <a:ext cx="118110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sz="4000"/>
            </a:lvl1pPr>
          </a:lstStyle>
          <a:p>
            <a:r>
              <a:rPr lang="en-US"/>
              <a:t>Click to edit Master title style</a:t>
            </a:r>
            <a:endParaRPr lang="en-GB" dirty="0"/>
          </a:p>
        </p:txBody>
      </p:sp>
    </p:spTree>
    <p:extLst>
      <p:ext uri="{BB962C8B-B14F-4D97-AF65-F5344CB8AC3E}">
        <p14:creationId xmlns:p14="http://schemas.microsoft.com/office/powerpoint/2010/main" val="313658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0127FC4-7891-62C2-B890-D9EFDF55D8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6421439"/>
            <a:ext cx="118110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78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9550248-49DF-7954-5A1C-86E22F3E23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6421439"/>
            <a:ext cx="118110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3" y="273050"/>
            <a:ext cx="4011084" cy="1162051"/>
          </a:xfrm>
        </p:spPr>
        <p:txBody>
          <a:bodyPr anchor="b"/>
          <a:lstStyle>
            <a:lvl1pPr algn="l">
              <a:defRPr sz="3600" b="1"/>
            </a:lvl1pPr>
          </a:lstStyle>
          <a:p>
            <a:r>
              <a:rPr lang="en-US"/>
              <a:t>Click to edit Master title style</a:t>
            </a:r>
            <a:endParaRPr lang="en-GB"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736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E3EE5E4F-5817-8107-BAE3-9BD40E2D54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6421439"/>
            <a:ext cx="118110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411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024327-BC63-4367-B0D2-510EF0134F41}"/>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 – at least 36pt</a:t>
            </a:r>
          </a:p>
        </p:txBody>
      </p:sp>
      <p:sp>
        <p:nvSpPr>
          <p:cNvPr id="1027" name="Rectangle 3">
            <a:extLst>
              <a:ext uri="{FF2B5EF4-FFF2-40B4-BE49-F238E27FC236}">
                <a16:creationId xmlns:a16="http://schemas.microsoft.com/office/drawing/2014/main" id="{55BA3E3F-8FF2-1376-442F-001E1D7A48B8}"/>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Text – at least 24pt</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2496738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3600" b="1">
          <a:solidFill>
            <a:schemeClr val="tx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2"/>
          </a:solidFill>
          <a:latin typeface="Arial" charset="0"/>
          <a:cs typeface="Arial" charset="0"/>
        </a:defRPr>
      </a:lvl2pPr>
      <a:lvl3pPr algn="ctr" rtl="0" eaLnBrk="0" fontAlgn="base" hangingPunct="0">
        <a:spcBef>
          <a:spcPct val="0"/>
        </a:spcBef>
        <a:spcAft>
          <a:spcPct val="0"/>
        </a:spcAft>
        <a:defRPr sz="3600" b="1">
          <a:solidFill>
            <a:schemeClr val="tx2"/>
          </a:solidFill>
          <a:latin typeface="Arial" charset="0"/>
          <a:cs typeface="Arial" charset="0"/>
        </a:defRPr>
      </a:lvl3pPr>
      <a:lvl4pPr algn="ctr" rtl="0" eaLnBrk="0" fontAlgn="base" hangingPunct="0">
        <a:spcBef>
          <a:spcPct val="0"/>
        </a:spcBef>
        <a:spcAft>
          <a:spcPct val="0"/>
        </a:spcAft>
        <a:defRPr sz="3600" b="1">
          <a:solidFill>
            <a:schemeClr val="tx2"/>
          </a:solidFill>
          <a:latin typeface="Arial" charset="0"/>
          <a:cs typeface="Arial" charset="0"/>
        </a:defRPr>
      </a:lvl4pPr>
      <a:lvl5pPr algn="ctr" rtl="0" eaLnBrk="0" fontAlgn="base" hangingPunct="0">
        <a:spcBef>
          <a:spcPct val="0"/>
        </a:spcBef>
        <a:spcAft>
          <a:spcPct val="0"/>
        </a:spcAft>
        <a:defRPr sz="3600" b="1">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986F-0968-ADE9-D237-750C0E7D28F1}"/>
              </a:ext>
            </a:extLst>
          </p:cNvPr>
          <p:cNvSpPr>
            <a:spLocks noGrp="1"/>
          </p:cNvSpPr>
          <p:nvPr>
            <p:ph type="ctrTitle"/>
          </p:nvPr>
        </p:nvSpPr>
        <p:spPr>
          <a:xfrm>
            <a:off x="5303839" y="2492376"/>
            <a:ext cx="5830887" cy="1470025"/>
          </a:xfrm>
        </p:spPr>
        <p:txBody>
          <a:bodyPr>
            <a:normAutofit fontScale="90000"/>
          </a:bodyPr>
          <a:lstStyle/>
          <a:p>
            <a:pPr>
              <a:defRPr/>
            </a:pPr>
            <a:r>
              <a:rPr lang="en-GB" sz="6000" dirty="0">
                <a:solidFill>
                  <a:srgbClr val="AC1CB0"/>
                </a:solidFill>
              </a:rPr>
              <a:t>wellbeing</a:t>
            </a:r>
            <a:br>
              <a:rPr lang="en-GB" dirty="0"/>
            </a:br>
            <a:endParaRPr lang="en-GB" dirty="0"/>
          </a:p>
        </p:txBody>
      </p:sp>
      <p:pic>
        <p:nvPicPr>
          <p:cNvPr id="12291" name="image_0">
            <a:extLst>
              <a:ext uri="{FF2B5EF4-FFF2-40B4-BE49-F238E27FC236}">
                <a16:creationId xmlns:a16="http://schemas.microsoft.com/office/drawing/2014/main" id="{6C8AA0FE-4361-4D46-90E2-26FF1C461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26" y="5876926"/>
            <a:ext cx="136366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3">
            <a:extLst>
              <a:ext uri="{FF2B5EF4-FFF2-40B4-BE49-F238E27FC236}">
                <a16:creationId xmlns:a16="http://schemas.microsoft.com/office/drawing/2014/main" id="{75696BDB-ABB7-8957-B68B-4ADBE2180A6C}"/>
              </a:ext>
            </a:extLst>
          </p:cNvPr>
          <p:cNvSpPr txBox="1">
            <a:spLocks noChangeArrowheads="1"/>
          </p:cNvSpPr>
          <p:nvPr/>
        </p:nvSpPr>
        <p:spPr bwMode="auto">
          <a:xfrm>
            <a:off x="2566988" y="1441451"/>
            <a:ext cx="63373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None/>
            </a:pPr>
            <a:r>
              <a:rPr lang="en-GB" altLang="en-US" sz="4000">
                <a:solidFill>
                  <a:srgbClr val="000000"/>
                </a:solidFill>
              </a:rPr>
              <a:t>Workplace ergonomics </a:t>
            </a:r>
            <a:br>
              <a:rPr lang="en-GB" altLang="en-US" sz="4000">
                <a:solidFill>
                  <a:srgbClr val="000000"/>
                </a:solidFill>
              </a:rPr>
            </a:br>
            <a:r>
              <a:rPr lang="en-GB" altLang="en-US" sz="4000">
                <a:solidFill>
                  <a:srgbClr val="000000"/>
                </a:solidFill>
              </a:rPr>
              <a:t>		</a:t>
            </a:r>
          </a:p>
          <a:p>
            <a:pPr eaLnBrk="0" fontAlgn="base" hangingPunct="0">
              <a:spcBef>
                <a:spcPct val="0"/>
              </a:spcBef>
              <a:spcAft>
                <a:spcPct val="0"/>
              </a:spcAft>
              <a:buNone/>
            </a:pPr>
            <a:r>
              <a:rPr lang="en-GB" altLang="en-US" sz="4000">
                <a:solidFill>
                  <a:srgbClr val="000000"/>
                </a:solidFill>
              </a:rPr>
              <a:t>		and your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1.94444E-6 -1.85185E-6 L 1.94444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6BB4A6B-8F02-5B86-9186-B74559696A8E}"/>
              </a:ext>
            </a:extLst>
          </p:cNvPr>
          <p:cNvSpPr>
            <a:spLocks noGrp="1" noChangeArrowheads="1"/>
          </p:cNvSpPr>
          <p:nvPr>
            <p:ph type="title"/>
          </p:nvPr>
        </p:nvSpPr>
        <p:spPr>
          <a:xfrm>
            <a:off x="1127125" y="692150"/>
            <a:ext cx="9145588" cy="1143000"/>
          </a:xfrm>
        </p:spPr>
        <p:txBody>
          <a:bodyPr/>
          <a:lstStyle/>
          <a:p>
            <a:r>
              <a:rPr lang="en-GB" altLang="en-US"/>
              <a:t>Ergonomics = </a:t>
            </a:r>
            <a:r>
              <a:rPr lang="en-GB" altLang="en-US" sz="3000" i="1"/>
              <a:t>Ergon [work] </a:t>
            </a:r>
            <a:r>
              <a:rPr lang="en-GB" altLang="en-US" sz="3000"/>
              <a:t> </a:t>
            </a:r>
            <a:br>
              <a:rPr lang="en-GB" altLang="en-US" sz="3000"/>
            </a:br>
            <a:r>
              <a:rPr lang="en-GB" altLang="en-US" sz="3000"/>
              <a:t>					</a:t>
            </a:r>
            <a:r>
              <a:rPr lang="en-GB" altLang="en-US" sz="3000" i="1"/>
              <a:t>Nomos [natural laws]</a:t>
            </a:r>
          </a:p>
        </p:txBody>
      </p:sp>
      <p:sp>
        <p:nvSpPr>
          <p:cNvPr id="14339" name="Content Placeholder 2">
            <a:extLst>
              <a:ext uri="{FF2B5EF4-FFF2-40B4-BE49-F238E27FC236}">
                <a16:creationId xmlns:a16="http://schemas.microsoft.com/office/drawing/2014/main" id="{736BCDA1-F642-376C-3C11-2EE12DDC2DD3}"/>
              </a:ext>
            </a:extLst>
          </p:cNvPr>
          <p:cNvSpPr>
            <a:spLocks noGrp="1" noChangeArrowheads="1"/>
          </p:cNvSpPr>
          <p:nvPr>
            <p:ph idx="1"/>
          </p:nvPr>
        </p:nvSpPr>
        <p:spPr>
          <a:xfrm>
            <a:off x="1790699" y="2203450"/>
            <a:ext cx="8067675" cy="3962400"/>
          </a:xfrm>
        </p:spPr>
        <p:txBody>
          <a:bodyPr/>
          <a:lstStyle/>
          <a:p>
            <a:r>
              <a:rPr lang="en-GB" altLang="en-US" dirty="0"/>
              <a:t>Physical:</a:t>
            </a:r>
          </a:p>
          <a:p>
            <a:pPr lvl="1"/>
            <a:r>
              <a:rPr lang="en-GB" altLang="en-US" dirty="0"/>
              <a:t>Physiology</a:t>
            </a:r>
          </a:p>
          <a:p>
            <a:pPr lvl="1"/>
            <a:r>
              <a:rPr lang="en-GB" altLang="en-US" dirty="0"/>
              <a:t>Biomechanics</a:t>
            </a:r>
          </a:p>
          <a:p>
            <a:pPr lvl="1"/>
            <a:r>
              <a:rPr lang="en-GB" altLang="en-US" dirty="0"/>
              <a:t>Equipment/tool design</a:t>
            </a:r>
          </a:p>
          <a:p>
            <a:r>
              <a:rPr lang="en-GB" altLang="en-US" dirty="0"/>
              <a:t>Environment</a:t>
            </a:r>
          </a:p>
          <a:p>
            <a:r>
              <a:rPr lang="en-GB" altLang="en-US" dirty="0"/>
              <a:t>Cognitive</a:t>
            </a:r>
          </a:p>
          <a:p>
            <a:r>
              <a:rPr lang="en-GB" altLang="en-US" dirty="0"/>
              <a:t>Psychosocial</a:t>
            </a:r>
          </a:p>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Clutter Impairs Our Lives and Cognitive Abilities">
            <a:extLst>
              <a:ext uri="{FF2B5EF4-FFF2-40B4-BE49-F238E27FC236}">
                <a16:creationId xmlns:a16="http://schemas.microsoft.com/office/drawing/2014/main" id="{7ECDB061-779C-EC87-B33B-647B48D71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268" y="282348"/>
            <a:ext cx="4044495" cy="227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0E4970A-0D3C-5C92-58AD-71006B9EC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167" y="3705509"/>
            <a:ext cx="3624658" cy="253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screenshot of a computer&#10;&#10;AI-generated content may be incorrect.">
            <a:extLst>
              <a:ext uri="{FF2B5EF4-FFF2-40B4-BE49-F238E27FC236}">
                <a16:creationId xmlns:a16="http://schemas.microsoft.com/office/drawing/2014/main" id="{684DAC03-0E1A-0BF5-0023-3E1D4401D0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650" t="29539" r="68758" b="19063"/>
          <a:stretch>
            <a:fillRect/>
          </a:stretch>
        </p:blipFill>
        <p:spPr bwMode="auto">
          <a:xfrm>
            <a:off x="316536" y="656887"/>
            <a:ext cx="4081273" cy="230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screenshot of a computer&#10;&#10;AI-generated content may be incorrect.">
            <a:extLst>
              <a:ext uri="{FF2B5EF4-FFF2-40B4-BE49-F238E27FC236}">
                <a16:creationId xmlns:a16="http://schemas.microsoft.com/office/drawing/2014/main" id="{B526F8F0-0C8C-1FEC-9587-3BCBCF9AFE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90" t="32494" r="88200" b="45648"/>
          <a:stretch>
            <a:fillRect/>
          </a:stretch>
        </p:blipFill>
        <p:spPr bwMode="auto">
          <a:xfrm>
            <a:off x="4186353" y="4971222"/>
            <a:ext cx="13906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a:extLst>
              <a:ext uri="{FF2B5EF4-FFF2-40B4-BE49-F238E27FC236}">
                <a16:creationId xmlns:a16="http://schemas.microsoft.com/office/drawing/2014/main" id="{1CEB69B8-BDEA-7490-4CA6-C10F5F599F00}"/>
              </a:ext>
            </a:extLst>
          </p:cNvPr>
          <p:cNvGraphicFramePr/>
          <p:nvPr>
            <p:extLst>
              <p:ext uri="{D42A27DB-BD31-4B8C-83A1-F6EECF244321}">
                <p14:modId xmlns:p14="http://schemas.microsoft.com/office/powerpoint/2010/main" val="3241688139"/>
              </p:ext>
            </p:extLst>
          </p:nvPr>
        </p:nvGraphicFramePr>
        <p:xfrm>
          <a:off x="2212237" y="1101044"/>
          <a:ext cx="7767525" cy="41028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3AB145C-2784-736C-8462-0EDC911A8D80}"/>
              </a:ext>
            </a:extLst>
          </p:cNvPr>
          <p:cNvSpPr>
            <a:spLocks noGrp="1" noChangeArrowheads="1"/>
          </p:cNvSpPr>
          <p:nvPr>
            <p:ph type="title"/>
          </p:nvPr>
        </p:nvSpPr>
        <p:spPr>
          <a:xfrm>
            <a:off x="1981200" y="274638"/>
            <a:ext cx="8229600" cy="1143000"/>
          </a:xfrm>
        </p:spPr>
        <p:txBody>
          <a:bodyPr/>
          <a:lstStyle/>
          <a:p>
            <a:r>
              <a:rPr lang="en-GB" altLang="en-US" dirty="0"/>
              <a:t>What can you do? </a:t>
            </a:r>
            <a:br>
              <a:rPr lang="en-GB" altLang="en-US" dirty="0"/>
            </a:br>
            <a:endParaRPr lang="en-GB" altLang="en-US" dirty="0"/>
          </a:p>
        </p:txBody>
      </p:sp>
      <p:sp>
        <p:nvSpPr>
          <p:cNvPr id="18435" name="Text Placeholder 3">
            <a:extLst>
              <a:ext uri="{FF2B5EF4-FFF2-40B4-BE49-F238E27FC236}">
                <a16:creationId xmlns:a16="http://schemas.microsoft.com/office/drawing/2014/main" id="{47525DF1-617E-6CAA-CCAD-C3D85DD9B6EC}"/>
              </a:ext>
            </a:extLst>
          </p:cNvPr>
          <p:cNvSpPr>
            <a:spLocks noGrp="1" noChangeArrowheads="1"/>
          </p:cNvSpPr>
          <p:nvPr>
            <p:ph type="body" idx="1"/>
          </p:nvPr>
        </p:nvSpPr>
        <p:spPr>
          <a:xfrm>
            <a:off x="1008591" y="1341439"/>
            <a:ext cx="4040188" cy="639762"/>
          </a:xfrm>
        </p:spPr>
        <p:txBody>
          <a:bodyPr/>
          <a:lstStyle/>
          <a:p>
            <a:r>
              <a:rPr lang="en-GB" altLang="en-US" dirty="0"/>
              <a:t>Physical</a:t>
            </a:r>
          </a:p>
        </p:txBody>
      </p:sp>
      <p:sp>
        <p:nvSpPr>
          <p:cNvPr id="18436" name="Content Placeholder 4">
            <a:extLst>
              <a:ext uri="{FF2B5EF4-FFF2-40B4-BE49-F238E27FC236}">
                <a16:creationId xmlns:a16="http://schemas.microsoft.com/office/drawing/2014/main" id="{7AF0A0F4-5EDF-FBFE-508B-A0CB6E130B59}"/>
              </a:ext>
            </a:extLst>
          </p:cNvPr>
          <p:cNvSpPr>
            <a:spLocks noGrp="1" noChangeArrowheads="1"/>
          </p:cNvSpPr>
          <p:nvPr>
            <p:ph sz="half" idx="2"/>
          </p:nvPr>
        </p:nvSpPr>
        <p:spPr>
          <a:xfrm>
            <a:off x="709083" y="2152651"/>
            <a:ext cx="5386917" cy="3951288"/>
          </a:xfrm>
        </p:spPr>
        <p:txBody>
          <a:bodyPr/>
          <a:lstStyle/>
          <a:p>
            <a:r>
              <a:rPr lang="en-US" altLang="en-US" dirty="0"/>
              <a:t>Set up your workstations and environment</a:t>
            </a:r>
          </a:p>
          <a:p>
            <a:r>
              <a:rPr lang="en-US" altLang="en-US" dirty="0"/>
              <a:t>Manual handling</a:t>
            </a:r>
          </a:p>
          <a:p>
            <a:r>
              <a:rPr lang="en-US" altLang="en-US" dirty="0"/>
              <a:t>Break up physically demanding activities</a:t>
            </a:r>
          </a:p>
          <a:p>
            <a:r>
              <a:rPr lang="en-US" altLang="en-US" dirty="0"/>
              <a:t>Move or Rest appropriately</a:t>
            </a:r>
          </a:p>
        </p:txBody>
      </p:sp>
      <p:sp>
        <p:nvSpPr>
          <p:cNvPr id="18437" name="Text Placeholder 5">
            <a:extLst>
              <a:ext uri="{FF2B5EF4-FFF2-40B4-BE49-F238E27FC236}">
                <a16:creationId xmlns:a16="http://schemas.microsoft.com/office/drawing/2014/main" id="{70F97B6B-88E8-3064-93FB-F399DB6F9473}"/>
              </a:ext>
            </a:extLst>
          </p:cNvPr>
          <p:cNvSpPr>
            <a:spLocks noGrp="1" noChangeArrowheads="1"/>
          </p:cNvSpPr>
          <p:nvPr>
            <p:ph type="body" sz="quarter" idx="3"/>
          </p:nvPr>
        </p:nvSpPr>
        <p:spPr>
          <a:xfrm>
            <a:off x="7141634" y="1276748"/>
            <a:ext cx="4041775" cy="639762"/>
          </a:xfrm>
        </p:spPr>
        <p:txBody>
          <a:bodyPr/>
          <a:lstStyle/>
          <a:p>
            <a:r>
              <a:rPr lang="en-GB" altLang="en-US" dirty="0"/>
              <a:t>Mental</a:t>
            </a:r>
          </a:p>
        </p:txBody>
      </p:sp>
      <p:sp>
        <p:nvSpPr>
          <p:cNvPr id="18438" name="Content Placeholder 6">
            <a:extLst>
              <a:ext uri="{FF2B5EF4-FFF2-40B4-BE49-F238E27FC236}">
                <a16:creationId xmlns:a16="http://schemas.microsoft.com/office/drawing/2014/main" id="{3D28BBBC-D7D2-E988-CEEA-D2747A1A6A43}"/>
              </a:ext>
            </a:extLst>
          </p:cNvPr>
          <p:cNvSpPr>
            <a:spLocks noGrp="1" noChangeArrowheads="1"/>
          </p:cNvSpPr>
          <p:nvPr>
            <p:ph sz="quarter" idx="4"/>
          </p:nvPr>
        </p:nvSpPr>
        <p:spPr>
          <a:xfrm>
            <a:off x="6797676" y="2112169"/>
            <a:ext cx="5089524" cy="3951288"/>
          </a:xfrm>
        </p:spPr>
        <p:txBody>
          <a:bodyPr/>
          <a:lstStyle/>
          <a:p>
            <a:r>
              <a:rPr lang="en-US" altLang="en-US" dirty="0"/>
              <a:t>Identify your priorities</a:t>
            </a:r>
          </a:p>
          <a:p>
            <a:r>
              <a:rPr lang="en-US" altLang="en-US" dirty="0"/>
              <a:t>Close tabs you don’t need</a:t>
            </a:r>
          </a:p>
          <a:p>
            <a:r>
              <a:rPr lang="en-US" altLang="en-US" dirty="0"/>
              <a:t>Reduce clicks</a:t>
            </a:r>
          </a:p>
          <a:p>
            <a:r>
              <a:rPr lang="en-US" altLang="en-US" dirty="0"/>
              <a:t>Upskill your IT </a:t>
            </a:r>
          </a:p>
          <a:p>
            <a:r>
              <a:rPr lang="en-US" altLang="en-US" dirty="0"/>
              <a:t>Allow cognitive recovery time</a:t>
            </a:r>
          </a:p>
          <a:p>
            <a:r>
              <a:rPr lang="en-US" altLang="en-US" dirty="0"/>
              <a:t>Build [mend] your relationships</a:t>
            </a:r>
          </a:p>
          <a:p>
            <a:endParaRPr lang="en-US" altLang="en-US" dirty="0"/>
          </a:p>
          <a:p>
            <a:endParaRPr lang="en-US" altLang="en-US" dirty="0"/>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6">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8">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8">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38">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38">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P spid="18436" grpId="0" uiExpand="1" build="allAtOnce"/>
      <p:bldP spid="1843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B5FC-5230-A58C-88FB-903FD5056440}"/>
              </a:ext>
            </a:extLst>
          </p:cNvPr>
          <p:cNvSpPr>
            <a:spLocks noGrp="1"/>
          </p:cNvSpPr>
          <p:nvPr>
            <p:ph type="title"/>
          </p:nvPr>
        </p:nvSpPr>
        <p:spPr/>
        <p:txBody>
          <a:bodyPr/>
          <a:lstStyle/>
          <a:p>
            <a:r>
              <a:rPr lang="en-GB" dirty="0"/>
              <a:t>Organisational</a:t>
            </a:r>
          </a:p>
        </p:txBody>
      </p:sp>
      <p:sp>
        <p:nvSpPr>
          <p:cNvPr id="3" name="Content Placeholder 2">
            <a:extLst>
              <a:ext uri="{FF2B5EF4-FFF2-40B4-BE49-F238E27FC236}">
                <a16:creationId xmlns:a16="http://schemas.microsoft.com/office/drawing/2014/main" id="{48E7E090-7701-51A4-4F10-760EB7342AA5}"/>
              </a:ext>
            </a:extLst>
          </p:cNvPr>
          <p:cNvSpPr>
            <a:spLocks noGrp="1"/>
          </p:cNvSpPr>
          <p:nvPr>
            <p:ph idx="1"/>
          </p:nvPr>
        </p:nvSpPr>
        <p:spPr>
          <a:xfrm>
            <a:off x="2381250" y="2400300"/>
            <a:ext cx="7429500" cy="3124201"/>
          </a:xfrm>
        </p:spPr>
        <p:txBody>
          <a:bodyPr/>
          <a:lstStyle/>
          <a:p>
            <a:r>
              <a:rPr lang="en-GB" dirty="0"/>
              <a:t>Communication</a:t>
            </a:r>
          </a:p>
          <a:p>
            <a:r>
              <a:rPr lang="en-GB" dirty="0"/>
              <a:t>Raise concerns about system barriers</a:t>
            </a:r>
          </a:p>
          <a:p>
            <a:r>
              <a:rPr lang="en-GB" dirty="0"/>
              <a:t>Model healthy behaviours</a:t>
            </a:r>
          </a:p>
          <a:p>
            <a:endParaRPr lang="en-GB" dirty="0"/>
          </a:p>
          <a:p>
            <a:pPr marL="0" indent="0">
              <a:buNone/>
            </a:pPr>
            <a:endParaRPr lang="en-GB" dirty="0"/>
          </a:p>
        </p:txBody>
      </p:sp>
    </p:spTree>
    <p:extLst>
      <p:ext uri="{BB962C8B-B14F-4D97-AF65-F5344CB8AC3E}">
        <p14:creationId xmlns:p14="http://schemas.microsoft.com/office/powerpoint/2010/main" val="241993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D0BDADD5-AC64-5F96-2C86-2B27C2A4F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661988"/>
            <a:ext cx="490378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1020614-5CED-9ABA-8222-DD2AB34BD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475" t="24802" r="66537" b="24800"/>
          <a:stretch>
            <a:fillRect/>
          </a:stretch>
        </p:blipFill>
        <p:spPr bwMode="auto">
          <a:xfrm>
            <a:off x="6527801" y="3933825"/>
            <a:ext cx="39608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0F52DBE-2FF0-BA0D-98B3-6112724A2B0C}"/>
              </a:ext>
            </a:extLst>
          </p:cNvPr>
          <p:cNvSpPr>
            <a:spLocks noGrp="1" noChangeArrowheads="1"/>
          </p:cNvSpPr>
          <p:nvPr>
            <p:ph type="title"/>
          </p:nvPr>
        </p:nvSpPr>
        <p:spPr>
          <a:xfrm>
            <a:off x="2209800" y="2565400"/>
            <a:ext cx="7772400" cy="1143000"/>
          </a:xfrm>
        </p:spPr>
        <p:txBody>
          <a:bodyPr/>
          <a:lstStyle/>
          <a:p>
            <a:r>
              <a:rPr lang="en-GB" altLang="en-US"/>
              <a:t>What will you do today?</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103</TotalTime>
  <Words>2071</Words>
  <Application>Microsoft Office PowerPoint</Application>
  <PresentationFormat>Widescreen</PresentationFormat>
  <Paragraphs>184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ADLaM Display</vt:lpstr>
      <vt:lpstr>Aptos</vt:lpstr>
      <vt:lpstr>Arial</vt:lpstr>
      <vt:lpstr>Times New Roman</vt:lpstr>
      <vt:lpstr>Default Design</vt:lpstr>
      <vt:lpstr>wellbeing </vt:lpstr>
      <vt:lpstr>Ergonomics = Ergon [work]        Nomos [natural laws]</vt:lpstr>
      <vt:lpstr>PowerPoint Presentation</vt:lpstr>
      <vt:lpstr>What can you do?  </vt:lpstr>
      <vt:lpstr>Organisational</vt:lpstr>
      <vt:lpstr>PowerPoint Presentation</vt:lpstr>
      <vt:lpstr>What will you do today?</vt:lpstr>
    </vt:vector>
  </TitlesOfParts>
  <Company>University Hospitals Dorset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DOODY, Helen (UNIVERSITY HOSPITALS DORSET NHS FOUNDATION TRUST)</dc:creator>
  <cp:lastModifiedBy>DOODY, Helen (UNIVERSITY HOSPITALS DORSET NHS FOUNDATION TRUST)</cp:lastModifiedBy>
  <cp:revision>2</cp:revision>
  <cp:lastPrinted>2025-09-25T06:28:59Z</cp:lastPrinted>
  <dcterms:created xsi:type="dcterms:W3CDTF">2025-09-24T18:51:17Z</dcterms:created>
  <dcterms:modified xsi:type="dcterms:W3CDTF">2025-09-25T06:33:51Z</dcterms:modified>
</cp:coreProperties>
</file>